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fntdata" ContentType="application/x-fontdata"/>
  <Default Extension="svg" ContentType="image/sv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3" r:id="rId23"/>
  </p:sldIdLst>
  <p:sldSz cx="18288000" cy="10287000"/>
  <p:notesSz cx="6858000" cy="9144000"/>
  <p:embeddedFontLst>
    <p:embeddedFont>
      <p:font typeface="Calibri" pitchFamily="34" charset="0"/>
      <p:regular r:id="rId25"/>
      <p:bold r:id="rId26"/>
      <p:italic r:id="rId27"/>
      <p:boldItalic r:id="rId28"/>
    </p:embeddedFont>
  </p:embeddedFontLst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22" autoAdjust="0"/>
  </p:normalViewPr>
  <p:slideViewPr>
    <p:cSldViewPr>
      <p:cViewPr>
        <p:scale>
          <a:sx n="50" d="100"/>
          <a:sy n="50" d="100"/>
        </p:scale>
        <p:origin x="-690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tags" Target="tags/tag1.xml" /><Relationship Id="rId25" Type="http://schemas.openxmlformats.org/officeDocument/2006/relationships/font" Target="fonts/font1.fntdata" /><Relationship Id="rId26" Type="http://schemas.openxmlformats.org/officeDocument/2006/relationships/font" Target="fonts/font2.fntdata" /><Relationship Id="rId27" Type="http://schemas.openxmlformats.org/officeDocument/2006/relationships/font" Target="fonts/font3.fntdata" /><Relationship Id="rId28" Type="http://schemas.openxmlformats.org/officeDocument/2006/relationships/font" Target="fonts/font4.fntdata" /><Relationship Id="rId29" Type="http://schemas.openxmlformats.org/officeDocument/2006/relationships/presProps" Target="presProps.xml" /><Relationship Id="rId3" Type="http://schemas.openxmlformats.org/officeDocument/2006/relationships/notesMaster" Target="notesMasters/notesMaster1.xml" /><Relationship Id="rId30" Type="http://schemas.openxmlformats.org/officeDocument/2006/relationships/viewProps" Target="viewProps.xml" /><Relationship Id="rId31" Type="http://schemas.openxmlformats.org/officeDocument/2006/relationships/theme" Target="theme/theme1.xml" /><Relationship Id="rId32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Relationship Id="rId2" Type="http://schemas.openxmlformats.org/officeDocument/2006/relationships/chartUserShapes" Target="../drawings/drawing1.xml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rotY val="20"/>
      <c:rAngAx val="0"/>
    </c:view3D>
    <c:plotArea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Роды,тыс. чел</c:v>
                </c:pt>
              </c:strCache>
            </c:strRef>
          </c:tx>
          <c:invertIfNegative val="0"/>
          <c:dLbls>
            <c:txPr>
              <a:bodyPr/>
              <a:p>
                <a:pPr>
                  <a:defRPr b="1" smtId="4294967295">
                    <a:solidFill>
                      <a:srgbClr val="002060"/>
                    </a:solidFill>
                  </a:defRPr>
                </a:pPr>
                <a:endParaRPr b="1" smtId="4294967295">
                  <a:solidFill>
                    <a:srgbClr val="002060"/>
                  </a:solidFill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Лист1!$A$2:$A$5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 (прогноз)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3449</c:v>
                </c:pt>
                <c:pt idx="1">
                  <c:v>3788</c:v>
                </c:pt>
                <c:pt idx="2">
                  <c:v>3146</c:v>
                </c:pt>
                <c:pt idx="3">
                  <c:v>3372</c:v>
                </c:pt>
              </c:numCache>
            </c:numRef>
          </c:val>
          <c:shape val="cone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gapDepth/>
        <c:shape val="cone"/>
        <c:axId val="57854208"/>
        <c:axId val="57765888"/>
        <c:axId val="56817856"/>
      </c:bar3DChart>
      <c:catAx>
        <c:axId val="57854208"/>
        <c:scaling>
          <c:orientation/>
        </c:scaling>
        <c:delete val="0"/>
        <c:axPos val="b"/>
        <c:numFmt formatCode="General" sourceLinked="1"/>
        <c:majorTickMark val="out"/>
        <c:minorTickMark val="none"/>
        <c:crossAx val="57765888"/>
        <c:crosses val="autoZero"/>
        <c:auto val="0"/>
        <c:lblAlgn val="ctr"/>
        <c:lblOffset/>
        <c:noMultiLvlLbl val="0"/>
      </c:catAx>
      <c:valAx>
        <c:axId val="57765888"/>
        <c:scaling>
          <c:orientation/>
        </c:scaling>
        <c:delete val="0"/>
        <c:axPos val="l"/>
        <c:majorGridlines/>
        <c:numFmt formatCode="General" sourceLinked="1"/>
        <c:majorTickMark val="out"/>
        <c:minorTickMark val="none"/>
        <c:crossAx val="57854208"/>
        <c:crosses val="autoZero"/>
        <c:crossBetween val="between"/>
      </c:valAx>
      <c:serAx>
        <c:axId val="56817856"/>
        <c:scaling>
          <c:orientation/>
        </c:scaling>
        <c:delete val="1"/>
        <c:axPos val="b"/>
        <c:majorTickMark val="out"/>
        <c:minorTickMark val="none"/>
        <c:crossAx val="57765888"/>
      </c:serAx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rotY val="20"/>
      <c:rAngAx val="0"/>
    </c:view3D>
    <c:plotArea>
      <c:layout>
        <c:manualLayout>
          <c:layoutTarget val="inner"/>
          <c:xMode val="edge"/>
          <c:yMode val="edge"/>
          <c:x val="0.088325396180152893"/>
          <c:y val="0.085843309760093689"/>
          <c:w val="0.87048178911209106"/>
          <c:h val="0.55296629667282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Партнерские роды</c:v>
                </c:pt>
              </c:strCache>
            </c:strRef>
          </c:tx>
          <c:invertIfNegative val="0"/>
          <c:dLbls>
            <c:txPr>
              <a:bodyPr/>
              <a:p>
                <a:pPr>
                  <a:defRPr b="1" smtId="4294967295">
                    <a:solidFill>
                      <a:srgbClr val="002060"/>
                    </a:solidFill>
                  </a:defRPr>
                </a:pPr>
                <a:endParaRPr b="1" smtId="4294967295">
                  <a:solidFill>
                    <a:srgbClr val="002060"/>
                  </a:solidFill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Лист1!$A$2:$A$5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 (прогноз)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</c:v>
                </c:pt>
                <c:pt idx="1">
                  <c:v>46</c:v>
                </c:pt>
                <c:pt idx="2">
                  <c:v>115</c:v>
                </c:pt>
                <c:pt idx="3">
                  <c:v>146</c:v>
                </c:pt>
              </c:numCache>
            </c:numRef>
          </c:val>
          <c:shape val="cone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gapDepth/>
        <c:shape val="cone"/>
        <c:axId val="57955840"/>
        <c:axId val="57957376"/>
        <c:axId val="56819200"/>
      </c:bar3DChart>
      <c:catAx>
        <c:axId val="57955840"/>
        <c:scaling>
          <c:orientation/>
        </c:scaling>
        <c:delete val="0"/>
        <c:axPos val="b"/>
        <c:majorTickMark val="out"/>
        <c:minorTickMark val="none"/>
        <c:crossAx val="57957376"/>
        <c:crosses val="autoZero"/>
        <c:auto val="0"/>
        <c:lblAlgn val="ctr"/>
        <c:lblOffset/>
        <c:noMultiLvlLbl val="0"/>
      </c:catAx>
      <c:valAx>
        <c:axId val="57957376"/>
        <c:scaling>
          <c:orientation/>
        </c:scaling>
        <c:delete val="0"/>
        <c:axPos val="l"/>
        <c:majorGridlines/>
        <c:numFmt formatCode="General" sourceLinked="1"/>
        <c:majorTickMark val="out"/>
        <c:minorTickMark val="none"/>
        <c:crossAx val="57955840"/>
        <c:crosses val="autoZero"/>
        <c:crossBetween val="between"/>
      </c:valAx>
      <c:serAx>
        <c:axId val="56819200"/>
        <c:scaling>
          <c:orientation/>
        </c:scaling>
        <c:delete val="1"/>
        <c:axPos val="b"/>
        <c:majorTickMark val="out"/>
        <c:minorTickMark val="none"/>
        <c:crossAx val="57957376"/>
      </c:serAx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741710752248764"/>
          <c:y val="0.23134928941726685"/>
          <c:w val="0.93258297443389893"/>
          <c:h val="0.5014801025390625"/>
        </c:manualLayout>
      </c:layout>
      <c:lineChart>
        <c:grouping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Заболеваемость НЭК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diamond"/>
            <c:size val="8"/>
            <c:spPr>
              <a:solidFill>
                <a:schemeClr val="accent3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-0.016203703358769417"/>
                  <c:y val="0.0317460335791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E0-4593-995E-2EEE9445139C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b="1" smtId="4294967295"/>
                </a:pPr>
                <a:endParaRPr b="1" smtId="4294967295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</c:v>
                </c:pt>
                <c:pt idx="1">
                  <c:v>11</c:v>
                </c:pt>
                <c:pt idx="2">
                  <c:v>14</c:v>
                </c:pt>
                <c:pt idx="3">
                  <c:v>15</c:v>
                </c:pt>
                <c:pt idx="4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E0-4593-995E-2EEE9445139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Хирургия при НЭК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ymbol val="circle"/>
            <c:size val="8"/>
            <c:spPr>
              <a:solidFill>
                <a:schemeClr val="accent6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1050" b="1" smtId="4294967295"/>
                </a:pPr>
                <a:endParaRPr sz="1050" b="1" smtId="4294967295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</c:v>
                </c:pt>
                <c:pt idx="1">
                  <c:v>7</c:v>
                </c:pt>
                <c:pt idx="2">
                  <c:v>9</c:v>
                </c:pt>
                <c:pt idx="3">
                  <c:v>6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BE0-4593-995E-2EEE944513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62857984"/>
        <c:axId val="62859520"/>
      </c:lineChart>
      <c:catAx>
        <c:axId val="62857984"/>
        <c:scaling>
          <c:orientation/>
        </c:scaling>
        <c:delete val="0"/>
        <c:axPos val="b"/>
        <c:numFmt formatCode="General" sourceLinked="1"/>
        <c:majorTickMark val="out"/>
        <c:minorTickMark val="none"/>
        <c:txPr>
          <a:bodyPr/>
          <a:p>
            <a:pPr>
              <a:defRPr sz="1050" b="1" smtId="4294967295"/>
            </a:pPr>
            <a:endParaRPr sz="1050" b="1" smtId="4294967295"/>
          </a:p>
        </c:txPr>
        <c:crossAx val="62859520"/>
        <c:crosses val="autoZero"/>
        <c:auto val="0"/>
        <c:lblAlgn val="ctr"/>
        <c:lblOffset/>
        <c:noMultiLvlLbl val="0"/>
      </c:catAx>
      <c:valAx>
        <c:axId val="62859520"/>
        <c:scaling>
          <c:orientation/>
        </c:scaling>
        <c:delete val="0"/>
        <c:axPos val="l"/>
        <c:majorGridlines/>
        <c:numFmt formatCode="General" sourceLinked="1"/>
        <c:majorTickMark val="out"/>
        <c:minorTickMark val="none"/>
        <c:txPr>
          <a:bodyPr/>
          <a:p>
            <a:pPr>
              <a:defRPr sz="1050" b="1" smtId="4294967295"/>
            </a:pPr>
            <a:endParaRPr sz="1050" b="1" smtId="4294967295"/>
          </a:p>
        </c:txPr>
        <c:crossAx val="628579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02915930747986"/>
          <c:y val="0.93707430362701416"/>
          <c:w val="0.44096589088439941"/>
          <c:h val="0.04724845290184021"/>
        </c:manualLayout>
      </c:layout>
      <c:overlay val="0"/>
      <c:txPr>
        <a:bodyPr/>
        <a:p>
          <a:pPr>
            <a:defRPr b="1" smtId="4294967295"/>
          </a:pPr>
          <a:endParaRPr b="1" smtId="4294967295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dr="http://schemas.openxmlformats.org/drawingml/2006/chartDrawing" xmlns:a="http://schemas.openxmlformats.org/drawingml/2006/main" xmlns:r="http://schemas.openxmlformats.org/officeDocument/2006/relationships" xmlns:c="http://schemas.openxmlformats.org/drawingml/2006/chart">
  <cdr:relSizeAnchor>
    <cdr:from>
      <cdr:x>0.32258</cdr:x>
      <cdr:y>0.78974</cdr:y>
    </cdr:from>
    <cdr:to>
      <cdr:x>0.72581</cdr:x>
      <cdr:y>0.84148</cdr:y>
    </cdr:to>
    <cdr:sp macro="" textlink="">
      <cdr:nvSpPr>
        <cdr:cNvPr id="2" name="Левая фигурная скобка 1"/>
        <cdr:cNvSpPr/>
      </cdr:nvSpPr>
      <cdr:spPr>
        <a:xfrm rot="16200000">
          <a:off x="4907153" y="2028571"/>
          <a:ext cx="251460" cy="3871468"/>
        </a:xfrm>
        <a:prstGeom prst="leftBrace">
          <a:avLst/>
        </a:prstGeom>
      </cdr:spPr>
      <cdr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cdr:style>
      <cdr:txBody>
        <a:bodyPr vertOverflow="clip"/>
        <a:lstStyle/>
        <a:p>
          <a:endParaRPr lang="ru-RU"/>
        </a:p>
      </cdr:txBody>
    </cdr:sp>
  </cdr:relSizeAnchor>
  <cdr:relSizeAnchor>
    <cdr:from>
      <cdr:x>0.3347</cdr:x>
      <cdr:y>0.40001</cdr:y>
    </cdr:from>
    <cdr:to>
      <cdr:x>0.33495</cdr:x>
      <cdr:y>0.72366</cdr:y>
    </cdr:to>
    <cdr:cxnSp>
      <cdr:nvCxnSpPr>
        <cdr:cNvPr id="4" name="Прямая соединительная линия 3">
          <a:extLst>
            <a:ext uri="{FF2B5EF4-FFF2-40B4-BE49-F238E27FC236}">
              <a16:creationId xmlns="" xmlns:a16="http://schemas.microsoft.com/office/drawing/2014/main" id="{05800862-6694-4402-B882-123A2C7087E4}"/>
            </a:ext>
          </a:extLst>
        </cdr:cNvPr>
        <cdr:cNvCxnSpPr/>
      </cdr:nvCxnSpPr>
      <cdr:spPr>
        <a:xfrm>
          <a:off x="3213481" y="1944243"/>
          <a:ext cx="2413" cy="1573149"/>
        </a:xfrm>
        <a:prstGeom prst="line">
          <a:avLst/>
        </a:prstGeom>
        <a:ln>
          <a:prstDash val="dash"/>
        </a:ln>
      </cdr:spPr>
      <cdr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cdr:style>
    </cdr:cxnSp>
  </cdr:relSizeAnchor>
  <cdr:relSizeAnchor>
    <cdr:from>
      <cdr:x>0.71189</cdr:x>
      <cdr:y>0.26667</cdr:y>
    </cdr:from>
    <cdr:to>
      <cdr:x>0.71189</cdr:x>
      <cdr:y>0.72826</cdr:y>
    </cdr:to>
    <cdr:cxnSp>
      <cdr:nvCxnSpPr>
        <cdr:cNvPr id="5" name="Прямая соединительная линия 4">
          <a:extLst>
            <a:ext uri="{FF2B5EF4-FFF2-40B4-BE49-F238E27FC236}">
              <a16:creationId xmlns="" xmlns:a16="http://schemas.microsoft.com/office/drawing/2014/main" id="{10C96932-5FF6-4E61-AB96-A3809BF9BAB2}"/>
            </a:ext>
          </a:extLst>
        </cdr:cNvPr>
        <cdr:cNvCxnSpPr/>
      </cdr:nvCxnSpPr>
      <cdr:spPr>
        <a:xfrm flipH="1">
          <a:off x="6835013" y="1296162"/>
          <a:ext cx="0" cy="2243582"/>
        </a:xfrm>
        <a:prstGeom prst="line">
          <a:avLst/>
        </a:prstGeom>
        <a:ln>
          <a:prstDash val="dash"/>
        </a:ln>
      </cdr:spPr>
      <cdr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cdr:style>
    </cdr:cxnSp>
  </cdr:relSizeAnchor>
</c:userShape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A4897-22B0-43B1-8272-82B1D893FAC2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CADE7-B200-4426-AE5F-B0CCBC272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49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07FAA-04A4-48F0-ACBC-8EE99C68856B}" type="slidenum">
              <a:rPr lang="ru-RU" smtClean="0">
                <a:solidFill>
                  <a:prstClr val="black"/>
                </a:solidFill>
              </a:rPr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05553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25.06.2024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27989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32844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632844"/>
              <a:t>25.06.2024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3284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32844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63284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47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/>
  <p:timing/>
  <p:txStyles>
    <p:titleStyle>
      <a:lvl1pPr algn="ctr" defTabSz="1632844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7" indent="-612317" algn="l" defTabSz="1632844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86" indent="-510264" algn="l" defTabSz="1632844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055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477" indent="-408211" algn="l" defTabSz="1632844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899" indent="-408211" algn="l" defTabSz="1632844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321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743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165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587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8.jpeg" /><Relationship Id="rId3" Type="http://schemas.openxmlformats.org/officeDocument/2006/relationships/image" Target="../media/image29.jpeg" /><Relationship Id="rId4" Type="http://schemas.openxmlformats.org/officeDocument/2006/relationships/image" Target="../media/image30.jpeg" /><Relationship Id="rId5" Type="http://schemas.openxmlformats.org/officeDocument/2006/relationships/image" Target="../media/image31.jpeg" /><Relationship Id="rId6" Type="http://schemas.openxmlformats.org/officeDocument/2006/relationships/image" Target="../media/image32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3.jpeg" /><Relationship Id="rId3" Type="http://schemas.openxmlformats.org/officeDocument/2006/relationships/image" Target="../media/image34.jpeg" /><Relationship Id="rId4" Type="http://schemas.openxmlformats.org/officeDocument/2006/relationships/image" Target="../media/image35.png" /><Relationship Id="rId5" Type="http://schemas.openxmlformats.org/officeDocument/2006/relationships/image" Target="../media/image36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7.jpeg" /><Relationship Id="rId3" Type="http://schemas.openxmlformats.org/officeDocument/2006/relationships/image" Target="../media/image38.jpeg" /><Relationship Id="rId4" Type="http://schemas.openxmlformats.org/officeDocument/2006/relationships/image" Target="../media/image39.jpeg" /><Relationship Id="rId5" Type="http://schemas.openxmlformats.org/officeDocument/2006/relationships/image" Target="../media/image40.jpeg" /><Relationship Id="rId6" Type="http://schemas.openxmlformats.org/officeDocument/2006/relationships/image" Target="../media/image18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1.jpeg" /><Relationship Id="rId3" Type="http://schemas.openxmlformats.org/officeDocument/2006/relationships/image" Target="../media/image42.jpeg" /><Relationship Id="rId4" Type="http://schemas.openxmlformats.org/officeDocument/2006/relationships/image" Target="../media/image43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4.jpeg" /><Relationship Id="rId3" Type="http://schemas.openxmlformats.org/officeDocument/2006/relationships/image" Target="../media/image45.jpeg" /><Relationship Id="rId4" Type="http://schemas.openxmlformats.org/officeDocument/2006/relationships/image" Target="../media/image46.jpeg" /><Relationship Id="rId5" Type="http://schemas.openxmlformats.org/officeDocument/2006/relationships/image" Target="../media/image47.jpeg" /><Relationship Id="rId6" Type="http://schemas.openxmlformats.org/officeDocument/2006/relationships/image" Target="../media/image48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9.jpeg" /><Relationship Id="rId3" Type="http://schemas.openxmlformats.org/officeDocument/2006/relationships/image" Target="../media/image50.jpeg" /><Relationship Id="rId4" Type="http://schemas.openxmlformats.org/officeDocument/2006/relationships/image" Target="../media/image51.jpeg" /><Relationship Id="rId5" Type="http://schemas.openxmlformats.org/officeDocument/2006/relationships/image" Target="../media/image52.jpeg" /><Relationship Id="rId6" Type="http://schemas.openxmlformats.org/officeDocument/2006/relationships/image" Target="../media/image53.jpeg" /><Relationship Id="rId7" Type="http://schemas.openxmlformats.org/officeDocument/2006/relationships/image" Target="../media/image54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5.jpeg" /><Relationship Id="rId3" Type="http://schemas.openxmlformats.org/officeDocument/2006/relationships/image" Target="../media/image56.jpeg" /><Relationship Id="rId4" Type="http://schemas.openxmlformats.org/officeDocument/2006/relationships/image" Target="../media/image57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8.jpeg" /><Relationship Id="rId3" Type="http://schemas.openxmlformats.org/officeDocument/2006/relationships/image" Target="../media/image59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1.xml" /><Relationship Id="rId3" Type="http://schemas.openxmlformats.org/officeDocument/2006/relationships/chart" Target="../charts/chart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60.jpeg" /><Relationship Id="rId4" Type="http://schemas.openxmlformats.org/officeDocument/2006/relationships/image" Target="../media/image61.png" /><Relationship Id="rId5" Type="http://schemas.openxmlformats.org/officeDocument/2006/relationships/chart" Target="../charts/chart3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Relationship Id="rId3" Type="http://schemas.openxmlformats.org/officeDocument/2006/relationships/image" Target="../media/image4.png" /><Relationship Id="rId4" Type="http://schemas.openxmlformats.org/officeDocument/2006/relationships/image" Target="../media/image5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2.jpeg" /><Relationship Id="rId3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image" Target="../media/image3.png" /><Relationship Id="rId4" Type="http://schemas.openxmlformats.org/officeDocument/2006/relationships/image" Target="../media/image7.png" /><Relationship Id="rId5" Type="http://schemas.openxmlformats.org/officeDocument/2006/relationships/image" Target="../media/image8.svg" /><Relationship Id="rId6" Type="http://schemas.openxmlformats.org/officeDocument/2006/relationships/image" Target="../media/image9.sv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7.jpeg" /><Relationship Id="rId2" Type="http://schemas.openxmlformats.org/officeDocument/2006/relationships/image" Target="../media/image3.png" /><Relationship Id="rId3" Type="http://schemas.openxmlformats.org/officeDocument/2006/relationships/image" Target="../media/image7.png" /><Relationship Id="rId4" Type="http://schemas.openxmlformats.org/officeDocument/2006/relationships/image" Target="../media/image11.svg" /><Relationship Id="rId5" Type="http://schemas.openxmlformats.org/officeDocument/2006/relationships/image" Target="../media/image12.svg" /><Relationship Id="rId6" Type="http://schemas.openxmlformats.org/officeDocument/2006/relationships/image" Target="../media/image13.jpeg" /><Relationship Id="rId7" Type="http://schemas.openxmlformats.org/officeDocument/2006/relationships/image" Target="../media/image14.jpeg" /><Relationship Id="rId8" Type="http://schemas.openxmlformats.org/officeDocument/2006/relationships/image" Target="../media/image15.jpeg" /><Relationship Id="rId9" Type="http://schemas.openxmlformats.org/officeDocument/2006/relationships/image" Target="../media/image16.sv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Relationship Id="rId3" Type="http://schemas.openxmlformats.org/officeDocument/2006/relationships/image" Target="../media/image7.png" /><Relationship Id="rId4" Type="http://schemas.openxmlformats.org/officeDocument/2006/relationships/image" Target="../media/image19.svg" /><Relationship Id="rId5" Type="http://schemas.openxmlformats.org/officeDocument/2006/relationships/image" Target="../media/image20.svg" /><Relationship Id="rId6" Type="http://schemas.openxmlformats.org/officeDocument/2006/relationships/image" Target="../media/image21.svg" /><Relationship Id="rId7" Type="http://schemas.openxmlformats.org/officeDocument/2006/relationships/image" Target="../media/image22.svg" /><Relationship Id="rId8" Type="http://schemas.openxmlformats.org/officeDocument/2006/relationships/image" Target="../media/image23.svg" /><Relationship Id="rId9" Type="http://schemas.openxmlformats.org/officeDocument/2006/relationships/image" Target="../media/image24.sv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5.jpeg" /><Relationship Id="rId3" Type="http://schemas.openxmlformats.org/officeDocument/2006/relationships/image" Target="../media/image26.jpeg" /><Relationship Id="rId4" Type="http://schemas.openxmlformats.org/officeDocument/2006/relationships/image" Target="../media/image3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5765832" cy="8229600"/>
            <a:chExt cx="7687776" cy="109728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87000"/>
            </a:blip>
            <a:srcRect t="1471" b="1471"/>
            <a:stretch>
              <a:fillRect/>
            </a:stretch>
          </p:blipFill>
          <p:spPr>
            <a:xfrm>
              <a:off x="0" y="0"/>
              <a:ext cx="7687776" cy="109728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 rot="-7120111">
            <a:off x="11760508" y="5662408"/>
            <a:ext cx="5876330" cy="6502163"/>
          </a:xfrm>
          <a:custGeom>
            <a:rect l="l" t="t" r="r" b="b"/>
            <a:pathLst>
              <a:path w="5876330" h="6502163">
                <a:moveTo>
                  <a:pt x="0" y="0"/>
                </a:moveTo>
                <a:lnTo>
                  <a:pt x="5876330" y="0"/>
                </a:lnTo>
                <a:lnTo>
                  <a:pt x="5876330" y="6502163"/>
                </a:lnTo>
                <a:lnTo>
                  <a:pt x="0" y="65021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7000"/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5" name="TextBox 5"/>
          <p:cNvSpPr txBox="1"/>
          <p:nvPr/>
        </p:nvSpPr>
        <p:spPr>
          <a:xfrm>
            <a:off x="7686350" y="3678874"/>
            <a:ext cx="10087300" cy="1392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599"/>
              </a:lnSpc>
            </a:pPr>
            <a:r>
              <a:rPr lang="en-US" sz="3999" b="1" spc="111">
                <a:latin typeface="+mj-lt"/>
              </a:rPr>
              <a:t>ПРОЕКТ: ПАРТНЕРСТВО В РОДИТЕЛЬСТВЕ ЧЕРЕЗ ГРУДНОЕ ВСКАРМЛИВАНИЕ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715050" y="1019240"/>
            <a:ext cx="9058600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20"/>
              </a:lnSpc>
            </a:pPr>
            <a:r>
              <a:rPr lang="en-US" sz="2400" b="1" spc="64" smtClean="0"/>
              <a:t>Госуда</a:t>
            </a:r>
            <a:r>
              <a:rPr lang="ru-RU" sz="2400" b="1" spc="64"/>
              <a:t>р</a:t>
            </a:r>
            <a:r>
              <a:rPr lang="en-US" sz="2400" b="1" spc="64" smtClean="0"/>
              <a:t>ственное </a:t>
            </a:r>
            <a:r>
              <a:rPr lang="en-US" sz="2400" b="1" spc="64"/>
              <a:t>бюджетное учреждение здравоохранения “Забайкальский краевой перинатальный центр”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686350" y="7139688"/>
            <a:ext cx="10087300" cy="77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20"/>
              </a:lnSpc>
            </a:pPr>
            <a:r>
              <a:rPr lang="en-US" b="1" spc="64"/>
              <a:t>НОМИНАЦИЯ: ПРОФИЛАКТИКА НАРУШЕНИЙ В СЕМЕЙНЫХ ОТНОШЕНИЯХ В ПЕРИОД АДАПТАЦИИ К РОДИТЕЛЬСТВУ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2"/>
          <p:cNvGrpSpPr/>
          <p:nvPr/>
        </p:nvGrpSpPr>
        <p:grpSpPr>
          <a:xfrm>
            <a:off x="4826262" y="6026800"/>
            <a:ext cx="2556505" cy="3855481"/>
            <a:chExt cx="3408673" cy="51406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5794" r="5794"/>
            <a:stretch>
              <a:fillRect/>
            </a:stretch>
          </p:blipFill>
          <p:spPr>
            <a:xfrm>
              <a:off x="0" y="0"/>
              <a:ext cx="3408673" cy="5140642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1107837" y="2385232"/>
            <a:ext cx="4905140" cy="3270093"/>
          </a:xfrm>
          <a:custGeom>
            <a:rect l="l" t="t" r="r" b="b"/>
            <a:pathLst>
              <a:path w="4905140" h="3270093">
                <a:moveTo>
                  <a:pt x="0" y="0"/>
                </a:moveTo>
                <a:lnTo>
                  <a:pt x="4905140" y="0"/>
                </a:lnTo>
                <a:lnTo>
                  <a:pt x="4905140" y="3270093"/>
                </a:lnTo>
                <a:lnTo>
                  <a:pt x="0" y="32700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5" name="Freeform 5"/>
          <p:cNvSpPr/>
          <p:nvPr/>
        </p:nvSpPr>
        <p:spPr>
          <a:xfrm>
            <a:off x="1107837" y="6026800"/>
            <a:ext cx="2891611" cy="3855481"/>
          </a:xfrm>
          <a:custGeom>
            <a:rect l="l" t="t" r="r" b="b"/>
            <a:pathLst>
              <a:path w="2891611" h="3855481">
                <a:moveTo>
                  <a:pt x="0" y="0"/>
                </a:moveTo>
                <a:lnTo>
                  <a:pt x="2891611" y="0"/>
                </a:lnTo>
                <a:lnTo>
                  <a:pt x="2891611" y="3855481"/>
                </a:lnTo>
                <a:lnTo>
                  <a:pt x="0" y="38554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6" name="Freeform 6"/>
          <p:cNvSpPr/>
          <p:nvPr/>
        </p:nvSpPr>
        <p:spPr>
          <a:xfrm>
            <a:off x="8333737" y="6026800"/>
            <a:ext cx="2361719" cy="3855481"/>
          </a:xfrm>
          <a:custGeom>
            <a:rect l="l" t="t" r="r" b="b"/>
            <a:pathLst>
              <a:path w="2361719" h="3855481">
                <a:moveTo>
                  <a:pt x="0" y="0"/>
                </a:moveTo>
                <a:lnTo>
                  <a:pt x="2361719" y="0"/>
                </a:lnTo>
                <a:lnTo>
                  <a:pt x="2361719" y="3855481"/>
                </a:lnTo>
                <a:lnTo>
                  <a:pt x="0" y="38554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5653"/>
            </a:stretch>
          </a:blipFill>
        </p:spPr>
        <p:txBody>
          <a:bodyPr/>
          <a:lstStyle/>
          <a:p/>
        </p:txBody>
      </p:sp>
      <p:sp>
        <p:nvSpPr>
          <p:cNvPr id="7" name="Freeform 7"/>
          <p:cNvSpPr/>
          <p:nvPr/>
        </p:nvSpPr>
        <p:spPr>
          <a:xfrm>
            <a:off x="6506298" y="2385232"/>
            <a:ext cx="4648336" cy="3270093"/>
          </a:xfrm>
          <a:custGeom>
            <a:rect l="l" t="t" r="r" b="b"/>
            <a:pathLst>
              <a:path w="4648336" h="3270093">
                <a:moveTo>
                  <a:pt x="0" y="0"/>
                </a:moveTo>
                <a:lnTo>
                  <a:pt x="4648336" y="0"/>
                </a:lnTo>
                <a:lnTo>
                  <a:pt x="4648336" y="3270093"/>
                </a:lnTo>
                <a:lnTo>
                  <a:pt x="0" y="32700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1311" r="-3569"/>
            </a:stretch>
          </a:blipFill>
        </p:spPr>
        <p:txBody>
          <a:bodyPr/>
          <a:lstStyle/>
          <a:p/>
        </p:txBody>
      </p:sp>
      <p:sp>
        <p:nvSpPr>
          <p:cNvPr id="8" name="TextBox 8"/>
          <p:cNvSpPr txBox="1"/>
          <p:nvPr/>
        </p:nvSpPr>
        <p:spPr>
          <a:xfrm>
            <a:off x="752067" y="537498"/>
            <a:ext cx="17259300" cy="1473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56"/>
              </a:lnSpc>
              <a:spcBef>
                <a:spcPct val="0"/>
              </a:spcBef>
            </a:pPr>
            <a:r>
              <a:rPr lang="en-US" sz="4800" b="1">
                <a:latin typeface="+mj-lt"/>
              </a:rPr>
              <a:t>ПОДГОТОВКА СЕМЬИ К РОЖДЕНИЮ РЕБЕНКА НА УРОВНЕ ПОЛИКЛИНИКИ ГБУЗ “ЗКПЦ”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647956" y="3269122"/>
            <a:ext cx="5657003" cy="3949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92"/>
              </a:lnSpc>
            </a:pPr>
            <a:r>
              <a:rPr lang="en-US" sz="2800">
                <a:solidFill>
                  <a:srgbClr val="000000"/>
                </a:solidFill>
              </a:rPr>
              <a:t>Для информирования пациентов мы используем стенды с </a:t>
            </a:r>
            <a:r>
              <a:rPr lang="en-US" sz="2800" smtClean="0">
                <a:solidFill>
                  <a:srgbClr val="000000"/>
                </a:solidFill>
              </a:rPr>
              <a:t>QR-кодами</a:t>
            </a:r>
            <a:r>
              <a:rPr lang="en-US" sz="2800">
                <a:solidFill>
                  <a:srgbClr val="000000"/>
                </a:solidFill>
              </a:rPr>
              <a:t>, размещаем информацию на стендах, листовках, сайте и в соцсетях (ВК, Телеграмм). </a:t>
            </a:r>
          </a:p>
          <a:p>
            <a:pPr algn="just">
              <a:lnSpc>
                <a:spcPts val="4392"/>
              </a:lnSpc>
            </a:pPr>
            <a:r>
              <a:rPr lang="en-US" sz="2800">
                <a:solidFill>
                  <a:srgbClr val="000000"/>
                </a:solidFill>
              </a:rPr>
              <a:t>Регулярно проводим для семейных пар Дни открытых дверей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2"/>
          <p:cNvGrpSpPr/>
          <p:nvPr/>
        </p:nvGrpSpPr>
        <p:grpSpPr>
          <a:xfrm>
            <a:off x="752067" y="2892922"/>
            <a:ext cx="4599857" cy="6160741"/>
            <a:chExt cx="6133142" cy="821432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576" b="3576"/>
            <a:stretch>
              <a:fillRect/>
            </a:stretch>
          </p:blipFill>
          <p:spPr>
            <a:xfrm>
              <a:off x="0" y="0"/>
              <a:ext cx="6133142" cy="8214322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6365325" y="2293703"/>
            <a:ext cx="5200555" cy="3679589"/>
          </a:xfrm>
          <a:custGeom>
            <a:rect l="l" t="t" r="r" b="b"/>
            <a:pathLst>
              <a:path w="5200555" h="3679589">
                <a:moveTo>
                  <a:pt x="0" y="0"/>
                </a:moveTo>
                <a:lnTo>
                  <a:pt x="5200555" y="0"/>
                </a:lnTo>
                <a:lnTo>
                  <a:pt x="5200555" y="3679589"/>
                </a:lnTo>
                <a:lnTo>
                  <a:pt x="0" y="36795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5" name="Freeform 5"/>
          <p:cNvSpPr/>
          <p:nvPr/>
        </p:nvSpPr>
        <p:spPr>
          <a:xfrm rot="-2295134">
            <a:off x="14662662" y="-376674"/>
            <a:ext cx="4323969" cy="8229600"/>
          </a:xfrm>
          <a:custGeom>
            <a:rect l="l" t="t" r="r" b="b"/>
            <a:pathLst>
              <a:path w="4323969" h="8229600">
                <a:moveTo>
                  <a:pt x="0" y="0"/>
                </a:moveTo>
                <a:lnTo>
                  <a:pt x="4323969" y="0"/>
                </a:lnTo>
                <a:lnTo>
                  <a:pt x="432396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0000"/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6" name="Freeform 6"/>
          <p:cNvSpPr/>
          <p:nvPr/>
        </p:nvSpPr>
        <p:spPr>
          <a:xfrm>
            <a:off x="6365325" y="6386584"/>
            <a:ext cx="5200555" cy="3297955"/>
          </a:xfrm>
          <a:custGeom>
            <a:rect l="l" t="t" r="r" b="b"/>
            <a:pathLst>
              <a:path w="5200555" h="3297955">
                <a:moveTo>
                  <a:pt x="0" y="0"/>
                </a:moveTo>
                <a:lnTo>
                  <a:pt x="5200555" y="0"/>
                </a:lnTo>
                <a:lnTo>
                  <a:pt x="5200555" y="3297955"/>
                </a:lnTo>
                <a:lnTo>
                  <a:pt x="0" y="32979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18267"/>
            </a:stretch>
          </a:blipFill>
        </p:spPr>
        <p:txBody>
          <a:bodyPr/>
          <a:lstStyle/>
          <a:p/>
        </p:txBody>
      </p:sp>
      <p:sp>
        <p:nvSpPr>
          <p:cNvPr id="7" name="TextBox 7"/>
          <p:cNvSpPr txBox="1"/>
          <p:nvPr/>
        </p:nvSpPr>
        <p:spPr>
          <a:xfrm>
            <a:off x="752067" y="537498"/>
            <a:ext cx="17259300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56"/>
              </a:lnSpc>
              <a:spcBef>
                <a:spcPct val="0"/>
              </a:spcBef>
            </a:pPr>
            <a:r>
              <a:rPr lang="en-US" sz="4800" b="1">
                <a:latin typeface="+mj-lt"/>
              </a:rPr>
              <a:t>ШКОЛА </a:t>
            </a:r>
            <a:r>
              <a:rPr lang="en-US" sz="4800" b="1" smtClean="0">
                <a:latin typeface="+mj-lt"/>
              </a:rPr>
              <a:t>МА</a:t>
            </a:r>
            <a:r>
              <a:rPr lang="ru-RU" sz="4800" b="1" smtClean="0">
                <a:latin typeface="+mj-lt"/>
              </a:rPr>
              <a:t>ТЕРИ</a:t>
            </a:r>
            <a:r>
              <a:rPr lang="en-US" sz="4800" b="1" smtClean="0">
                <a:latin typeface="+mj-lt"/>
              </a:rPr>
              <a:t> </a:t>
            </a:r>
            <a:r>
              <a:rPr lang="en-US" sz="4800" b="1">
                <a:latin typeface="+mj-lt"/>
              </a:rPr>
              <a:t>И ШКОЛА ГРУДНОГО ВСКАРМЛИВАНИЯ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541180" y="6796635"/>
            <a:ext cx="4635327" cy="2257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92"/>
              </a:lnSpc>
            </a:pPr>
            <a:r>
              <a:rPr lang="en-US" sz="2800">
                <a:solidFill>
                  <a:srgbClr val="000000"/>
                </a:solidFill>
              </a:rPr>
              <a:t>В </a:t>
            </a:r>
            <a:r>
              <a:rPr lang="ru-RU" sz="2800">
                <a:solidFill>
                  <a:srgbClr val="000000"/>
                </a:solidFill>
              </a:rPr>
              <a:t>Ш</a:t>
            </a:r>
            <a:r>
              <a:rPr lang="en-US" sz="2800" smtClean="0">
                <a:solidFill>
                  <a:srgbClr val="000000"/>
                </a:solidFill>
              </a:rPr>
              <a:t>коле ма</a:t>
            </a:r>
            <a:r>
              <a:rPr lang="ru-RU" sz="2800" smtClean="0">
                <a:solidFill>
                  <a:srgbClr val="000000"/>
                </a:solidFill>
              </a:rPr>
              <a:t>тери</a:t>
            </a:r>
            <a:r>
              <a:rPr lang="en-US" sz="2800" smtClean="0">
                <a:solidFill>
                  <a:srgbClr val="000000"/>
                </a:solidFill>
              </a:rPr>
              <a:t> </a:t>
            </a:r>
            <a:r>
              <a:rPr lang="en-US" sz="2800">
                <a:solidFill>
                  <a:srgbClr val="000000"/>
                </a:solidFill>
              </a:rPr>
              <a:t>проходят занятия по подготовке к родам и грудному вскармливанию.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2"/>
          <p:cNvGrpSpPr/>
          <p:nvPr/>
        </p:nvGrpSpPr>
        <p:grpSpPr>
          <a:xfrm>
            <a:off x="10815912" y="4635032"/>
            <a:ext cx="6375957" cy="4623268"/>
            <a:chExt cx="8501276" cy="616435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430" r="2430"/>
            <a:stretch>
              <a:fillRect/>
            </a:stretch>
          </p:blipFill>
          <p:spPr>
            <a:xfrm>
              <a:off x="0" y="0"/>
              <a:ext cx="8501276" cy="6164357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700152" y="2283064"/>
            <a:ext cx="3714769" cy="6596425"/>
          </a:xfrm>
          <a:custGeom>
            <a:rect l="l" t="t" r="r" b="b"/>
            <a:pathLst>
              <a:path w="3714769" h="6596425">
                <a:moveTo>
                  <a:pt x="0" y="0"/>
                </a:moveTo>
                <a:lnTo>
                  <a:pt x="3714769" y="0"/>
                </a:lnTo>
                <a:lnTo>
                  <a:pt x="3714769" y="6596425"/>
                </a:lnTo>
                <a:lnTo>
                  <a:pt x="0" y="65964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5" name="Freeform 5"/>
          <p:cNvSpPr/>
          <p:nvPr/>
        </p:nvSpPr>
        <p:spPr>
          <a:xfrm>
            <a:off x="4972930" y="2975010"/>
            <a:ext cx="3891429" cy="2413408"/>
          </a:xfrm>
          <a:custGeom>
            <a:rect l="l" t="t" r="r" b="b"/>
            <a:pathLst>
              <a:path w="3891429" h="2413408">
                <a:moveTo>
                  <a:pt x="0" y="0"/>
                </a:moveTo>
                <a:lnTo>
                  <a:pt x="3891429" y="0"/>
                </a:lnTo>
                <a:lnTo>
                  <a:pt x="3891429" y="2413408"/>
                </a:lnTo>
                <a:lnTo>
                  <a:pt x="0" y="24134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3707" b="-71282"/>
            </a:stretch>
          </a:blipFill>
        </p:spPr>
        <p:txBody>
          <a:bodyPr/>
          <a:lstStyle/>
          <a:p/>
        </p:txBody>
      </p:sp>
      <p:sp>
        <p:nvSpPr>
          <p:cNvPr id="6" name="Freeform 6"/>
          <p:cNvSpPr/>
          <p:nvPr/>
        </p:nvSpPr>
        <p:spPr>
          <a:xfrm>
            <a:off x="4972930" y="6004030"/>
            <a:ext cx="3891429" cy="2531226"/>
          </a:xfrm>
          <a:custGeom>
            <a:rect l="l" t="t" r="r" b="b"/>
            <a:pathLst>
              <a:path w="3891429" h="2531226">
                <a:moveTo>
                  <a:pt x="0" y="0"/>
                </a:moveTo>
                <a:lnTo>
                  <a:pt x="3891429" y="0"/>
                </a:lnTo>
                <a:lnTo>
                  <a:pt x="3891429" y="2531226"/>
                </a:lnTo>
                <a:lnTo>
                  <a:pt x="0" y="25312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13590"/>
            </a:stretch>
          </a:blipFill>
        </p:spPr>
        <p:txBody>
          <a:bodyPr/>
          <a:lstStyle/>
          <a:p/>
        </p:txBody>
      </p:sp>
      <p:sp>
        <p:nvSpPr>
          <p:cNvPr id="7" name="Freeform 7"/>
          <p:cNvSpPr/>
          <p:nvPr/>
        </p:nvSpPr>
        <p:spPr>
          <a:xfrm rot="-8471214">
            <a:off x="1529024" y="-5195827"/>
            <a:ext cx="8513379" cy="8229600"/>
          </a:xfrm>
          <a:custGeom>
            <a:rect l="l" t="t" r="r" b="b"/>
            <a:pathLst>
              <a:path w="8513379" h="8229600">
                <a:moveTo>
                  <a:pt x="0" y="0"/>
                </a:moveTo>
                <a:lnTo>
                  <a:pt x="8513379" y="0"/>
                </a:lnTo>
                <a:lnTo>
                  <a:pt x="851337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1000"/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8" name="TextBox 8"/>
          <p:cNvSpPr txBox="1"/>
          <p:nvPr/>
        </p:nvSpPr>
        <p:spPr>
          <a:xfrm>
            <a:off x="10168725" y="606933"/>
            <a:ext cx="7670331" cy="797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88"/>
              </a:lnSpc>
              <a:spcBef>
                <a:spcPct val="0"/>
              </a:spcBef>
            </a:pPr>
            <a:r>
              <a:rPr lang="en-US" sz="4800" b="1">
                <a:latin typeface="+mj-lt"/>
              </a:rPr>
              <a:t>ПАРТНЕРСКИЕ РОДЫ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681050" y="2016160"/>
            <a:ext cx="6510819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49"/>
              </a:lnSpc>
            </a:pPr>
            <a:r>
              <a:rPr lang="en-US" sz="2800">
                <a:solidFill>
                  <a:srgbClr val="000000"/>
                </a:solidFill>
              </a:rPr>
              <a:t>На базе ГБУЗ “ЗКПЦ</a:t>
            </a:r>
            <a:r>
              <a:rPr lang="en-US" sz="2800" smtClean="0">
                <a:solidFill>
                  <a:srgbClr val="000000"/>
                </a:solidFill>
              </a:rPr>
              <a:t>” </a:t>
            </a:r>
            <a:r>
              <a:rPr lang="en-US" sz="2800">
                <a:solidFill>
                  <a:srgbClr val="000000"/>
                </a:solidFill>
              </a:rPr>
              <a:t>можно пройти подготовку к партнерским родам. Ежемесячно в наших комфортных родильных залах проходит </a:t>
            </a:r>
            <a:r>
              <a:rPr lang="ru-RU" sz="2800" smtClean="0">
                <a:solidFill>
                  <a:srgbClr val="000000"/>
                </a:solidFill>
              </a:rPr>
              <a:t>около</a:t>
            </a:r>
            <a:r>
              <a:rPr lang="en-US" sz="2800" smtClean="0">
                <a:solidFill>
                  <a:srgbClr val="000000"/>
                </a:solidFill>
              </a:rPr>
              <a:t> </a:t>
            </a:r>
            <a:r>
              <a:rPr lang="en-US" sz="2800">
                <a:solidFill>
                  <a:srgbClr val="000000"/>
                </a:solidFill>
              </a:rPr>
              <a:t>10 </a:t>
            </a:r>
            <a:r>
              <a:rPr lang="en-US" sz="2800" smtClean="0">
                <a:solidFill>
                  <a:srgbClr val="000000"/>
                </a:solidFill>
              </a:rPr>
              <a:t>п</a:t>
            </a:r>
            <a:r>
              <a:rPr lang="ru-RU" sz="2800" smtClean="0">
                <a:solidFill>
                  <a:srgbClr val="000000"/>
                </a:solidFill>
              </a:rPr>
              <a:t>а</a:t>
            </a:r>
            <a:r>
              <a:rPr lang="en-US" sz="2800" smtClean="0">
                <a:solidFill>
                  <a:srgbClr val="000000"/>
                </a:solidFill>
              </a:rPr>
              <a:t>ртнерских родов</a:t>
            </a:r>
            <a:r>
              <a:rPr lang="ru-RU" sz="2800" smtClean="0">
                <a:solidFill>
                  <a:srgbClr val="000000"/>
                </a:solidFill>
              </a:rPr>
              <a:t> </a:t>
            </a:r>
            <a:r>
              <a:rPr lang="en-US" sz="2800" smtClean="0">
                <a:solidFill>
                  <a:srgbClr val="000000"/>
                </a:solidFill>
              </a:rPr>
              <a:t>. 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0" name="Freeform 10"/>
          <p:cNvSpPr/>
          <p:nvPr/>
        </p:nvSpPr>
        <p:spPr>
          <a:xfrm rot="-221532">
            <a:off x="-1031391" y="-5195827"/>
            <a:ext cx="8513379" cy="8229600"/>
          </a:xfrm>
          <a:custGeom>
            <a:rect l="l" t="t" r="r" b="b"/>
            <a:pathLst>
              <a:path w="8513379" h="8229600">
                <a:moveTo>
                  <a:pt x="0" y="0"/>
                </a:moveTo>
                <a:lnTo>
                  <a:pt x="8513380" y="0"/>
                </a:lnTo>
                <a:lnTo>
                  <a:pt x="851338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2000"/>
            </a:blip>
            <a:stretch>
              <a:fillRect/>
            </a:stretch>
          </a:blipFill>
        </p:spPr>
        <p:txBody>
          <a:bodyPr/>
          <a:lstStyle/>
          <a:p/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2"/>
          <p:cNvGrpSpPr/>
          <p:nvPr/>
        </p:nvGrpSpPr>
        <p:grpSpPr>
          <a:xfrm>
            <a:off x="7106140" y="2385232"/>
            <a:ext cx="4075720" cy="4591264"/>
            <a:chExt cx="5434293" cy="612168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7756" b="7756"/>
            <a:stretch>
              <a:fillRect/>
            </a:stretch>
          </p:blipFill>
          <p:spPr>
            <a:xfrm>
              <a:off x="0" y="0"/>
              <a:ext cx="5434293" cy="6121685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1028700" y="2385232"/>
            <a:ext cx="3929521" cy="4591264"/>
          </a:xfrm>
          <a:custGeom>
            <a:rect l="l" t="t" r="r" b="b"/>
            <a:pathLst>
              <a:path w="3929520" h="4591264">
                <a:moveTo>
                  <a:pt x="0" y="0"/>
                </a:moveTo>
                <a:lnTo>
                  <a:pt x="3929521" y="0"/>
                </a:lnTo>
                <a:lnTo>
                  <a:pt x="3929521" y="4591263"/>
                </a:lnTo>
                <a:lnTo>
                  <a:pt x="0" y="45912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033" b="-4033"/>
            </a:stretch>
          </a:blipFill>
        </p:spPr>
        <p:txBody>
          <a:bodyPr/>
          <a:lstStyle/>
          <a:p/>
        </p:txBody>
      </p:sp>
      <p:sp>
        <p:nvSpPr>
          <p:cNvPr id="5" name="Freeform 5"/>
          <p:cNvSpPr/>
          <p:nvPr/>
        </p:nvSpPr>
        <p:spPr>
          <a:xfrm>
            <a:off x="13175597" y="2385232"/>
            <a:ext cx="3876365" cy="4461866"/>
          </a:xfrm>
          <a:custGeom>
            <a:rect l="l" t="t" r="r" b="b"/>
            <a:pathLst>
              <a:path w="3876365" h="4461866">
                <a:moveTo>
                  <a:pt x="0" y="0"/>
                </a:moveTo>
                <a:lnTo>
                  <a:pt x="3876365" y="0"/>
                </a:lnTo>
                <a:lnTo>
                  <a:pt x="3876365" y="4461865"/>
                </a:lnTo>
                <a:lnTo>
                  <a:pt x="0" y="44618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5084" b="-15084"/>
            </a:stretch>
          </a:blipFill>
        </p:spPr>
        <p:txBody>
          <a:bodyPr/>
          <a:lstStyle/>
          <a:p/>
        </p:txBody>
      </p:sp>
      <p:sp>
        <p:nvSpPr>
          <p:cNvPr id="6" name="TextBox 6"/>
          <p:cNvSpPr txBox="1"/>
          <p:nvPr/>
        </p:nvSpPr>
        <p:spPr>
          <a:xfrm>
            <a:off x="1028700" y="329565"/>
            <a:ext cx="17259300" cy="1398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0"/>
              </a:lnSpc>
              <a:spcBef>
                <a:spcPct val="0"/>
              </a:spcBef>
            </a:pPr>
            <a:r>
              <a:rPr lang="en-US" sz="4500" b="1">
                <a:latin typeface="+mj-lt"/>
              </a:rPr>
              <a:t>КОНСУЛЬТИРОВАНИЕ ЖЕНЩИН ПО ВОПРОСАМ ГВ В ПОСЛЕРОДОВОМ ОТДЕЛЕНИИ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768686" y="7731125"/>
            <a:ext cx="12750627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just">
              <a:lnSpc>
                <a:spcPts val="3049"/>
              </a:lnSpc>
            </a:pPr>
            <a:r>
              <a:rPr lang="en-US" sz="2800">
                <a:solidFill>
                  <a:srgbClr val="000000"/>
                </a:solidFill>
              </a:rPr>
              <a:t>Помощь и консультирование женщин по вопросам естественного вскармливания проводят </a:t>
            </a:r>
            <a:r>
              <a:rPr lang="ru-RU" sz="2800" smtClean="0">
                <a:solidFill>
                  <a:srgbClr val="000000"/>
                </a:solidFill>
              </a:rPr>
              <a:t>штатные </a:t>
            </a:r>
            <a:r>
              <a:rPr lang="en-US" sz="2800" smtClean="0">
                <a:solidFill>
                  <a:srgbClr val="000000"/>
                </a:solidFill>
              </a:rPr>
              <a:t>консультант</a:t>
            </a:r>
            <a:r>
              <a:rPr lang="ru-RU" sz="2800" smtClean="0">
                <a:solidFill>
                  <a:srgbClr val="000000"/>
                </a:solidFill>
              </a:rPr>
              <a:t>ы</a:t>
            </a:r>
            <a:r>
              <a:rPr lang="en-US" sz="2800" smtClean="0">
                <a:solidFill>
                  <a:srgbClr val="000000"/>
                </a:solidFill>
              </a:rPr>
              <a:t> </a:t>
            </a:r>
            <a:r>
              <a:rPr lang="en-US" sz="2800">
                <a:solidFill>
                  <a:srgbClr val="000000"/>
                </a:solidFill>
              </a:rPr>
              <a:t>по грудному </a:t>
            </a:r>
            <a:r>
              <a:rPr lang="en-US" sz="2800" smtClean="0">
                <a:solidFill>
                  <a:srgbClr val="000000"/>
                </a:solidFill>
              </a:rPr>
              <a:t>вскармливанию</a:t>
            </a:r>
            <a:r>
              <a:rPr lang="ru-RU" sz="2800" smtClean="0">
                <a:solidFill>
                  <a:srgbClr val="000000"/>
                </a:solidFill>
              </a:rPr>
              <a:t>, а также подготовленные ими </a:t>
            </a:r>
            <a:r>
              <a:rPr lang="en-US" sz="2800" smtClean="0">
                <a:solidFill>
                  <a:srgbClr val="000000"/>
                </a:solidFill>
              </a:rPr>
              <a:t>сотрудники </a:t>
            </a:r>
            <a:r>
              <a:rPr lang="ru-RU" sz="2800">
                <a:solidFill>
                  <a:srgbClr val="000000"/>
                </a:solidFill>
              </a:rPr>
              <a:t>а</a:t>
            </a:r>
            <a:r>
              <a:rPr lang="en-US" sz="2800" smtClean="0">
                <a:solidFill>
                  <a:srgbClr val="000000"/>
                </a:solidFill>
              </a:rPr>
              <a:t>кушерского </a:t>
            </a:r>
            <a:r>
              <a:rPr lang="en-US" sz="2800">
                <a:solidFill>
                  <a:srgbClr val="000000"/>
                </a:solidFill>
              </a:rPr>
              <a:t>отделения, </a:t>
            </a:r>
            <a:r>
              <a:rPr lang="ru-RU" sz="2800">
                <a:solidFill>
                  <a:srgbClr val="000000"/>
                </a:solidFill>
              </a:rPr>
              <a:t>о</a:t>
            </a:r>
            <a:r>
              <a:rPr lang="en-US" sz="2800" smtClean="0">
                <a:solidFill>
                  <a:srgbClr val="000000"/>
                </a:solidFill>
              </a:rPr>
              <a:t>тделения </a:t>
            </a:r>
            <a:r>
              <a:rPr lang="ru-RU" sz="2800">
                <a:solidFill>
                  <a:srgbClr val="000000"/>
                </a:solidFill>
              </a:rPr>
              <a:t>н</a:t>
            </a:r>
            <a:r>
              <a:rPr lang="en-US" sz="2800" smtClean="0">
                <a:solidFill>
                  <a:srgbClr val="000000"/>
                </a:solidFill>
              </a:rPr>
              <a:t>оворождённых</a:t>
            </a:r>
            <a:r>
              <a:rPr lang="en-US" sz="2800">
                <a:solidFill>
                  <a:srgbClr val="000000"/>
                </a:solidFill>
              </a:rPr>
              <a:t>, </a:t>
            </a:r>
            <a:r>
              <a:rPr lang="ru-RU" sz="2800">
                <a:solidFill>
                  <a:srgbClr val="000000"/>
                </a:solidFill>
              </a:rPr>
              <a:t>о</a:t>
            </a:r>
            <a:r>
              <a:rPr lang="en-US" sz="2800" smtClean="0">
                <a:solidFill>
                  <a:srgbClr val="000000"/>
                </a:solidFill>
              </a:rPr>
              <a:t>тделения </a:t>
            </a:r>
            <a:r>
              <a:rPr lang="en-US" sz="2800">
                <a:solidFill>
                  <a:srgbClr val="000000"/>
                </a:solidFill>
              </a:rPr>
              <a:t>патологии новорожденных, </a:t>
            </a:r>
            <a:r>
              <a:rPr lang="en-US" sz="2800" smtClean="0">
                <a:solidFill>
                  <a:srgbClr val="000000"/>
                </a:solidFill>
              </a:rPr>
              <a:t>ОРИТН</a:t>
            </a:r>
            <a:r>
              <a:rPr lang="ru-RU" sz="2800" smtClean="0">
                <a:solidFill>
                  <a:srgbClr val="000000"/>
                </a:solidFill>
              </a:rPr>
              <a:t>.</a:t>
            </a:r>
            <a:endParaRPr lang="en-US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1028700" y="6003453"/>
            <a:ext cx="3238030" cy="3966610"/>
          </a:xfrm>
          <a:custGeom>
            <a:rect l="l" t="t" r="r" b="b"/>
            <a:pathLst>
              <a:path w="3238030" h="3966610">
                <a:moveTo>
                  <a:pt x="0" y="0"/>
                </a:moveTo>
                <a:lnTo>
                  <a:pt x="3238030" y="0"/>
                </a:lnTo>
                <a:lnTo>
                  <a:pt x="3238030" y="3966611"/>
                </a:lnTo>
                <a:lnTo>
                  <a:pt x="0" y="39666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842" b="0"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5467316" y="1700200"/>
            <a:ext cx="3238030" cy="3984911"/>
          </a:xfrm>
          <a:custGeom>
            <a:rect l="l" t="t" r="r" b="b"/>
            <a:pathLst>
              <a:path w="3238030" h="3984911">
                <a:moveTo>
                  <a:pt x="0" y="0"/>
                </a:moveTo>
                <a:lnTo>
                  <a:pt x="3238030" y="0"/>
                </a:lnTo>
                <a:lnTo>
                  <a:pt x="3238030" y="3984911"/>
                </a:lnTo>
                <a:lnTo>
                  <a:pt x="0" y="39849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343" b="0"/>
            </a:stretch>
          </a:blipFill>
        </p:spPr>
        <p:txBody>
          <a:bodyPr/>
          <a:lstStyle/>
          <a:p/>
        </p:txBody>
      </p:sp>
      <p:sp>
        <p:nvSpPr>
          <p:cNvPr id="4" name="Freeform 4"/>
          <p:cNvSpPr/>
          <p:nvPr/>
        </p:nvSpPr>
        <p:spPr>
          <a:xfrm>
            <a:off x="5006166" y="5880989"/>
            <a:ext cx="5452100" cy="4089075"/>
          </a:xfrm>
          <a:custGeom>
            <a:rect l="l" t="t" r="r" b="b"/>
            <a:pathLst>
              <a:path w="5452100" h="4089075">
                <a:moveTo>
                  <a:pt x="0" y="0"/>
                </a:moveTo>
                <a:lnTo>
                  <a:pt x="5452100" y="0"/>
                </a:lnTo>
                <a:lnTo>
                  <a:pt x="5452100" y="4089075"/>
                </a:lnTo>
                <a:lnTo>
                  <a:pt x="0" y="40890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5" name="Freeform 5"/>
          <p:cNvSpPr/>
          <p:nvPr/>
        </p:nvSpPr>
        <p:spPr>
          <a:xfrm>
            <a:off x="1028700" y="1700200"/>
            <a:ext cx="3226989" cy="3966610"/>
          </a:xfrm>
          <a:custGeom>
            <a:rect l="l" t="t" r="r" b="b"/>
            <a:pathLst>
              <a:path w="3226989" h="3966610">
                <a:moveTo>
                  <a:pt x="0" y="0"/>
                </a:moveTo>
                <a:lnTo>
                  <a:pt x="3226989" y="0"/>
                </a:lnTo>
                <a:lnTo>
                  <a:pt x="3226989" y="3966610"/>
                </a:lnTo>
                <a:lnTo>
                  <a:pt x="0" y="39666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471" b="0"/>
            </a:stretch>
          </a:blipFill>
        </p:spPr>
        <p:txBody>
          <a:bodyPr/>
          <a:lstStyle/>
          <a:p/>
        </p:txBody>
      </p:sp>
      <p:sp>
        <p:nvSpPr>
          <p:cNvPr id="6" name="Freeform 6"/>
          <p:cNvSpPr/>
          <p:nvPr/>
        </p:nvSpPr>
        <p:spPr>
          <a:xfrm rot="-885965">
            <a:off x="10364051" y="5064331"/>
            <a:ext cx="9246735" cy="13123694"/>
          </a:xfrm>
          <a:custGeom>
            <a:rect l="l" t="t" r="r" b="b"/>
            <a:pathLst>
              <a:path w="9246735" h="13123693">
                <a:moveTo>
                  <a:pt x="0" y="0"/>
                </a:moveTo>
                <a:lnTo>
                  <a:pt x="9246735" y="0"/>
                </a:lnTo>
                <a:lnTo>
                  <a:pt x="9246735" y="13123692"/>
                </a:lnTo>
                <a:lnTo>
                  <a:pt x="0" y="131236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1000"/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7" name="TextBox 7"/>
          <p:cNvSpPr txBox="1"/>
          <p:nvPr/>
        </p:nvSpPr>
        <p:spPr>
          <a:xfrm>
            <a:off x="1028700" y="266988"/>
            <a:ext cx="17259300" cy="907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38"/>
              </a:lnSpc>
              <a:spcBef>
                <a:spcPct val="0"/>
              </a:spcBef>
            </a:pPr>
            <a:r>
              <a:rPr lang="en-US" sz="3600" b="1">
                <a:latin typeface="+mj-lt"/>
              </a:rPr>
              <a:t>КОНСУЛЬТИРОВАНИЕ СЕМЬИ  И ПОМОЩЬ В ОРГАНИЗАЦИИ ГРУДНОГО ВСКАРМЛИВАНИЯ В ОТДЕЛЕНИИ ПАТОЛОГИИ НОВОРОЖДЕННЫХ И ОРИТН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725473" y="1888141"/>
            <a:ext cx="6591300" cy="3590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988"/>
              </a:lnSpc>
            </a:pPr>
            <a:r>
              <a:rPr lang="en-US" sz="2800">
                <a:solidFill>
                  <a:srgbClr val="000000"/>
                </a:solidFill>
              </a:rPr>
              <a:t>В рамках проекта “Репродуктивное здоровье” в отделениях </a:t>
            </a:r>
            <a:r>
              <a:rPr lang="ru-RU" sz="2800" err="1">
                <a:solidFill>
                  <a:srgbClr val="000000"/>
                </a:solidFill>
              </a:rPr>
              <a:t>п</a:t>
            </a:r>
            <a:r>
              <a:rPr lang="en-US" sz="2800" smtClean="0">
                <a:solidFill>
                  <a:srgbClr val="000000"/>
                </a:solidFill>
              </a:rPr>
              <a:t>атологии </a:t>
            </a:r>
            <a:r>
              <a:rPr lang="en-US" sz="2800">
                <a:solidFill>
                  <a:srgbClr val="000000"/>
                </a:solidFill>
              </a:rPr>
              <a:t>новорождённых и ОРИТН, оборудован кабинет для поддержки грудного вскармливания: комната для сцеживания и хранения грудного молока</a:t>
            </a:r>
          </a:p>
          <a:p>
            <a:pPr algn="r">
              <a:lnSpc>
                <a:spcPts val="3988"/>
              </a:lnSpc>
            </a:pPr>
            <a:endParaRPr lang="en-US" sz="3269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2"/>
          <p:cNvGrpSpPr/>
          <p:nvPr/>
        </p:nvGrpSpPr>
        <p:grpSpPr>
          <a:xfrm>
            <a:off x="8063016" y="6088380"/>
            <a:ext cx="2637404" cy="3637993"/>
            <a:chExt cx="3516538" cy="485065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3385" r="3385"/>
            <a:stretch>
              <a:fillRect/>
            </a:stretch>
          </p:blipFill>
          <p:spPr>
            <a:xfrm>
              <a:off x="0" y="0"/>
              <a:ext cx="3516538" cy="4850657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4272517" y="6697065"/>
            <a:ext cx="3278542" cy="2250334"/>
          </a:xfrm>
          <a:custGeom>
            <a:rect l="l" t="t" r="r" b="b"/>
            <a:pathLst>
              <a:path w="3278542" h="2250334">
                <a:moveTo>
                  <a:pt x="0" y="0"/>
                </a:moveTo>
                <a:lnTo>
                  <a:pt x="3278543" y="0"/>
                </a:lnTo>
                <a:lnTo>
                  <a:pt x="3278543" y="2250333"/>
                </a:lnTo>
                <a:lnTo>
                  <a:pt x="0" y="22503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5" name="Freeform 5"/>
          <p:cNvSpPr/>
          <p:nvPr/>
        </p:nvSpPr>
        <p:spPr>
          <a:xfrm>
            <a:off x="8063016" y="2114200"/>
            <a:ext cx="2637404" cy="3516538"/>
          </a:xfrm>
          <a:custGeom>
            <a:rect l="l" t="t" r="r" b="b"/>
            <a:pathLst>
              <a:path w="2637404" h="3516538">
                <a:moveTo>
                  <a:pt x="0" y="0"/>
                </a:moveTo>
                <a:lnTo>
                  <a:pt x="2637403" y="0"/>
                </a:lnTo>
                <a:lnTo>
                  <a:pt x="2637403" y="3516538"/>
                </a:lnTo>
                <a:lnTo>
                  <a:pt x="0" y="35165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6" name="Freeform 6"/>
          <p:cNvSpPr/>
          <p:nvPr/>
        </p:nvSpPr>
        <p:spPr>
          <a:xfrm>
            <a:off x="1032067" y="6003235"/>
            <a:ext cx="2728494" cy="3637993"/>
          </a:xfrm>
          <a:custGeom>
            <a:rect l="l" t="t" r="r" b="b"/>
            <a:pathLst>
              <a:path w="2728494" h="3637993">
                <a:moveTo>
                  <a:pt x="0" y="0"/>
                </a:moveTo>
                <a:lnTo>
                  <a:pt x="2728494" y="0"/>
                </a:lnTo>
                <a:lnTo>
                  <a:pt x="2728494" y="3637993"/>
                </a:lnTo>
                <a:lnTo>
                  <a:pt x="0" y="36379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7" name="Freeform 7"/>
          <p:cNvSpPr/>
          <p:nvPr/>
        </p:nvSpPr>
        <p:spPr>
          <a:xfrm>
            <a:off x="1028700" y="2114200"/>
            <a:ext cx="2672155" cy="3516538"/>
          </a:xfrm>
          <a:custGeom>
            <a:rect l="l" t="t" r="r" b="b"/>
            <a:pathLst>
              <a:path w="2672155" h="3516538">
                <a:moveTo>
                  <a:pt x="0" y="0"/>
                </a:moveTo>
                <a:lnTo>
                  <a:pt x="2672155" y="0"/>
                </a:lnTo>
                <a:lnTo>
                  <a:pt x="2672155" y="3516538"/>
                </a:lnTo>
                <a:lnTo>
                  <a:pt x="0" y="35165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7545" b="-17545"/>
            </a:stretch>
          </a:blipFill>
        </p:spPr>
        <p:txBody>
          <a:bodyPr/>
          <a:lstStyle/>
          <a:p/>
        </p:txBody>
      </p:sp>
      <p:sp>
        <p:nvSpPr>
          <p:cNvPr id="8" name="Freeform 8"/>
          <p:cNvSpPr/>
          <p:nvPr/>
        </p:nvSpPr>
        <p:spPr>
          <a:xfrm>
            <a:off x="4272517" y="2758124"/>
            <a:ext cx="3278542" cy="2228690"/>
          </a:xfrm>
          <a:custGeom>
            <a:rect l="l" t="t" r="r" b="b"/>
            <a:pathLst>
              <a:path w="3278542" h="2228690">
                <a:moveTo>
                  <a:pt x="0" y="0"/>
                </a:moveTo>
                <a:lnTo>
                  <a:pt x="3278543" y="0"/>
                </a:lnTo>
                <a:lnTo>
                  <a:pt x="3278543" y="2228690"/>
                </a:lnTo>
                <a:lnTo>
                  <a:pt x="0" y="22286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20682"/>
            </a:stretch>
          </a:blipFill>
        </p:spPr>
        <p:txBody>
          <a:bodyPr/>
          <a:lstStyle/>
          <a:p/>
        </p:txBody>
      </p:sp>
      <p:sp>
        <p:nvSpPr>
          <p:cNvPr id="9" name="TextBox 9"/>
          <p:cNvSpPr txBox="1"/>
          <p:nvPr/>
        </p:nvSpPr>
        <p:spPr>
          <a:xfrm>
            <a:off x="752067" y="509016"/>
            <a:ext cx="17259300" cy="1029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6"/>
              </a:lnSpc>
              <a:spcBef>
                <a:spcPct val="0"/>
              </a:spcBef>
            </a:pPr>
            <a:r>
              <a:rPr lang="en-US" sz="3600" b="1">
                <a:latin typeface="+mj-lt"/>
              </a:rPr>
              <a:t>КОНСУЛЬТИРОВАНИЕ СЕМЬИ  И ПОМОЩЬ В ОРГАНИЗАЦИИ ГРУДНОГО ВСКАРМЛИВАНИЯ В ОТДЕЛЕНИИ ПАТОЛОГИИ НОВОРОЖДЕННЫХ И ОРИТН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389466" y="3338388"/>
            <a:ext cx="5869834" cy="6155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49"/>
              </a:lnSpc>
            </a:pPr>
            <a:r>
              <a:rPr lang="en-US" sz="2800">
                <a:solidFill>
                  <a:srgbClr val="000000"/>
                </a:solidFill>
              </a:rPr>
              <a:t>В нашем Центре семейно-ориентированый подход, поэтому в 2017 году был внедрен Проект открытая детская реанимация. </a:t>
            </a:r>
          </a:p>
          <a:p>
            <a:pPr algn="just">
              <a:lnSpc>
                <a:spcPts val="3049"/>
              </a:lnSpc>
            </a:pPr>
            <a:endParaRPr lang="en-US" sz="2800">
              <a:solidFill>
                <a:srgbClr val="000000"/>
              </a:solidFill>
            </a:endParaRPr>
          </a:p>
          <a:p>
            <a:pPr algn="just">
              <a:lnSpc>
                <a:spcPts val="3049"/>
              </a:lnSpc>
            </a:pPr>
            <a:r>
              <a:rPr lang="en-US" sz="2800">
                <a:solidFill>
                  <a:srgbClr val="000000"/>
                </a:solidFill>
              </a:rPr>
              <a:t>Цель проекта: внедрение современных перинатальных технологий и комфортного пребывания маленьких пациентов и их родителей. Мы активно используем «Метод Кенгуру” как с мамами, так и папами малышей. </a:t>
            </a:r>
          </a:p>
          <a:p>
            <a:pPr algn="just">
              <a:lnSpc>
                <a:spcPts val="3049"/>
              </a:lnSpc>
            </a:pPr>
            <a:endParaRPr lang="en-US" sz="2800">
              <a:solidFill>
                <a:srgbClr val="000000"/>
              </a:solidFill>
            </a:endParaRPr>
          </a:p>
          <a:p>
            <a:pPr algn="just">
              <a:lnSpc>
                <a:spcPts val="3049"/>
              </a:lnSpc>
            </a:pPr>
            <a:r>
              <a:rPr lang="en-US" sz="2800">
                <a:solidFill>
                  <a:srgbClr val="000000"/>
                </a:solidFill>
              </a:rPr>
              <a:t>Каждый год проводится </a:t>
            </a:r>
            <a:r>
              <a:rPr lang="ru-RU" sz="2800" smtClean="0">
                <a:solidFill>
                  <a:srgbClr val="000000"/>
                </a:solidFill>
              </a:rPr>
              <a:t>праздник «Белого лепестка» - </a:t>
            </a:r>
            <a:r>
              <a:rPr lang="en-US" sz="2800" err="1" smtClean="0">
                <a:solidFill>
                  <a:srgbClr val="000000"/>
                </a:solidFill>
              </a:rPr>
              <a:t>День </a:t>
            </a:r>
            <a:r>
              <a:rPr lang="ru-RU" sz="2800">
                <a:solidFill>
                  <a:srgbClr val="000000"/>
                </a:solidFill>
              </a:rPr>
              <a:t>н</a:t>
            </a:r>
            <a:r>
              <a:rPr lang="en-US" sz="2800" err="1" smtClean="0">
                <a:solidFill>
                  <a:srgbClr val="000000"/>
                </a:solidFill>
              </a:rPr>
              <a:t>едоношенного </a:t>
            </a:r>
            <a:r>
              <a:rPr lang="en-US" sz="2800">
                <a:solidFill>
                  <a:srgbClr val="000000"/>
                </a:solidFill>
              </a:rPr>
              <a:t>ребенка.</a:t>
            </a:r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538830"/>
            <a:ext cx="6455815" cy="3739760"/>
            <a:chExt cx="8607754" cy="498634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7111" r="7111"/>
            <a:stretch>
              <a:fillRect/>
            </a:stretch>
          </p:blipFill>
          <p:spPr>
            <a:xfrm>
              <a:off x="0" y="0"/>
              <a:ext cx="8607754" cy="4986346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1028700" y="6210300"/>
            <a:ext cx="6581401" cy="3328076"/>
          </a:xfrm>
          <a:custGeom>
            <a:rect l="l" t="t" r="r" b="b"/>
            <a:pathLst>
              <a:path w="6581401" h="3328076">
                <a:moveTo>
                  <a:pt x="0" y="0"/>
                </a:moveTo>
                <a:lnTo>
                  <a:pt x="6581401" y="0"/>
                </a:lnTo>
                <a:lnTo>
                  <a:pt x="6581401" y="3328076"/>
                </a:lnTo>
                <a:lnTo>
                  <a:pt x="0" y="33280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5" name="Freeform 5"/>
          <p:cNvSpPr/>
          <p:nvPr/>
        </p:nvSpPr>
        <p:spPr>
          <a:xfrm rot="9113244">
            <a:off x="11201540" y="-1991564"/>
            <a:ext cx="8462968" cy="8668853"/>
          </a:xfrm>
          <a:custGeom>
            <a:rect l="l" t="t" r="r" b="b"/>
            <a:pathLst>
              <a:path w="8462968" h="8668853">
                <a:moveTo>
                  <a:pt x="0" y="0"/>
                </a:moveTo>
                <a:lnTo>
                  <a:pt x="8462968" y="0"/>
                </a:lnTo>
                <a:lnTo>
                  <a:pt x="8462968" y="8668853"/>
                </a:lnTo>
                <a:lnTo>
                  <a:pt x="0" y="86688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9000"/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6" name="TextBox 6"/>
          <p:cNvSpPr txBox="1"/>
          <p:nvPr/>
        </p:nvSpPr>
        <p:spPr>
          <a:xfrm>
            <a:off x="8458200" y="1614010"/>
            <a:ext cx="9448800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26"/>
              </a:lnSpc>
              <a:spcBef>
                <a:spcPct val="0"/>
              </a:spcBef>
            </a:pPr>
            <a:r>
              <a:rPr lang="en-US" sz="3600" b="1">
                <a:latin typeface="+mj-lt"/>
              </a:rPr>
              <a:t>ПРОЕКТ </a:t>
            </a:r>
            <a:r>
              <a:rPr lang="ru-RU" sz="3600" b="1" smtClean="0">
                <a:latin typeface="+mj-lt"/>
              </a:rPr>
              <a:t>«</a:t>
            </a:r>
            <a:r>
              <a:rPr lang="en-US" sz="3600" b="1" smtClean="0">
                <a:latin typeface="+mj-lt"/>
              </a:rPr>
              <a:t>ОТКРЫТАЯ </a:t>
            </a:r>
            <a:r>
              <a:rPr lang="ru-RU" sz="3600" b="1" smtClean="0">
                <a:latin typeface="+mj-lt"/>
              </a:rPr>
              <a:t>ВЗРОСЛАЯ </a:t>
            </a:r>
            <a:r>
              <a:rPr lang="en-US" sz="3600" b="1" smtClean="0">
                <a:latin typeface="+mj-lt"/>
              </a:rPr>
              <a:t>РЕАНИМАЦИЯ</a:t>
            </a:r>
            <a:r>
              <a:rPr lang="ru-RU" sz="3600" b="1" smtClean="0">
                <a:latin typeface="+mj-lt"/>
              </a:rPr>
              <a:t>»</a:t>
            </a:r>
            <a:endParaRPr lang="en-US" sz="3600" b="1">
              <a:latin typeface="+mj-l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144000" y="3408710"/>
            <a:ext cx="8462968" cy="3903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92"/>
              </a:lnSpc>
            </a:pPr>
            <a:r>
              <a:rPr lang="en-US" sz="2800">
                <a:solidFill>
                  <a:srgbClr val="000000"/>
                </a:solidFill>
              </a:rPr>
              <a:t>Еще один уникальный проект ГБУЗ “ЗКПЦ” - открытая взрослая реанимация, который начал свою реализацию в 2023 году. </a:t>
            </a:r>
          </a:p>
          <a:p>
            <a:pPr algn="just">
              <a:lnSpc>
                <a:spcPts val="4392"/>
              </a:lnSpc>
            </a:pPr>
            <a:endParaRPr lang="en-US" sz="2800">
              <a:solidFill>
                <a:srgbClr val="000000"/>
              </a:solidFill>
            </a:endParaRPr>
          </a:p>
          <a:p>
            <a:pPr algn="just">
              <a:lnSpc>
                <a:spcPts val="4392"/>
              </a:lnSpc>
            </a:pPr>
            <a:r>
              <a:rPr lang="en-US" sz="2800">
                <a:solidFill>
                  <a:srgbClr val="000000"/>
                </a:solidFill>
              </a:rPr>
              <a:t>Этот проект предусматривает совместное пребывание женщины после оперативного родоразрешения с партнером и новорожденным.</a:t>
            </a: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2"/>
          <p:cNvGrpSpPr/>
          <p:nvPr/>
        </p:nvGrpSpPr>
        <p:grpSpPr>
          <a:xfrm>
            <a:off x="1897125" y="1976607"/>
            <a:ext cx="4602103" cy="6333787"/>
            <a:chExt cx="6136138" cy="844504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84000"/>
            </a:blip>
            <a:srcRect t="3271" b="3271"/>
            <a:stretch>
              <a:fillRect/>
            </a:stretch>
          </p:blipFill>
          <p:spPr>
            <a:xfrm>
              <a:off x="0" y="0"/>
              <a:ext cx="6136138" cy="8445049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6958815" y="1976607"/>
            <a:ext cx="4903351" cy="6333787"/>
          </a:xfrm>
          <a:custGeom>
            <a:rect l="l" t="t" r="r" b="b"/>
            <a:pathLst>
              <a:path w="4903351" h="6333787">
                <a:moveTo>
                  <a:pt x="0" y="0"/>
                </a:moveTo>
                <a:lnTo>
                  <a:pt x="4903351" y="0"/>
                </a:lnTo>
                <a:lnTo>
                  <a:pt x="4903351" y="6333786"/>
                </a:lnTo>
                <a:lnTo>
                  <a:pt x="0" y="63337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4306" b="-9736"/>
            </a:stretch>
          </a:blipFill>
        </p:spPr>
        <p:txBody>
          <a:bodyPr/>
          <a:lstStyle/>
          <a:p/>
        </p:txBody>
      </p:sp>
      <p:sp>
        <p:nvSpPr>
          <p:cNvPr id="5" name="TextBox 5"/>
          <p:cNvSpPr txBox="1"/>
          <p:nvPr/>
        </p:nvSpPr>
        <p:spPr>
          <a:xfrm>
            <a:off x="1897125" y="606933"/>
            <a:ext cx="17259300" cy="515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6"/>
              </a:lnSpc>
              <a:spcBef>
                <a:spcPct val="0"/>
              </a:spcBef>
            </a:pPr>
            <a:r>
              <a:rPr lang="ru-RU" sz="3600" b="1" smtClean="0">
                <a:latin typeface="+mj-lt"/>
              </a:rPr>
              <a:t>КАБИНЕТ</a:t>
            </a:r>
            <a:r>
              <a:rPr lang="en-US" sz="3600" b="1" smtClean="0">
                <a:latin typeface="+mj-lt"/>
              </a:rPr>
              <a:t> </a:t>
            </a:r>
            <a:r>
              <a:rPr lang="en-US" sz="3600" b="1">
                <a:latin typeface="+mj-lt"/>
              </a:rPr>
              <a:t>ПОДДЕРЖКИ ГРУДНОГО ВСКАРМЛИВАНИЯ ГБУЗ “ЗКПЦ“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719812" y="2470150"/>
            <a:ext cx="4824628" cy="5001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49"/>
              </a:lnSpc>
            </a:pPr>
            <a:r>
              <a:rPr lang="en-US" sz="2800">
                <a:solidFill>
                  <a:srgbClr val="000000"/>
                </a:solidFill>
              </a:rPr>
              <a:t>В 2024 году был организован Кабинет </a:t>
            </a:r>
            <a:r>
              <a:rPr lang="ru-RU" sz="2800" err="1">
                <a:solidFill>
                  <a:srgbClr val="000000"/>
                </a:solidFill>
              </a:rPr>
              <a:t>п</a:t>
            </a:r>
            <a:r>
              <a:rPr lang="en-US" sz="2800" smtClean="0">
                <a:solidFill>
                  <a:srgbClr val="000000"/>
                </a:solidFill>
              </a:rPr>
              <a:t>оддержки </a:t>
            </a:r>
            <a:r>
              <a:rPr lang="en-US" sz="2800">
                <a:solidFill>
                  <a:srgbClr val="000000"/>
                </a:solidFill>
              </a:rPr>
              <a:t>грудного вскармливания, где наши специалисты консультируют семьи со всего </a:t>
            </a:r>
            <a:r>
              <a:rPr lang="ru-RU" sz="2800" smtClean="0">
                <a:solidFill>
                  <a:srgbClr val="000000"/>
                </a:solidFill>
              </a:rPr>
              <a:t>Забайкальского </a:t>
            </a:r>
            <a:r>
              <a:rPr lang="en-US" sz="2800" smtClean="0">
                <a:solidFill>
                  <a:srgbClr val="000000"/>
                </a:solidFill>
              </a:rPr>
              <a:t>края </a:t>
            </a:r>
            <a:r>
              <a:rPr lang="en-US" sz="2800">
                <a:solidFill>
                  <a:srgbClr val="000000"/>
                </a:solidFill>
              </a:rPr>
              <a:t>по вопросам грудного вскармливания. </a:t>
            </a:r>
          </a:p>
          <a:p>
            <a:pPr algn="just">
              <a:lnSpc>
                <a:spcPts val="3049"/>
              </a:lnSpc>
            </a:pPr>
            <a:endParaRPr lang="en-US" sz="2800">
              <a:solidFill>
                <a:srgbClr val="000000"/>
              </a:solidFill>
            </a:endParaRPr>
          </a:p>
          <a:p>
            <a:pPr algn="just">
              <a:lnSpc>
                <a:spcPts val="3049"/>
              </a:lnSpc>
            </a:pPr>
            <a:r>
              <a:rPr lang="en-US" sz="2800">
                <a:solidFill>
                  <a:srgbClr val="000000"/>
                </a:solidFill>
              </a:rPr>
              <a:t>Мы очень рады видеть на приемах специалистов нашего Центра поддержки ГВ мам, пап и их малышей после выписки из </a:t>
            </a:r>
            <a:r>
              <a:rPr lang="en-US" sz="2800" smtClean="0">
                <a:solidFill>
                  <a:srgbClr val="000000"/>
                </a:solidFill>
              </a:rPr>
              <a:t>центра</a:t>
            </a:r>
            <a:r>
              <a:rPr lang="ru-RU" sz="2800">
                <a:solidFill>
                  <a:srgbClr val="000000"/>
                </a:solidFill>
              </a:rPr>
              <a:t>.</a:t>
            </a:r>
            <a:endParaRPr lang="en-US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0200" y="342900"/>
            <a:ext cx="8229600" cy="1143000"/>
          </a:xfrm>
        </p:spPr>
        <p:txBody>
          <a:bodyPr>
            <a:normAutofit/>
          </a:bodyPr>
          <a:lstStyle/>
          <a:p>
            <a:pPr algn="l">
              <a:lnSpc>
                <a:spcPts val="4636"/>
              </a:lnSpc>
            </a:pPr>
            <a:r>
              <a:rPr lang="ru-RU" sz="3699" b="1">
                <a:ea typeface="+mn-ea"/>
                <a:cs typeface="+mn-cs"/>
              </a:rPr>
              <a:t>Результаты работы проекта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9183240"/>
              </p:ext>
            </p:extLst>
          </p:nvPr>
        </p:nvGraphicFramePr>
        <p:xfrm>
          <a:off x="838200" y="1409700"/>
          <a:ext cx="6324600" cy="4183063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590088045"/>
              </p:ext>
            </p:extLst>
          </p:nvPr>
        </p:nvGraphicFramePr>
        <p:xfrm>
          <a:off x="1066800" y="5676900"/>
          <a:ext cx="5791200" cy="429260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04563"/>
              </p:ext>
            </p:extLst>
          </p:nvPr>
        </p:nvGraphicFramePr>
        <p:xfrm>
          <a:off x="7696200" y="1485901"/>
          <a:ext cx="9677399" cy="3268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7622"/>
                <a:gridCol w="2023456"/>
                <a:gridCol w="2199409"/>
                <a:gridCol w="2023456"/>
                <a:gridCol w="2023456"/>
              </a:tblGrid>
              <a:tr h="1321142">
                <a:tc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>
                          <a:solidFill>
                            <a:schemeClr val="tx1"/>
                          </a:solidFill>
                        </a:rPr>
                        <a:t>Беременные</a:t>
                      </a:r>
                      <a:r>
                        <a:rPr lang="ru-RU" baseline="0" smtClean="0">
                          <a:solidFill>
                            <a:schemeClr val="tx1"/>
                          </a:solidFill>
                        </a:rPr>
                        <a:t> на учете в Поликлинике ГБУЗ «ЗКПЦ»</a:t>
                      </a:r>
                      <a:r>
                        <a:rPr lang="ru-RU" smtClean="0">
                          <a:solidFill>
                            <a:schemeClr val="tx1"/>
                          </a:solidFill>
                        </a:rPr>
                        <a:t>, чел.</a:t>
                      </a:r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>
                          <a:solidFill>
                            <a:schemeClr val="tx1"/>
                          </a:solidFill>
                        </a:rPr>
                        <a:t>Школа Грудного вскармливания, чел.</a:t>
                      </a:r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>
                          <a:solidFill>
                            <a:schemeClr val="tx1"/>
                          </a:solidFill>
                        </a:rPr>
                        <a:t>Школа</a:t>
                      </a:r>
                      <a:r>
                        <a:rPr lang="ru-RU" baseline="0" smtClean="0">
                          <a:solidFill>
                            <a:schemeClr val="tx1"/>
                          </a:solidFill>
                        </a:rPr>
                        <a:t> Партнерские роды, чел.</a:t>
                      </a:r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>
                          <a:solidFill>
                            <a:schemeClr val="tx1"/>
                          </a:solidFill>
                        </a:rPr>
                        <a:t>Партнерские роды</a:t>
                      </a:r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2151"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2021</a:t>
                      </a:r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631</a:t>
                      </a:r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138</a:t>
                      </a:r>
                      <a:r>
                        <a:rPr lang="ru-RU" smtClean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ru-RU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25</a:t>
                      </a:r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27</a:t>
                      </a:r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2151"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2022</a:t>
                      </a:r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573</a:t>
                      </a:r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298</a:t>
                      </a:r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32</a:t>
                      </a:r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46</a:t>
                      </a:r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2151"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2023</a:t>
                      </a:r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416</a:t>
                      </a:r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398</a:t>
                      </a:r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78</a:t>
                      </a:r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115</a:t>
                      </a:r>
                      <a:r>
                        <a:rPr lang="ru-RU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**</a:t>
                      </a:r>
                      <a:endParaRPr lang="ru-RU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11384"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2024 (прогноз)</a:t>
                      </a:r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351</a:t>
                      </a:r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347</a:t>
                      </a:r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108</a:t>
                      </a:r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146</a:t>
                      </a:r>
                      <a:r>
                        <a:rPr lang="ru-RU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**</a:t>
                      </a:r>
                      <a:endParaRPr lang="ru-RU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91290"/>
              </p:ext>
            </p:extLst>
          </p:nvPr>
        </p:nvGraphicFramePr>
        <p:xfrm>
          <a:off x="7696200" y="5981700"/>
          <a:ext cx="96774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476"/>
                <a:gridCol w="2743668"/>
                <a:gridCol w="5339256"/>
              </a:tblGrid>
              <a:tr h="1097280">
                <a:tc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>
                          <a:solidFill>
                            <a:schemeClr val="tx1"/>
                          </a:solidFill>
                        </a:rPr>
                        <a:t>Количество</a:t>
                      </a:r>
                      <a:r>
                        <a:rPr lang="ru-RU" baseline="0" smtClean="0">
                          <a:solidFill>
                            <a:schemeClr val="tx1"/>
                          </a:solidFill>
                        </a:rPr>
                        <a:t> детей в  Отделении новорожденных, чел</a:t>
                      </a:r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>
                          <a:solidFill>
                            <a:schemeClr val="tx1"/>
                          </a:solidFill>
                        </a:rPr>
                        <a:t>Удельный вес детей, находящихся на исключительном грудном</a:t>
                      </a:r>
                      <a:r>
                        <a:rPr lang="ru-RU" baseline="0" smtClean="0">
                          <a:solidFill>
                            <a:schemeClr val="tx1"/>
                          </a:solidFill>
                        </a:rPr>
                        <a:t> вскармливании при выписке</a:t>
                      </a:r>
                      <a:r>
                        <a:rPr lang="ru-RU" smtClean="0">
                          <a:solidFill>
                            <a:schemeClr val="tx1"/>
                          </a:solidFill>
                        </a:rPr>
                        <a:t>,%</a:t>
                      </a:r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5008"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2021</a:t>
                      </a:r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3149</a:t>
                      </a:r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82,1 %</a:t>
                      </a:r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5008"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2022</a:t>
                      </a:r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3488</a:t>
                      </a:r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84,3 %</a:t>
                      </a:r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5008"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2023</a:t>
                      </a:r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2832</a:t>
                      </a:r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92,7 %</a:t>
                      </a:r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68096"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2024 (прогноз)</a:t>
                      </a:r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3057</a:t>
                      </a:r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98,4 %</a:t>
                      </a:r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467600" y="5029200"/>
            <a:ext cx="10528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smtClean="0">
                <a:solidFill>
                  <a:srgbClr val="FF0000"/>
                </a:solidFill>
              </a:rPr>
              <a:t>Групповые занятия ограничены в связи с </a:t>
            </a:r>
            <a:r>
              <a:rPr lang="en-US" sz="1600" smtClean="0">
                <a:solidFill>
                  <a:srgbClr val="FF0000"/>
                </a:solidFill>
              </a:rPr>
              <a:t>COVID 19</a:t>
            </a:r>
            <a:endParaRPr lang="ru-RU" sz="1600" smtClean="0">
              <a:solidFill>
                <a:srgbClr val="FF0000"/>
              </a:solidFill>
            </a:endParaRPr>
          </a:p>
          <a:p>
            <a:r>
              <a:rPr lang="ru-RU" sz="16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** Прошли Школы Партнерских родов в другом месте, но рожают в ГБУЗ «ЗПКЦ» , т.к. имеется партнерский р/зал</a:t>
            </a:r>
            <a:endParaRPr lang="ru-RU" sz="16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29993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31"/>
          <a:stretch>
            <a:fillRect/>
          </a:stretch>
        </p:blipFill>
        <p:spPr bwMode="auto">
          <a:xfrm flipH="1">
            <a:off x="12275766" y="7173169"/>
            <a:ext cx="2888034" cy="24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12753" y="14999"/>
            <a:ext cx="2438401" cy="218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7056" y="1174429"/>
            <a:ext cx="4032448" cy="7287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63283" tIns="81642" rIns="163283" bIns="81642" rtlCol="0" anchor="ctr"/>
          <a:lstStyle/>
          <a:p>
            <a:pPr algn="ctr" defTabSz="1632832"/>
            <a:r>
              <a:rPr lang="ru-RU" sz="2900" b="1">
                <a:solidFill>
                  <a:sysClr val="windowText" lastClr="000000"/>
                </a:solidFill>
              </a:rPr>
              <a:t>Мероприятия</a:t>
            </a:r>
            <a:endParaRPr lang="ru-RU" sz="2900" b="1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7056" y="3807466"/>
            <a:ext cx="4058472" cy="934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63283" tIns="81642" rIns="163283" bIns="81642" rtlCol="0" anchor="ctr"/>
          <a:lstStyle/>
          <a:p>
            <a:pPr defTabSz="1632832"/>
            <a:r>
              <a:rPr lang="ru-RU" sz="2500" b="1">
                <a:solidFill>
                  <a:prstClr val="black"/>
                </a:solidFill>
              </a:rPr>
              <a:t>Организация открытой детской реанимации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551712" y="1174429"/>
            <a:ext cx="4936008" cy="7287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63283" tIns="81642" rIns="163283" bIns="81642" rtlCol="0" anchor="ctr"/>
          <a:lstStyle/>
          <a:p>
            <a:pPr algn="ctr" defTabSz="1632832"/>
            <a:r>
              <a:rPr lang="ru-RU" sz="2900" b="1">
                <a:solidFill>
                  <a:sysClr val="windowText" lastClr="000000"/>
                </a:solidFill>
              </a:rPr>
              <a:t>Социальный эффект</a:t>
            </a:r>
            <a:endParaRPr lang="ru-RU" sz="2900" b="1">
              <a:solidFill>
                <a:prstClr val="black"/>
              </a:solidFill>
            </a:endParaRPr>
          </a:p>
        </p:txBody>
      </p:sp>
      <p:sp>
        <p:nvSpPr>
          <p:cNvPr id="18" name="Правая фигурная скобка 17"/>
          <p:cNvSpPr/>
          <p:nvPr/>
        </p:nvSpPr>
        <p:spPr>
          <a:xfrm>
            <a:off x="4564634" y="2011152"/>
            <a:ext cx="720080" cy="2916324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163283" tIns="81642" rIns="163283" bIns="81642" rtlCol="0" anchor="ctr"/>
          <a:lstStyle/>
          <a:p>
            <a:pPr algn="ctr" defTabSz="1632832"/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5219748" y="2944302"/>
            <a:ext cx="864096" cy="1050024"/>
          </a:xfrm>
          <a:prstGeom prst="chevron">
            <a:avLst>
              <a:gd name="adj" fmla="val 57911"/>
            </a:avLst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63283" tIns="81642" rIns="163283" bIns="81642" rtlCol="0" anchor="ctr"/>
          <a:lstStyle/>
          <a:p>
            <a:pPr algn="ctr" defTabSz="1632832"/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28404" y="2145823"/>
            <a:ext cx="4959316" cy="25962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63283" tIns="81642" rIns="163283" bIns="81642" rtlCol="0" anchor="ctr"/>
          <a:lstStyle/>
          <a:p>
            <a:pPr marL="510260" indent="-510260" defTabSz="1632832">
              <a:buFont typeface="Wingdings" pitchFamily="2" charset="2"/>
              <a:buChar char="Ø"/>
            </a:pPr>
            <a:r>
              <a:rPr lang="ru-RU" sz="2500" b="1">
                <a:solidFill>
                  <a:prstClr val="black"/>
                </a:solidFill>
              </a:rPr>
              <a:t>снижение показателя заболеваемости НЭК по детям в целом</a:t>
            </a:r>
          </a:p>
          <a:p>
            <a:pPr defTabSz="1632832"/>
            <a:endParaRPr lang="ru-RU" sz="700" b="1">
              <a:solidFill>
                <a:prstClr val="black"/>
              </a:solidFill>
            </a:endParaRPr>
          </a:p>
          <a:p>
            <a:pPr marL="510260" indent="-510260" defTabSz="1632832">
              <a:buFont typeface="Wingdings" pitchFamily="2" charset="2"/>
              <a:buChar char="Ø"/>
            </a:pPr>
            <a:r>
              <a:rPr lang="ru-RU" sz="2500" b="1">
                <a:solidFill>
                  <a:prstClr val="black"/>
                </a:solidFill>
              </a:rPr>
              <a:t>снижение числа хирургических вмешательств по данной патологии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3042" y="2"/>
            <a:ext cx="15575158" cy="903542"/>
          </a:xfrm>
          <a:prstGeom prst="rect">
            <a:avLst/>
          </a:prstGeom>
          <a:noFill/>
        </p:spPr>
        <p:txBody>
          <a:bodyPr wrap="square" lIns="163283" tIns="81642" rIns="163283" bIns="81642" rtlCol="0">
            <a:spAutoFit/>
          </a:bodyPr>
          <a:lstStyle/>
          <a:p>
            <a:pPr defTabSz="1632832"/>
            <a:r>
              <a:rPr lang="ru-RU" sz="2400" b="1" smtClean="0">
                <a:solidFill>
                  <a:prstClr val="black"/>
                </a:solidFill>
                <a:latin typeface="+mj-lt"/>
              </a:rPr>
              <a:t>Организация </a:t>
            </a:r>
            <a:r>
              <a:rPr lang="ru-RU" sz="2400" b="1">
                <a:solidFill>
                  <a:prstClr val="black"/>
                </a:solidFill>
                <a:latin typeface="+mj-lt"/>
              </a:rPr>
              <a:t>оказания медицинской помощи на основе данных доказательной медицины. Соответствие оказываемой медицинской помощи клиническим рекомендациям (протоколам лечения)</a:t>
            </a:r>
          </a:p>
        </p:txBody>
      </p:sp>
      <p:sp>
        <p:nvSpPr>
          <p:cNvPr id="29" name="Нашивка 28"/>
          <p:cNvSpPr/>
          <p:nvPr/>
        </p:nvSpPr>
        <p:spPr>
          <a:xfrm rot="5400000">
            <a:off x="8628636" y="4448612"/>
            <a:ext cx="648072" cy="1400032"/>
          </a:xfrm>
          <a:prstGeom prst="chevron">
            <a:avLst>
              <a:gd name="adj" fmla="val 57911"/>
            </a:avLst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63283" tIns="81642" rIns="163283" bIns="81642" rtlCol="0" anchor="ctr"/>
          <a:lstStyle/>
          <a:p>
            <a:pPr algn="ctr" defTabSz="1632832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6" descr="Newer anti-epileptic drugs in pregnancy – how safe are they? – GP Voice"/>
          <p:cNvSpPr>
            <a:spLocks noChangeAspect="1" noChangeArrowheads="1"/>
          </p:cNvSpPr>
          <p:nvPr/>
        </p:nvSpPr>
        <p:spPr bwMode="auto">
          <a:xfrm>
            <a:off x="311150" y="-216694"/>
            <a:ext cx="609600" cy="4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63283" tIns="81642" rIns="163283" bIns="81642" numCol="1" anchor="t" anchorCtr="0" compatLnSpc="1">
            <a:prstTxWarp prst="textNoShape">
              <a:avLst/>
            </a:prstTxWarp>
          </a:bodyPr>
          <a:lstStyle/>
          <a:p>
            <a:pPr defTabSz="1632832"/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8" descr="Newer anti-epileptic drugs in pregnancy – how safe are they? – GP Voice"/>
          <p:cNvSpPr>
            <a:spLocks noChangeAspect="1" noChangeArrowheads="1"/>
          </p:cNvSpPr>
          <p:nvPr/>
        </p:nvSpPr>
        <p:spPr bwMode="auto">
          <a:xfrm>
            <a:off x="615950" y="11907"/>
            <a:ext cx="609600" cy="4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63283" tIns="81642" rIns="163283" bIns="81642" numCol="1" anchor="t" anchorCtr="0" compatLnSpc="1">
            <a:prstTxWarp prst="textNoShape">
              <a:avLst/>
            </a:prstTxWarp>
          </a:bodyPr>
          <a:lstStyle/>
          <a:p>
            <a:pPr defTabSz="1632832"/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AutoShape 11" descr="Newer anti-epileptic drugs in pregnancy – how safe are they? – GP Voice"/>
          <p:cNvSpPr>
            <a:spLocks noChangeAspect="1" noChangeArrowheads="1"/>
          </p:cNvSpPr>
          <p:nvPr/>
        </p:nvSpPr>
        <p:spPr bwMode="auto">
          <a:xfrm>
            <a:off x="920750" y="240507"/>
            <a:ext cx="609600" cy="4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63283" tIns="81642" rIns="163283" bIns="81642" numCol="1" anchor="t" anchorCtr="0" compatLnSpc="1">
            <a:prstTxWarp prst="textNoShape">
              <a:avLst/>
            </a:prstTxWarp>
          </a:bodyPr>
          <a:lstStyle/>
          <a:p>
            <a:pPr defTabSz="1632832"/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445878547"/>
              </p:ext>
            </p:extLst>
          </p:nvPr>
        </p:nvGraphicFramePr>
        <p:xfrm>
          <a:off x="1886520" y="5355388"/>
          <a:ext cx="9601200" cy="4860540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42402" y="5775215"/>
            <a:ext cx="8232220" cy="488044"/>
          </a:xfrm>
          <a:prstGeom prst="rect">
            <a:avLst/>
          </a:prstGeom>
          <a:noFill/>
        </p:spPr>
        <p:txBody>
          <a:bodyPr wrap="square" lIns="163283" tIns="81642" rIns="163283" bIns="81642" rtlCol="0">
            <a:spAutoFit/>
          </a:bodyPr>
          <a:lstStyle/>
          <a:p>
            <a:pPr algn="ctr" defTabSz="1632832"/>
            <a:r>
              <a:rPr lang="ru-RU" sz="2100" b="1">
                <a:solidFill>
                  <a:prstClr val="black"/>
                </a:solidFill>
              </a:rPr>
              <a:t>Динамика случаев НЭК и случаев хирургического лечения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63683" y="9341570"/>
            <a:ext cx="2247734" cy="549599"/>
          </a:xfrm>
          <a:prstGeom prst="rect">
            <a:avLst/>
          </a:prstGeom>
          <a:noFill/>
        </p:spPr>
        <p:txBody>
          <a:bodyPr wrap="square" lIns="163283" tIns="81642" rIns="163283" bIns="81642" rtlCol="0">
            <a:spAutoFit/>
          </a:bodyPr>
          <a:lstStyle/>
          <a:p>
            <a:pPr algn="ctr" defTabSz="1632832"/>
            <a:r>
              <a:rPr lang="en-US" sz="2500" b="1">
                <a:solidFill>
                  <a:srgbClr val="C0504D">
                    <a:lumMod val="75000"/>
                  </a:srgbClr>
                </a:solidFill>
              </a:rPr>
              <a:t>COVID-19</a:t>
            </a:r>
            <a:endParaRPr lang="ru-RU" sz="2500" b="1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888419" y="3778552"/>
            <a:ext cx="4036506" cy="9635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63283" tIns="81642" rIns="163283" bIns="81642" rtlCol="0" anchor="ctr"/>
          <a:lstStyle/>
          <a:p>
            <a:pPr defTabSz="1632832"/>
            <a:r>
              <a:rPr lang="ru-RU" sz="2500" b="1">
                <a:solidFill>
                  <a:prstClr val="black"/>
                </a:solidFill>
              </a:rPr>
              <a:t>Снижение расходов на лечение детей с НЭК</a:t>
            </a:r>
          </a:p>
        </p:txBody>
      </p:sp>
      <p:sp>
        <p:nvSpPr>
          <p:cNvPr id="24" name="Нашивка 23"/>
          <p:cNvSpPr/>
          <p:nvPr/>
        </p:nvSpPr>
        <p:spPr>
          <a:xfrm>
            <a:off x="11592272" y="2944302"/>
            <a:ext cx="864096" cy="1050024"/>
          </a:xfrm>
          <a:prstGeom prst="chevron">
            <a:avLst>
              <a:gd name="adj" fmla="val 57911"/>
            </a:avLst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63283" tIns="81642" rIns="163283" bIns="81642" rtlCol="0" anchor="ctr"/>
          <a:lstStyle/>
          <a:p>
            <a:pPr algn="ctr" defTabSz="1632832"/>
            <a:endParaRPr lang="ru-RU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2888419" y="2797853"/>
            <a:ext cx="4036506" cy="7287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63283" tIns="81642" rIns="163283" bIns="81642" rtlCol="0" anchor="ctr"/>
          <a:lstStyle/>
          <a:p>
            <a:pPr algn="ctr" defTabSz="1632832"/>
            <a:r>
              <a:rPr lang="ru-RU" sz="2900" b="1">
                <a:solidFill>
                  <a:sysClr val="windowText" lastClr="000000"/>
                </a:solidFill>
              </a:rPr>
              <a:t>Экономический эффект</a:t>
            </a:r>
            <a:endParaRPr lang="ru-RU" sz="2900" b="1">
              <a:solidFill>
                <a:prstClr val="black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3896529" y="5472665"/>
            <a:ext cx="4032448" cy="1831076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63283" tIns="81642" rIns="163283" bIns="81642" rtlCol="0" anchor="ctr"/>
          <a:lstStyle/>
          <a:p>
            <a:pPr algn="ctr" defTabSz="1632832"/>
            <a:r>
              <a:rPr lang="ru-RU" sz="2500" b="1">
                <a:solidFill>
                  <a:prstClr val="black"/>
                </a:solidFill>
              </a:rPr>
              <a:t>расходов по сравнению с 2022 годом на </a:t>
            </a:r>
          </a:p>
          <a:p>
            <a:pPr algn="ctr" defTabSz="1632832"/>
            <a:r>
              <a:rPr lang="ru-RU" b="1">
                <a:solidFill>
                  <a:srgbClr val="C0504D">
                    <a:lumMod val="50000"/>
                  </a:srgbClr>
                </a:solidFill>
              </a:rPr>
              <a:t>2,9 млн. руб.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14401800" y="4927476"/>
            <a:ext cx="0" cy="104017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647056" y="2145821"/>
            <a:ext cx="4058472" cy="14827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63283" tIns="81642" rIns="163283" bIns="81642" rtlCol="0" anchor="ctr"/>
          <a:lstStyle/>
          <a:p>
            <a:pPr defTabSz="1632832">
              <a:lnSpc>
                <a:spcPct val="115000"/>
              </a:lnSpc>
            </a:pPr>
            <a:r>
              <a:rPr lang="ru-RU" sz="2500" b="1">
                <a:solidFill>
                  <a:prstClr val="black"/>
                </a:solidFill>
              </a:rPr>
              <a:t>Оптимизация работы комнаты для сцеживания грудного молока</a:t>
            </a:r>
            <a:endParaRPr lang="ru-RU" sz="2500" b="1">
              <a:solidFill>
                <a:prstClr val="black">
                  <a:lumMod val="50000"/>
                  <a:lumOff val="50000"/>
                </a:prstClr>
              </a:solidFill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40353" y="9706503"/>
            <a:ext cx="8227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@Из доклада гл.врача ГБУЗ «ЗКПЦ» Агафоновой Е.Н. на Форуме , 2024 год, Казань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756005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Freeform 8"/>
          <p:cNvSpPr/>
          <p:nvPr/>
        </p:nvSpPr>
        <p:spPr>
          <a:xfrm rot="-2084118">
            <a:off x="14808039" y="47539"/>
            <a:ext cx="6959925" cy="5320243"/>
          </a:xfrm>
          <a:custGeom>
            <a:rect l="l" t="t" r="r" b="b"/>
            <a:pathLst>
              <a:path w="6959925" h="5320243">
                <a:moveTo>
                  <a:pt x="0" y="0"/>
                </a:moveTo>
                <a:lnTo>
                  <a:pt x="6959924" y="0"/>
                </a:lnTo>
                <a:lnTo>
                  <a:pt x="6959924" y="5320243"/>
                </a:lnTo>
                <a:lnTo>
                  <a:pt x="0" y="53202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3000"/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9" name="Freeform 9"/>
          <p:cNvSpPr/>
          <p:nvPr/>
        </p:nvSpPr>
        <p:spPr>
          <a:xfrm>
            <a:off x="300540" y="4590419"/>
            <a:ext cx="741147" cy="553081"/>
          </a:xfrm>
          <a:custGeom>
            <a:rect l="l" t="t" r="r" b="b"/>
            <a:pathLst>
              <a:path w="741147" h="553081">
                <a:moveTo>
                  <a:pt x="0" y="0"/>
                </a:moveTo>
                <a:lnTo>
                  <a:pt x="741147" y="0"/>
                </a:lnTo>
                <a:lnTo>
                  <a:pt x="741147" y="553081"/>
                </a:lnTo>
                <a:lnTo>
                  <a:pt x="0" y="5530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10" name="TextBox 10"/>
          <p:cNvSpPr txBox="1"/>
          <p:nvPr/>
        </p:nvSpPr>
        <p:spPr>
          <a:xfrm>
            <a:off x="1028700" y="1254125"/>
            <a:ext cx="8115300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17"/>
              </a:lnSpc>
            </a:pPr>
            <a:r>
              <a:rPr lang="en-US" sz="2400">
                <a:solidFill>
                  <a:srgbClr val="000000"/>
                </a:solidFill>
              </a:rPr>
              <a:t>ГБУЗ “«Забайкальский краевой перинатальный центр”  </a:t>
            </a:r>
            <a:r>
              <a:rPr lang="ru-RU" sz="2400" smtClean="0">
                <a:solidFill>
                  <a:srgbClr val="000000"/>
                </a:solidFill>
              </a:rPr>
              <a:t>открыт  в </a:t>
            </a:r>
            <a:r>
              <a:rPr lang="en-US" sz="2400" smtClean="0">
                <a:solidFill>
                  <a:srgbClr val="000000"/>
                </a:solidFill>
              </a:rPr>
              <a:t>2011 </a:t>
            </a:r>
            <a:r>
              <a:rPr lang="en-US" sz="2400">
                <a:solidFill>
                  <a:srgbClr val="000000"/>
                </a:solidFill>
              </a:rPr>
              <a:t>г. </a:t>
            </a:r>
          </a:p>
          <a:p>
            <a:pPr algn="just">
              <a:lnSpc>
                <a:spcPts val="2817"/>
              </a:lnSpc>
            </a:pPr>
            <a:r>
              <a:rPr lang="en-US" sz="2400">
                <a:solidFill>
                  <a:srgbClr val="000000"/>
                </a:solidFill>
              </a:rPr>
              <a:t>Центр оказывает </a:t>
            </a:r>
            <a:r>
              <a:rPr lang="en-US" sz="2400" smtClean="0">
                <a:solidFill>
                  <a:srgbClr val="000000"/>
                </a:solidFill>
              </a:rPr>
              <a:t>консультативно-диагностическую</a:t>
            </a:r>
            <a:r>
              <a:rPr lang="ru-RU" sz="2400" smtClean="0">
                <a:solidFill>
                  <a:srgbClr val="000000"/>
                </a:solidFill>
              </a:rPr>
              <a:t>, </a:t>
            </a:r>
            <a:r>
              <a:rPr lang="en-US" sz="2400" smtClean="0">
                <a:solidFill>
                  <a:srgbClr val="000000"/>
                </a:solidFill>
              </a:rPr>
              <a:t>лечебную</a:t>
            </a:r>
            <a:r>
              <a:rPr lang="ru-RU" sz="2400" smtClean="0">
                <a:solidFill>
                  <a:srgbClr val="000000"/>
                </a:solidFill>
              </a:rPr>
              <a:t> и профилактическую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en-US" sz="2400">
                <a:solidFill>
                  <a:srgbClr val="000000"/>
                </a:solidFill>
              </a:rPr>
              <a:t>помощь населению г. Читы и всего Забайкальского </a:t>
            </a:r>
            <a:r>
              <a:rPr lang="en-US" sz="2400" smtClean="0">
                <a:solidFill>
                  <a:srgbClr val="000000"/>
                </a:solidFill>
              </a:rPr>
              <a:t>края</a:t>
            </a:r>
            <a:r>
              <a:rPr lang="ru-RU" sz="2400" smtClean="0">
                <a:solidFill>
                  <a:srgbClr val="000000"/>
                </a:solidFill>
              </a:rPr>
              <a:t>, являясь «Якорным учреждением» системы родовспоможения в регионе.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97528" y="3964229"/>
            <a:ext cx="8115300" cy="5386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17"/>
              </a:lnSpc>
            </a:pPr>
            <a:r>
              <a:rPr lang="en-US" sz="2400" u="sng">
                <a:solidFill>
                  <a:srgbClr val="000000"/>
                </a:solidFill>
              </a:rPr>
              <a:t>Структура центра: </a:t>
            </a:r>
          </a:p>
          <a:p>
            <a:pPr algn="l">
              <a:lnSpc>
                <a:spcPts val="2817"/>
              </a:lnSpc>
            </a:pPr>
            <a:endParaRPr lang="en-US" sz="2400">
              <a:solidFill>
                <a:srgbClr val="000000"/>
              </a:solidFill>
            </a:endParaRPr>
          </a:p>
          <a:p>
            <a:pPr algn="l">
              <a:lnSpc>
                <a:spcPts val="2817"/>
              </a:lnSpc>
            </a:pPr>
            <a:r>
              <a:rPr lang="en-US" sz="2400">
                <a:solidFill>
                  <a:srgbClr val="000000"/>
                </a:solidFill>
              </a:rPr>
              <a:t>Консультативно-диагностический </a:t>
            </a:r>
            <a:r>
              <a:rPr lang="en-US" sz="2400" smtClean="0">
                <a:solidFill>
                  <a:srgbClr val="000000"/>
                </a:solidFill>
              </a:rPr>
              <a:t>центр</a:t>
            </a:r>
            <a:r>
              <a:rPr lang="ru-RU" sz="2400" smtClean="0">
                <a:solidFill>
                  <a:srgbClr val="000000"/>
                </a:solidFill>
              </a:rPr>
              <a:t> и акушерский дистанционный консультативный центр</a:t>
            </a:r>
            <a:endParaRPr lang="en-US" sz="2400">
              <a:solidFill>
                <a:srgbClr val="000000"/>
              </a:solidFill>
            </a:endParaRPr>
          </a:p>
          <a:p>
            <a:pPr algn="l">
              <a:lnSpc>
                <a:spcPts val="2817"/>
              </a:lnSpc>
            </a:pPr>
            <a:endParaRPr lang="en-US" sz="2400">
              <a:solidFill>
                <a:srgbClr val="000000"/>
              </a:solidFill>
            </a:endParaRPr>
          </a:p>
          <a:p>
            <a:pPr algn="l">
              <a:lnSpc>
                <a:spcPts val="2817"/>
              </a:lnSpc>
            </a:pPr>
            <a:r>
              <a:rPr lang="en-US" sz="2400">
                <a:solidFill>
                  <a:srgbClr val="000000"/>
                </a:solidFill>
              </a:rPr>
              <a:t>Акушерский стационар</a:t>
            </a:r>
          </a:p>
          <a:p>
            <a:pPr algn="l">
              <a:lnSpc>
                <a:spcPts val="2817"/>
              </a:lnSpc>
            </a:pPr>
            <a:endParaRPr lang="en-US" sz="2400">
              <a:solidFill>
                <a:srgbClr val="000000"/>
              </a:solidFill>
            </a:endParaRPr>
          </a:p>
          <a:p>
            <a:pPr algn="l">
              <a:lnSpc>
                <a:spcPts val="2817"/>
              </a:lnSpc>
            </a:pPr>
            <a:r>
              <a:rPr lang="en-US" sz="2400">
                <a:solidFill>
                  <a:srgbClr val="000000"/>
                </a:solidFill>
              </a:rPr>
              <a:t>Неонатологический стационар</a:t>
            </a:r>
          </a:p>
          <a:p>
            <a:pPr algn="l">
              <a:lnSpc>
                <a:spcPts val="2817"/>
              </a:lnSpc>
            </a:pPr>
            <a:endParaRPr lang="en-US" sz="2400">
              <a:solidFill>
                <a:srgbClr val="000000"/>
              </a:solidFill>
            </a:endParaRPr>
          </a:p>
          <a:p>
            <a:pPr algn="l">
              <a:lnSpc>
                <a:spcPts val="2817"/>
              </a:lnSpc>
            </a:pPr>
            <a:r>
              <a:rPr lang="en-US" sz="2400">
                <a:solidFill>
                  <a:srgbClr val="000000"/>
                </a:solidFill>
              </a:rPr>
              <a:t>Отделение вспомогательных репродуктивных технологий </a:t>
            </a:r>
          </a:p>
          <a:p>
            <a:pPr algn="l">
              <a:lnSpc>
                <a:spcPts val="2817"/>
              </a:lnSpc>
            </a:pPr>
            <a:endParaRPr lang="en-US" sz="2400">
              <a:solidFill>
                <a:srgbClr val="000000"/>
              </a:solidFill>
            </a:endParaRPr>
          </a:p>
          <a:p>
            <a:pPr algn="l">
              <a:lnSpc>
                <a:spcPts val="2817"/>
              </a:lnSpc>
            </a:pPr>
            <a:r>
              <a:rPr lang="en-US" sz="2400">
                <a:solidFill>
                  <a:srgbClr val="000000"/>
                </a:solidFill>
              </a:rPr>
              <a:t>Гинекологический стационар</a:t>
            </a:r>
          </a:p>
          <a:p>
            <a:pPr algn="l">
              <a:lnSpc>
                <a:spcPts val="2817"/>
              </a:lnSpc>
            </a:pPr>
            <a:endParaRPr lang="en-US" sz="2400">
              <a:solidFill>
                <a:srgbClr val="000000"/>
              </a:solidFill>
            </a:endParaRPr>
          </a:p>
          <a:p>
            <a:pPr algn="l">
              <a:lnSpc>
                <a:spcPts val="2817"/>
              </a:lnSpc>
            </a:pPr>
            <a:r>
              <a:rPr lang="en-US" sz="2400">
                <a:solidFill>
                  <a:srgbClr val="000000"/>
                </a:solidFill>
              </a:rPr>
              <a:t>Центр охраны </a:t>
            </a:r>
            <a:r>
              <a:rPr lang="ru-RU" sz="2400" smtClean="0">
                <a:solidFill>
                  <a:srgbClr val="000000"/>
                </a:solidFill>
              </a:rPr>
              <a:t>здоровья семьи и репродукции и Центр</a:t>
            </a:r>
            <a:r>
              <a:rPr lang="en-US" sz="2400" smtClean="0">
                <a:solidFill>
                  <a:srgbClr val="000000"/>
                </a:solidFill>
              </a:rPr>
              <a:t>  </a:t>
            </a:r>
            <a:r>
              <a:rPr lang="en-US" sz="2400">
                <a:solidFill>
                  <a:srgbClr val="000000"/>
                </a:solidFill>
              </a:rPr>
              <a:t>медико-социальной </a:t>
            </a:r>
            <a:r>
              <a:rPr lang="en-US" sz="2400" smtClean="0">
                <a:solidFill>
                  <a:srgbClr val="000000"/>
                </a:solidFill>
              </a:rPr>
              <a:t>помощи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287553" y="5312150"/>
            <a:ext cx="741147" cy="553081"/>
          </a:xfrm>
          <a:custGeom>
            <a:rect l="l" t="t" r="r" b="b"/>
            <a:pathLst>
              <a:path w="741147" h="553081">
                <a:moveTo>
                  <a:pt x="0" y="0"/>
                </a:moveTo>
                <a:lnTo>
                  <a:pt x="741147" y="0"/>
                </a:lnTo>
                <a:lnTo>
                  <a:pt x="741147" y="553081"/>
                </a:lnTo>
                <a:lnTo>
                  <a:pt x="0" y="5530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13" name="Freeform 13"/>
          <p:cNvSpPr/>
          <p:nvPr/>
        </p:nvSpPr>
        <p:spPr>
          <a:xfrm>
            <a:off x="287553" y="6062946"/>
            <a:ext cx="741147" cy="553081"/>
          </a:xfrm>
          <a:custGeom>
            <a:rect l="l" t="t" r="r" b="b"/>
            <a:pathLst>
              <a:path w="741147" h="553081">
                <a:moveTo>
                  <a:pt x="0" y="0"/>
                </a:moveTo>
                <a:lnTo>
                  <a:pt x="741147" y="0"/>
                </a:lnTo>
                <a:lnTo>
                  <a:pt x="741147" y="553081"/>
                </a:lnTo>
                <a:lnTo>
                  <a:pt x="0" y="5530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14" name="Freeform 14"/>
          <p:cNvSpPr/>
          <p:nvPr/>
        </p:nvSpPr>
        <p:spPr>
          <a:xfrm>
            <a:off x="287553" y="6813743"/>
            <a:ext cx="741147" cy="553081"/>
          </a:xfrm>
          <a:custGeom>
            <a:rect l="l" t="t" r="r" b="b"/>
            <a:pathLst>
              <a:path w="741147" h="553081">
                <a:moveTo>
                  <a:pt x="0" y="0"/>
                </a:moveTo>
                <a:lnTo>
                  <a:pt x="741147" y="0"/>
                </a:lnTo>
                <a:lnTo>
                  <a:pt x="741147" y="553080"/>
                </a:lnTo>
                <a:lnTo>
                  <a:pt x="0" y="5530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15" name="Freeform 15"/>
          <p:cNvSpPr/>
          <p:nvPr/>
        </p:nvSpPr>
        <p:spPr>
          <a:xfrm>
            <a:off x="300540" y="7781375"/>
            <a:ext cx="741147" cy="553081"/>
          </a:xfrm>
          <a:custGeom>
            <a:rect l="l" t="t" r="r" b="b"/>
            <a:pathLst>
              <a:path w="741147" h="553081">
                <a:moveTo>
                  <a:pt x="0" y="0"/>
                </a:moveTo>
                <a:lnTo>
                  <a:pt x="741147" y="0"/>
                </a:lnTo>
                <a:lnTo>
                  <a:pt x="741147" y="553081"/>
                </a:lnTo>
                <a:lnTo>
                  <a:pt x="0" y="5530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16" name="Freeform 16"/>
          <p:cNvSpPr/>
          <p:nvPr/>
        </p:nvSpPr>
        <p:spPr>
          <a:xfrm>
            <a:off x="287553" y="8705219"/>
            <a:ext cx="741147" cy="553081"/>
          </a:xfrm>
          <a:custGeom>
            <a:rect l="l" t="t" r="r" b="b"/>
            <a:pathLst>
              <a:path w="741147" h="553081">
                <a:moveTo>
                  <a:pt x="0" y="0"/>
                </a:moveTo>
                <a:lnTo>
                  <a:pt x="741147" y="0"/>
                </a:lnTo>
                <a:lnTo>
                  <a:pt x="741147" y="553081"/>
                </a:lnTo>
                <a:lnTo>
                  <a:pt x="0" y="5530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/>
        </p:txBody>
      </p:sp>
      <p:pic>
        <p:nvPicPr>
          <p:cNvPr id="2050" name="Picture 2" descr="C:\Users\kravcovaov\Desktop\Святость материнства 2024 г\175638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77400" y="1991432"/>
            <a:ext cx="7856017" cy="677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2"/>
          <p:cNvGrpSpPr/>
          <p:nvPr/>
        </p:nvGrpSpPr>
        <p:grpSpPr>
          <a:xfrm>
            <a:off x="8153400" y="1594243"/>
            <a:ext cx="9710459" cy="7054457"/>
            <a:chExt cx="12493139" cy="904400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86000"/>
            </a:blip>
            <a:srcRect t="1738" b="1738"/>
            <a:stretch>
              <a:fillRect/>
            </a:stretch>
          </p:blipFill>
          <p:spPr>
            <a:xfrm>
              <a:off x="0" y="0"/>
              <a:ext cx="12493139" cy="9044003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 rot="-6543136">
            <a:off x="-661606" y="-1834762"/>
            <a:ext cx="8971627" cy="6858011"/>
          </a:xfrm>
          <a:custGeom>
            <a:rect l="l" t="t" r="r" b="b"/>
            <a:pathLst>
              <a:path w="8971627" h="6858011">
                <a:moveTo>
                  <a:pt x="0" y="0"/>
                </a:moveTo>
                <a:lnTo>
                  <a:pt x="8971628" y="0"/>
                </a:lnTo>
                <a:lnTo>
                  <a:pt x="8971628" y="6858010"/>
                </a:lnTo>
                <a:lnTo>
                  <a:pt x="0" y="68580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5" name="TextBox 5"/>
          <p:cNvSpPr txBox="1"/>
          <p:nvPr/>
        </p:nvSpPr>
        <p:spPr>
          <a:xfrm>
            <a:off x="459769" y="6705037"/>
            <a:ext cx="8034236" cy="1672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8"/>
              </a:lnSpc>
            </a:pPr>
            <a:r>
              <a:rPr lang="en-US" sz="5400" b="1">
                <a:latin typeface="+mj-lt"/>
              </a:rPr>
              <a:t>БЛАГОДАРИМ </a:t>
            </a:r>
          </a:p>
          <a:p>
            <a:pPr algn="ctr">
              <a:lnSpc>
                <a:spcPts val="6588"/>
              </a:lnSpc>
              <a:spcBef>
                <a:spcPct val="0"/>
              </a:spcBef>
            </a:pPr>
            <a:r>
              <a:rPr lang="en-US" sz="5400" b="1">
                <a:latin typeface="+mj-lt"/>
              </a:rPr>
              <a:t>ЗА ВНИМАНИЕ! 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5" name="Picture 3" descr="C:\Users\kravcovaov\Desktop\gas-kvas-com-p-vosklitsatelnii-znak-dlya-detei-na-prozrac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V="1">
            <a:off x="5334000" y="7429500"/>
            <a:ext cx="216746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2"/>
          <p:cNvSpPr/>
          <p:nvPr/>
        </p:nvSpPr>
        <p:spPr>
          <a:xfrm rot="-2071142">
            <a:off x="13747173" y="-2227829"/>
            <a:ext cx="8520361" cy="6513058"/>
          </a:xfrm>
          <a:custGeom>
            <a:rect l="l" t="t" r="r" b="b"/>
            <a:pathLst>
              <a:path w="8520361" h="6513058">
                <a:moveTo>
                  <a:pt x="0" y="0"/>
                </a:moveTo>
                <a:lnTo>
                  <a:pt x="8520360" y="0"/>
                </a:lnTo>
                <a:lnTo>
                  <a:pt x="8520360" y="6513058"/>
                </a:lnTo>
                <a:lnTo>
                  <a:pt x="0" y="65130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8000"/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969579" y="2781300"/>
            <a:ext cx="576534" cy="570769"/>
          </a:xfrm>
          <a:custGeom>
            <a:rect l="l" t="t" r="r" b="b"/>
            <a:pathLst>
              <a:path w="576534" h="570769">
                <a:moveTo>
                  <a:pt x="0" y="0"/>
                </a:moveTo>
                <a:lnTo>
                  <a:pt x="576534" y="0"/>
                </a:lnTo>
                <a:lnTo>
                  <a:pt x="576534" y="570769"/>
                </a:lnTo>
                <a:lnTo>
                  <a:pt x="0" y="5707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546113" y="1257300"/>
            <a:ext cx="15548146" cy="558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13"/>
              </a:lnSpc>
              <a:spcBef>
                <a:spcPct val="0"/>
              </a:spcBef>
            </a:pPr>
            <a:r>
              <a:rPr lang="en-US" sz="3699" b="1">
                <a:latin typeface="+mj-lt"/>
              </a:rPr>
              <a:t>ПРОЕКТ: ПАРТНЕРСТВО В РОДИТЕЛЬСТВЕ ЧЕРЕЗ ГРУДНОЕ ВСКАРМЛИВАНИЕ</a:t>
            </a:r>
          </a:p>
        </p:txBody>
      </p:sp>
      <p:sp>
        <p:nvSpPr>
          <p:cNvPr id="6" name="Freeform 6"/>
          <p:cNvSpPr/>
          <p:nvPr/>
        </p:nvSpPr>
        <p:spPr>
          <a:xfrm>
            <a:off x="962243" y="5524500"/>
            <a:ext cx="576534" cy="570769"/>
          </a:xfrm>
          <a:custGeom>
            <a:rect l="l" t="t" r="r" b="b"/>
            <a:pathLst>
              <a:path w="576534" h="570769">
                <a:moveTo>
                  <a:pt x="0" y="0"/>
                </a:moveTo>
                <a:lnTo>
                  <a:pt x="576534" y="0"/>
                </a:lnTo>
                <a:lnTo>
                  <a:pt x="576534" y="570769"/>
                </a:lnTo>
                <a:lnTo>
                  <a:pt x="0" y="5707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8" name="TextBox 8"/>
          <p:cNvSpPr txBox="1"/>
          <p:nvPr/>
        </p:nvSpPr>
        <p:spPr>
          <a:xfrm>
            <a:off x="1758451" y="2781300"/>
            <a:ext cx="15500849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172"/>
              </a:lnSpc>
              <a:spcBef>
                <a:spcPct val="0"/>
              </a:spcBef>
            </a:pPr>
            <a:r>
              <a:rPr lang="en-US" sz="2400"/>
              <a:t>ЦЕЛЬ ПРОЕКТА:  </a:t>
            </a:r>
            <a:r>
              <a:rPr lang="ru-RU" sz="2400" smtClean="0"/>
              <a:t>Семейно-ориентированный подход на планирование, подготовку и ведение беременности, партнерство в родах и родительстве.</a:t>
            </a:r>
            <a:r>
              <a:rPr lang="en-US" sz="2400" smtClean="0"/>
              <a:t> </a:t>
            </a:r>
            <a:r>
              <a:rPr lang="ru-RU" sz="2400" smtClean="0"/>
              <a:t>Формирование </a:t>
            </a:r>
            <a:r>
              <a:rPr lang="ru-RU" sz="2400"/>
              <a:t>ответственного родительства через систему подготовки молодежи к будущей семейной жизни через знания физиологии репродуктивной системы, прегравидарной </a:t>
            </a:r>
            <a:r>
              <a:rPr lang="ru-RU" sz="2400" smtClean="0"/>
              <a:t>подготовки, </a:t>
            </a:r>
            <a:r>
              <a:rPr lang="ru-RU" sz="2400"/>
              <a:t>знания физиологии беременности и родов для обоих партнеров, партнерские роды и мотивирование обоих родителей на грудное вскармливание.</a:t>
            </a:r>
          </a:p>
          <a:p>
            <a:pPr algn="l">
              <a:lnSpc>
                <a:spcPts val="3172"/>
              </a:lnSpc>
              <a:spcBef>
                <a:spcPct val="0"/>
              </a:spcBef>
            </a:pPr>
            <a:endParaRPr lang="en-US" sz="2400"/>
          </a:p>
        </p:txBody>
      </p:sp>
      <p:sp>
        <p:nvSpPr>
          <p:cNvPr id="11" name="TextBox 11"/>
          <p:cNvSpPr txBox="1"/>
          <p:nvPr/>
        </p:nvSpPr>
        <p:spPr>
          <a:xfrm>
            <a:off x="1734802" y="5524500"/>
            <a:ext cx="15943597" cy="2872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172"/>
              </a:lnSpc>
            </a:pPr>
            <a:r>
              <a:rPr lang="en-US" sz="2400"/>
              <a:t>УНИКАЛЬНОСТЬ ПРОЕКТА: </a:t>
            </a:r>
          </a:p>
          <a:p>
            <a:pPr marL="561341" lvl="1" indent="-280670" algn="just">
              <a:lnSpc>
                <a:spcPts val="3172"/>
              </a:lnSpc>
              <a:buAutoNum type="arabicPeriod"/>
            </a:pPr>
            <a:r>
              <a:rPr lang="en-US" sz="2000"/>
              <a:t>ГРУДНОЕ ВСКАРМЛИВАНИЕ КАК ФАКТОР ФОРМИРОВАНИЯ ПАРТНЕРСТВА В СЕМЬЕ</a:t>
            </a:r>
          </a:p>
          <a:p>
            <a:pPr marL="561341" lvl="1" indent="-280670" algn="just">
              <a:lnSpc>
                <a:spcPts val="3172"/>
              </a:lnSpc>
              <a:buAutoNum type="arabicPeriod"/>
            </a:pPr>
            <a:r>
              <a:rPr lang="en-US" sz="2000"/>
              <a:t>ПРИЕМСТВЕННОСТЬ ВО ВСЕХ ПОДРАЗДЕЛЕНИЯХ ГБУЗ “ЗКПЦ” </a:t>
            </a:r>
          </a:p>
          <a:p>
            <a:pPr marL="561341" lvl="1" indent="-280670" algn="just">
              <a:lnSpc>
                <a:spcPts val="3172"/>
              </a:lnSpc>
              <a:buAutoNum type="arabicPeriod"/>
            </a:pPr>
            <a:r>
              <a:rPr lang="en-US" sz="2000"/>
              <a:t>РАЗНООБРАЗНЫЕ ПРОЕКТЫ НАШЕГО ЦЕНТРА НА ВСЕХ ЭТАПАХ ПЛАНИРОВАНИЯ СЕМЬИ, ВЕДЕНИЯ БЕРЕМЕННОСТИ И РОДОВ БЕРУТ В СВОЮ ОСНОВУ СЕМЕЙНО-ОРИЕНТИРОВАННЫЙ ПОДХОД, УДЕЛЯЯ ОСОБОЕ ВНИМАНИЕ ГРУДНОМУ ВСКАРМЛИВАНИЮ.</a:t>
            </a:r>
          </a:p>
          <a:p>
            <a:pPr marL="561341" lvl="1" indent="-280670" algn="just">
              <a:lnSpc>
                <a:spcPts val="3172"/>
              </a:lnSpc>
              <a:spcBef>
                <a:spcPct val="0"/>
              </a:spcBef>
              <a:buAutoNum type="arabicPeriod"/>
            </a:pPr>
            <a:r>
              <a:rPr lang="en-US" sz="2000"/>
              <a:t>ОТКРЫТАЯ ВЗРОСЛАЯ РЕАНИМАЦИЯ С СОВМЕСТНЫМ ПРЕБЫВАНИЕМ ОБОИХ РОДИТЕЛЕЙ И НОВОРОЖДЕННОГО РЕБЕНКА ПОСЛЕ ОПЕРАТИВНОГО РОДОРАЗРЕШЕНИЯ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81200" y="7581900"/>
            <a:ext cx="15849600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2"/>
          <p:cNvGrpSpPr/>
          <p:nvPr/>
        </p:nvGrpSpPr>
        <p:grpSpPr>
          <a:xfrm>
            <a:off x="1987343" y="903128"/>
            <a:ext cx="5550943" cy="4899418"/>
            <a:chExt cx="7401257" cy="653255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19830" b="19830"/>
            <a:stretch>
              <a:fillRect/>
            </a:stretch>
          </p:blipFill>
          <p:spPr>
            <a:xfrm>
              <a:off x="0" y="0"/>
              <a:ext cx="7401257" cy="6532557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9711559" y="800100"/>
            <a:ext cx="7310941" cy="89741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499"/>
              </a:lnSpc>
            </a:pPr>
            <a:r>
              <a:rPr lang="en-US" sz="2400">
                <a:solidFill>
                  <a:srgbClr val="000000"/>
                </a:solidFill>
              </a:rPr>
              <a:t>Принято считать, что подготовка к беременности, сама беременность, роды, грудное вскармливание и уход за новорождённым должны ложиться на плечи женщины. 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>
                <a:solidFill>
                  <a:srgbClr val="000000"/>
                </a:solidFill>
              </a:rPr>
              <a:t>С</a:t>
            </a:r>
            <a:r>
              <a:rPr lang="en-US" sz="2400" smtClean="0">
                <a:solidFill>
                  <a:srgbClr val="000000"/>
                </a:solidFill>
              </a:rPr>
              <a:t>овременные </a:t>
            </a:r>
            <a:r>
              <a:rPr lang="en-US" sz="2400">
                <a:solidFill>
                  <a:srgbClr val="000000"/>
                </a:solidFill>
              </a:rPr>
              <a:t>семьи все чаще мы можем назвать осознанными </a:t>
            </a:r>
            <a:r>
              <a:rPr lang="ru-RU" sz="2400">
                <a:solidFill>
                  <a:srgbClr val="000000"/>
                </a:solidFill>
              </a:rPr>
              <a:t>р</a:t>
            </a:r>
            <a:r>
              <a:rPr lang="en-US" sz="2400" smtClean="0">
                <a:solidFill>
                  <a:srgbClr val="000000"/>
                </a:solidFill>
              </a:rPr>
              <a:t>одителями</a:t>
            </a:r>
            <a:r>
              <a:rPr lang="en-US" sz="2400">
                <a:solidFill>
                  <a:srgbClr val="000000"/>
                </a:solidFill>
              </a:rPr>
              <a:t>, партнерами в родительстве. </a:t>
            </a:r>
            <a:endParaRPr lang="ru-RU" sz="2400" smtClean="0">
              <a:solidFill>
                <a:srgbClr val="000000"/>
              </a:solidFill>
            </a:endParaRPr>
          </a:p>
          <a:p>
            <a:pPr algn="just">
              <a:lnSpc>
                <a:spcPts val="2499"/>
              </a:lnSpc>
            </a:pPr>
            <a:r>
              <a:rPr lang="ru-RU" sz="2400" smtClean="0">
                <a:solidFill>
                  <a:srgbClr val="000000"/>
                </a:solidFill>
              </a:rPr>
              <a:t>Какова роль  мужчины в грудном вскармливании ребенка:</a:t>
            </a:r>
          </a:p>
          <a:p>
            <a:pPr marL="457200" indent="-457200" algn="just">
              <a:lnSpc>
                <a:spcPts val="2499"/>
              </a:lnSpc>
              <a:buAutoNum type="arabicPeriod"/>
            </a:pPr>
            <a:r>
              <a:rPr lang="ru-RU" sz="2400" smtClean="0">
                <a:solidFill>
                  <a:srgbClr val="000000"/>
                </a:solidFill>
              </a:rPr>
              <a:t>Женщине очень важно признание мужчины, что она дает ребенку самое лучшее питание для самого лучшего жизненного старта. </a:t>
            </a:r>
          </a:p>
          <a:p>
            <a:pPr marL="457200" indent="-457200" algn="just">
              <a:lnSpc>
                <a:spcPts val="2499"/>
              </a:lnSpc>
              <a:buFontTx/>
              <a:buAutoNum type="arabicPeriod"/>
            </a:pPr>
            <a:r>
              <a:rPr lang="ru-RU" sz="2400">
                <a:solidFill>
                  <a:srgbClr val="000000"/>
                </a:solidFill>
              </a:rPr>
              <a:t>Мужчина берет на себя роль «защитной стены</a:t>
            </a:r>
            <a:r>
              <a:rPr lang="ru-RU" sz="2400" smtClean="0">
                <a:solidFill>
                  <a:srgbClr val="000000"/>
                </a:solidFill>
              </a:rPr>
              <a:t>» -  </a:t>
            </a:r>
            <a:r>
              <a:rPr lang="ru-RU" sz="2400">
                <a:solidFill>
                  <a:srgbClr val="000000"/>
                </a:solidFill>
              </a:rPr>
              <a:t>является лучшей опорой для кормящей матери, т.к. она нуждается в его уверенности в том, что она способна кормить грудью; помощь в облегчении этого процесса (дополнительная пара рук, чтобы лучше расположить ребенка при кормлении, сцеживание молочных желез в проблемные моменты).</a:t>
            </a:r>
          </a:p>
          <a:p>
            <a:pPr marL="457200" indent="-457200" algn="just">
              <a:lnSpc>
                <a:spcPts val="2499"/>
              </a:lnSpc>
              <a:buAutoNum type="arabicPeriod"/>
            </a:pPr>
            <a:r>
              <a:rPr lang="ru-RU" sz="2400" smtClean="0">
                <a:solidFill>
                  <a:srgbClr val="000000"/>
                </a:solidFill>
              </a:rPr>
              <a:t>Понимание важности процесса грудного вскармливания мужчиной и побуждение продолжать грудное вскармливание при возникновении трудностей, сохраняя терпение и любовь.</a:t>
            </a:r>
          </a:p>
          <a:p>
            <a:pPr marL="457200" indent="-457200" algn="just">
              <a:lnSpc>
                <a:spcPts val="2499"/>
              </a:lnSpc>
              <a:buAutoNum type="arabicPeriod"/>
            </a:pPr>
            <a:r>
              <a:rPr lang="ru-RU" sz="2400" smtClean="0">
                <a:solidFill>
                  <a:srgbClr val="000000"/>
                </a:solidFill>
              </a:rPr>
              <a:t>Мужчина создает безопасную среду и решает текущие бытовые и финансовые вопросы (купание, уход за новорожденным, предоставление отдыха матери и т.д.) </a:t>
            </a:r>
          </a:p>
          <a:p>
            <a:pPr marL="457200" indent="-457200" algn="just">
              <a:lnSpc>
                <a:spcPts val="2499"/>
              </a:lnSpc>
              <a:buAutoNum type="arabicPeriod"/>
            </a:pPr>
            <a:endParaRPr lang="en-US" sz="2048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19562" y="6161792"/>
            <a:ext cx="7486505" cy="176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36"/>
              </a:lnSpc>
              <a:spcBef>
                <a:spcPct val="0"/>
              </a:spcBef>
            </a:pPr>
            <a:r>
              <a:rPr lang="en-US" sz="3800" b="1">
                <a:latin typeface="+mj-lt"/>
              </a:rPr>
              <a:t>ПАРТНЕРСТВО В РОДИТЕЛЬСТВЕ ЧЕРЕЗ ГРУДНОЕ ВСКАРМЛИВАНИЕ. </a:t>
            </a:r>
            <a:r>
              <a:rPr lang="en-US" sz="3800" b="1" smtClean="0">
                <a:latin typeface="+mj-lt"/>
              </a:rPr>
              <a:t>АКТУАЛЬНОСТЬ</a:t>
            </a:r>
            <a:endParaRPr lang="en-US" sz="3800" b="1">
              <a:latin typeface="+mj-lt"/>
            </a:endParaRP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 rot="-9183087">
            <a:off x="-6069" y="5779687"/>
            <a:ext cx="8520361" cy="6513058"/>
          </a:xfrm>
          <a:custGeom>
            <a:rect l="l" t="t" r="r" b="b"/>
            <a:pathLst>
              <a:path w="8520361" h="6513058">
                <a:moveTo>
                  <a:pt x="0" y="0"/>
                </a:moveTo>
                <a:lnTo>
                  <a:pt x="8520360" y="0"/>
                </a:lnTo>
                <a:lnTo>
                  <a:pt x="8520360" y="6513058"/>
                </a:lnTo>
                <a:lnTo>
                  <a:pt x="0" y="65130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8000"/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516315" y="1434114"/>
            <a:ext cx="576534" cy="570769"/>
          </a:xfrm>
          <a:custGeom>
            <a:rect l="l" t="t" r="r" b="b"/>
            <a:pathLst>
              <a:path w="576534" h="570769">
                <a:moveTo>
                  <a:pt x="0" y="0"/>
                </a:moveTo>
                <a:lnTo>
                  <a:pt x="576534" y="0"/>
                </a:lnTo>
                <a:lnTo>
                  <a:pt x="576534" y="570769"/>
                </a:lnTo>
                <a:lnTo>
                  <a:pt x="0" y="5707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4" name="Freeform 4"/>
          <p:cNvSpPr/>
          <p:nvPr/>
        </p:nvSpPr>
        <p:spPr>
          <a:xfrm>
            <a:off x="7331733" y="5233218"/>
            <a:ext cx="576534" cy="570769"/>
          </a:xfrm>
          <a:custGeom>
            <a:rect l="l" t="t" r="r" b="b"/>
            <a:pathLst>
              <a:path w="576534" h="570769">
                <a:moveTo>
                  <a:pt x="0" y="0"/>
                </a:moveTo>
                <a:lnTo>
                  <a:pt x="576534" y="0"/>
                </a:lnTo>
                <a:lnTo>
                  <a:pt x="576534" y="570769"/>
                </a:lnTo>
                <a:lnTo>
                  <a:pt x="0" y="5707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5" name="Freeform 5"/>
          <p:cNvSpPr/>
          <p:nvPr/>
        </p:nvSpPr>
        <p:spPr>
          <a:xfrm>
            <a:off x="1316967" y="4000500"/>
            <a:ext cx="2516983" cy="3020984"/>
          </a:xfrm>
          <a:custGeom>
            <a:rect l="l" t="t" r="r" b="b"/>
            <a:pathLst>
              <a:path w="2312855" h="3744248">
                <a:moveTo>
                  <a:pt x="0" y="0"/>
                </a:moveTo>
                <a:lnTo>
                  <a:pt x="2312855" y="0"/>
                </a:lnTo>
                <a:lnTo>
                  <a:pt x="2312855" y="3744248"/>
                </a:lnTo>
                <a:lnTo>
                  <a:pt x="0" y="37442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72" b="-9108"/>
            </a:stretch>
          </a:blipFill>
        </p:spPr>
        <p:txBody>
          <a:bodyPr/>
          <a:lstStyle/>
          <a:p/>
        </p:txBody>
      </p:sp>
      <p:sp>
        <p:nvSpPr>
          <p:cNvPr id="6" name="Freeform 6"/>
          <p:cNvSpPr/>
          <p:nvPr/>
        </p:nvSpPr>
        <p:spPr>
          <a:xfrm>
            <a:off x="11349976" y="6910414"/>
            <a:ext cx="2849887" cy="3200147"/>
          </a:xfrm>
          <a:custGeom>
            <a:rect l="l" t="t" r="r" b="b"/>
            <a:pathLst>
              <a:path w="2825833" h="3984802">
                <a:moveTo>
                  <a:pt x="0" y="0"/>
                </a:moveTo>
                <a:lnTo>
                  <a:pt x="2825834" y="0"/>
                </a:lnTo>
                <a:lnTo>
                  <a:pt x="2825834" y="3984801"/>
                </a:lnTo>
                <a:lnTo>
                  <a:pt x="0" y="39848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516" r="-1516"/>
            </a:stretch>
          </a:blipFill>
        </p:spPr>
        <p:txBody>
          <a:bodyPr/>
          <a:lstStyle/>
          <a:p/>
        </p:txBody>
      </p:sp>
      <p:sp>
        <p:nvSpPr>
          <p:cNvPr id="7" name="Freeform 7"/>
          <p:cNvSpPr/>
          <p:nvPr/>
        </p:nvSpPr>
        <p:spPr>
          <a:xfrm>
            <a:off x="4733708" y="3981525"/>
            <a:ext cx="2338495" cy="2906772"/>
          </a:xfrm>
          <a:custGeom>
            <a:rect l="l" t="t" r="r" b="b"/>
            <a:pathLst>
              <a:path w="2867282" h="3909305">
                <a:moveTo>
                  <a:pt x="0" y="0"/>
                </a:moveTo>
                <a:lnTo>
                  <a:pt x="2867283" y="0"/>
                </a:lnTo>
                <a:lnTo>
                  <a:pt x="2867283" y="3909305"/>
                </a:lnTo>
                <a:lnTo>
                  <a:pt x="0" y="390930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128" r="-1128"/>
            </a:stretch>
          </a:blipFill>
        </p:spPr>
        <p:txBody>
          <a:bodyPr/>
          <a:lstStyle/>
          <a:p/>
        </p:txBody>
      </p:sp>
      <p:sp>
        <p:nvSpPr>
          <p:cNvPr id="8" name="TextBox 8"/>
          <p:cNvSpPr txBox="1"/>
          <p:nvPr/>
        </p:nvSpPr>
        <p:spPr>
          <a:xfrm>
            <a:off x="1753449" y="471326"/>
            <a:ext cx="15548146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13"/>
              </a:lnSpc>
              <a:spcBef>
                <a:spcPct val="0"/>
              </a:spcBef>
            </a:pPr>
            <a:r>
              <a:rPr lang="en-US" sz="3699" b="1">
                <a:latin typeface="+mj-lt"/>
              </a:rPr>
              <a:t>НАЧАЛО ПУТИ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12683" y="5208369"/>
            <a:ext cx="10312459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/>
            <a:r>
              <a:rPr lang="en-US" sz="2400">
                <a:solidFill>
                  <a:srgbClr val="000000"/>
                </a:solidFill>
              </a:rPr>
              <a:t>Разработана и приведена в исполнение Политика поддержки грудного вскармливания  ГБУЗ “ЗКПЦ”, 2021 год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00200" y="8297552"/>
            <a:ext cx="9293291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/>
            <a:r>
              <a:rPr lang="ru-RU" sz="2400">
                <a:solidFill>
                  <a:srgbClr val="000000"/>
                </a:solidFill>
              </a:rPr>
              <a:t>П</a:t>
            </a:r>
            <a:r>
              <a:rPr lang="en-US" sz="2400" smtClean="0">
                <a:solidFill>
                  <a:srgbClr val="000000"/>
                </a:solidFill>
              </a:rPr>
              <a:t>олуч</a:t>
            </a:r>
            <a:r>
              <a:rPr lang="ru-RU" sz="2400" smtClean="0">
                <a:solidFill>
                  <a:srgbClr val="000000"/>
                </a:solidFill>
              </a:rPr>
              <a:t>ение </a:t>
            </a:r>
            <a:r>
              <a:rPr lang="en-US" sz="2400">
                <a:solidFill>
                  <a:srgbClr val="000000"/>
                </a:solidFill>
              </a:rPr>
              <a:t>ГБУЗ “ЗКПЦ” </a:t>
            </a:r>
            <a:r>
              <a:rPr lang="en-US" sz="2400" smtClean="0">
                <a:solidFill>
                  <a:srgbClr val="000000"/>
                </a:solidFill>
              </a:rPr>
              <a:t>международн</a:t>
            </a:r>
            <a:r>
              <a:rPr lang="ru-RU" sz="2400" smtClean="0">
                <a:solidFill>
                  <a:srgbClr val="000000"/>
                </a:solidFill>
              </a:rPr>
              <a:t>ого</a:t>
            </a:r>
            <a:r>
              <a:rPr lang="en-US" sz="2400" smtClean="0">
                <a:solidFill>
                  <a:srgbClr val="000000"/>
                </a:solidFill>
              </a:rPr>
              <a:t> статус</a:t>
            </a:r>
            <a:r>
              <a:rPr lang="ru-RU" sz="2400" smtClean="0">
                <a:solidFill>
                  <a:srgbClr val="000000"/>
                </a:solidFill>
              </a:rPr>
              <a:t>а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endParaRPr lang="ru-RU" sz="2400" smtClean="0">
              <a:solidFill>
                <a:srgbClr val="000000"/>
              </a:solidFill>
            </a:endParaRPr>
          </a:p>
          <a:p>
            <a:pPr lvl="0"/>
            <a:r>
              <a:rPr lang="en-US" sz="2400" smtClean="0">
                <a:solidFill>
                  <a:srgbClr val="000000"/>
                </a:solidFill>
              </a:rPr>
              <a:t>«</a:t>
            </a:r>
            <a:r>
              <a:rPr lang="en-US" sz="2400">
                <a:solidFill>
                  <a:srgbClr val="000000"/>
                </a:solidFill>
              </a:rPr>
              <a:t>Больница, доброжелательная к ребенку” </a:t>
            </a:r>
            <a:r>
              <a:rPr lang="ru-RU" sz="2400" smtClean="0">
                <a:solidFill>
                  <a:srgbClr val="000000"/>
                </a:solidFill>
              </a:rPr>
              <a:t>, 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en-US" sz="2400">
                <a:solidFill>
                  <a:srgbClr val="000000"/>
                </a:solidFill>
              </a:rPr>
              <a:t>2022 </a:t>
            </a:r>
            <a:r>
              <a:rPr lang="en-US" sz="2400" smtClean="0">
                <a:solidFill>
                  <a:srgbClr val="000000"/>
                </a:solidFill>
              </a:rPr>
              <a:t>год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04582" y="8347333"/>
            <a:ext cx="576534" cy="570769"/>
          </a:xfrm>
          <a:custGeom>
            <a:rect l="l" t="t" r="r" b="b"/>
            <a:pathLst>
              <a:path w="576534" h="570769">
                <a:moveTo>
                  <a:pt x="0" y="0"/>
                </a:moveTo>
                <a:lnTo>
                  <a:pt x="576534" y="0"/>
                </a:lnTo>
                <a:lnTo>
                  <a:pt x="576534" y="570769"/>
                </a:lnTo>
                <a:lnTo>
                  <a:pt x="0" y="5707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12" name="TextBox 12"/>
          <p:cNvSpPr txBox="1"/>
          <p:nvPr/>
        </p:nvSpPr>
        <p:spPr>
          <a:xfrm>
            <a:off x="1316967" y="1434114"/>
            <a:ext cx="12344400" cy="28443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2400">
                <a:solidFill>
                  <a:srgbClr val="000000"/>
                </a:solidFill>
              </a:rPr>
              <a:t>Проект “Безопасное  материнство</a:t>
            </a:r>
            <a:r>
              <a:rPr lang="en-US" sz="2400" smtClean="0">
                <a:solidFill>
                  <a:srgbClr val="000000"/>
                </a:solidFill>
              </a:rPr>
              <a:t>”</a:t>
            </a:r>
            <a:r>
              <a:rPr lang="ru-RU" sz="2400" smtClean="0">
                <a:solidFill>
                  <a:srgbClr val="000000"/>
                </a:solidFill>
              </a:rPr>
              <a:t> –  2019 г.</a:t>
            </a:r>
          </a:p>
          <a:p>
            <a:pPr lvl="0"/>
            <a:r>
              <a:rPr lang="ru-RU" sz="2400" smtClean="0">
                <a:solidFill>
                  <a:srgbClr val="000000"/>
                </a:solidFill>
              </a:rPr>
              <a:t> </a:t>
            </a:r>
            <a:r>
              <a:rPr lang="ru-RU" sz="2400" kern="100">
                <a:ea typeface="Times New Roman"/>
              </a:rPr>
              <a:t>Ориентирован на сознательное отношение к беременности и родам, через создание благоприятного эмоционального фона и умения мобилизовать свою волю для преодоления страха перед беременностью и родами</a:t>
            </a:r>
            <a:r>
              <a:rPr lang="ru-RU" sz="2400" kern="100" smtClean="0">
                <a:ea typeface="Times New Roman"/>
              </a:rPr>
              <a:t>.</a:t>
            </a:r>
          </a:p>
          <a:p>
            <a:pPr lvl="0"/>
            <a:r>
              <a:rPr lang="ru-RU" sz="2400" kern="100" smtClean="0">
                <a:ea typeface="Times New Roman"/>
              </a:rPr>
              <a:t>Результат: оборудование Сенсорных комнат и комнат для сцеживания, новый формат работы Школы матери</a:t>
            </a:r>
            <a:endParaRPr lang="ru-RU" sz="1400" kern="100">
              <a:ea typeface="Times New Roman"/>
            </a:endParaRPr>
          </a:p>
          <a:p>
            <a:pPr algn="l">
              <a:lnSpc>
                <a:spcPts val="4900"/>
              </a:lnSpc>
            </a:pPr>
            <a:r>
              <a:rPr lang="en-US" sz="2400" smtClean="0">
                <a:solidFill>
                  <a:srgbClr val="000000"/>
                </a:solidFill>
              </a:rPr>
              <a:t> </a:t>
            </a: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026" name="Picture 2" descr="C:\Users\kravcovaov\Downloads\IMG_770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42180" y="857927"/>
            <a:ext cx="2928938" cy="339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2"/>
          <p:cNvGrpSpPr/>
          <p:nvPr/>
        </p:nvGrpSpPr>
        <p:grpSpPr>
          <a:xfrm>
            <a:off x="2287361" y="3438636"/>
            <a:ext cx="886691" cy="886691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8B9684"/>
              </a:solidFill>
              <a:prstDash val="solid"/>
              <a:miter/>
            </a:ln>
          </p:spPr>
          <p:txBody>
            <a:bodyPr/>
            <a:lstStyle/>
            <a:p/>
          </p:txBody>
        </p:sp>
        <p:sp>
          <p:nvSpPr>
            <p:cNvPr id="4" name="TextBox 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39682" tIns="39682" rIns="39682" bIns="39682" rtlCol="0" anchor="ctr"/>
            <a:lstStyle/>
            <a:p>
              <a:pPr algn="ctr">
                <a:lnSpc>
                  <a:spcPts val="212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287361" y="8828424"/>
            <a:ext cx="886691" cy="886691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8B9684"/>
              </a:solidFill>
              <a:prstDash val="solid"/>
              <a:miter/>
            </a:ln>
          </p:spPr>
          <p:txBody>
            <a:bodyPr/>
            <a:lstStyle/>
            <a:p/>
          </p:txBody>
        </p:sp>
        <p:sp>
          <p:nvSpPr>
            <p:cNvPr id="7" name="TextBox 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39682" tIns="39682" rIns="39682" bIns="39682" rtlCol="0" anchor="ctr"/>
            <a:lstStyle/>
            <a:p>
              <a:pPr algn="ctr">
                <a:lnSpc>
                  <a:spcPts val="212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287361" y="4942909"/>
            <a:ext cx="886691" cy="886691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8B9684"/>
              </a:solidFill>
              <a:prstDash val="solid"/>
              <a:miter/>
            </a:ln>
          </p:spPr>
          <p:txBody>
            <a:bodyPr/>
            <a:lstStyle/>
            <a:p/>
          </p:txBody>
        </p:sp>
        <p:sp>
          <p:nvSpPr>
            <p:cNvPr id="10" name="TextBox 10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3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144000" y="3460416"/>
            <a:ext cx="886691" cy="886691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8B9684"/>
              </a:solidFill>
              <a:prstDash val="solid"/>
              <a:miter/>
            </a:ln>
          </p:spPr>
          <p:txBody>
            <a:bodyPr/>
            <a:lstStyle/>
            <a:p/>
          </p:txBody>
        </p:sp>
        <p:sp>
          <p:nvSpPr>
            <p:cNvPr id="13" name="TextBox 13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3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287361" y="6409931"/>
            <a:ext cx="876404" cy="876404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8B9684"/>
              </a:solidFill>
              <a:prstDash val="solid"/>
              <a:miter/>
            </a:ln>
          </p:spPr>
          <p:txBody>
            <a:bodyPr/>
            <a:lstStyle/>
            <a:p/>
          </p:txBody>
        </p:sp>
        <p:sp>
          <p:nvSpPr>
            <p:cNvPr id="16" name="TextBox 16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3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196803" y="4793199"/>
            <a:ext cx="876404" cy="876404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8B9684"/>
              </a:solidFill>
              <a:prstDash val="solid"/>
              <a:miter/>
            </a:ln>
          </p:spPr>
          <p:txBody>
            <a:bodyPr/>
            <a:lstStyle/>
            <a:p/>
          </p:txBody>
        </p:sp>
        <p:sp>
          <p:nvSpPr>
            <p:cNvPr id="19" name="TextBox 19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3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287361" y="7618645"/>
            <a:ext cx="876404" cy="876404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8B9684"/>
              </a:solidFill>
              <a:prstDash val="solid"/>
              <a:miter/>
            </a:ln>
          </p:spPr>
          <p:txBody>
            <a:bodyPr/>
            <a:lstStyle/>
            <a:p/>
          </p:txBody>
        </p:sp>
        <p:sp>
          <p:nvSpPr>
            <p:cNvPr id="22" name="TextBox 22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3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206328" y="6219732"/>
            <a:ext cx="876404" cy="876404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8B9684"/>
              </a:solidFill>
              <a:prstDash val="solid"/>
              <a:miter/>
            </a:ln>
          </p:spPr>
          <p:txBody>
            <a:bodyPr/>
            <a:lstStyle/>
            <a:p/>
          </p:txBody>
        </p:sp>
        <p:sp>
          <p:nvSpPr>
            <p:cNvPr id="25" name="TextBox 25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3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9213645" y="7591436"/>
            <a:ext cx="876404" cy="60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5"/>
              </a:lnSpc>
            </a:pPr>
            <a:r>
              <a:rPr lang="en-US" sz="3525">
                <a:solidFill>
                  <a:schemeClr val="tx1">
                    <a:alpha val="82745"/>
                  </a:schemeClr>
                </a:solidFill>
                <a:latin typeface="+mj-lt"/>
              </a:rPr>
              <a:t>9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9206328" y="7454759"/>
            <a:ext cx="876404" cy="876404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8B9684"/>
              </a:solidFill>
              <a:prstDash val="solid"/>
              <a:miter/>
            </a:ln>
          </p:spPr>
          <p:txBody>
            <a:bodyPr/>
            <a:lstStyle/>
            <a:p/>
          </p:txBody>
        </p:sp>
        <p:sp>
          <p:nvSpPr>
            <p:cNvPr id="29" name="TextBox 29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3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206328" y="8828424"/>
            <a:ext cx="876404" cy="876404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8B9684"/>
              </a:solidFill>
              <a:prstDash val="solid"/>
              <a:miter/>
            </a:ln>
          </p:spPr>
          <p:txBody>
            <a:bodyPr/>
            <a:lstStyle/>
            <a:p/>
          </p:txBody>
        </p:sp>
        <p:sp>
          <p:nvSpPr>
            <p:cNvPr id="32" name="TextBox 32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3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 rot="3593057">
            <a:off x="8627652" y="-1594402"/>
            <a:ext cx="11375511" cy="10996327"/>
          </a:xfrm>
          <a:custGeom>
            <a:rect l="l" t="t" r="r" b="b"/>
            <a:pathLst>
              <a:path w="11375511" h="10996327">
                <a:moveTo>
                  <a:pt x="0" y="0"/>
                </a:moveTo>
                <a:lnTo>
                  <a:pt x="11375511" y="0"/>
                </a:lnTo>
                <a:lnTo>
                  <a:pt x="11375511" y="10996326"/>
                </a:lnTo>
                <a:lnTo>
                  <a:pt x="0" y="10996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34" name="TextBox 34"/>
          <p:cNvSpPr txBox="1"/>
          <p:nvPr/>
        </p:nvSpPr>
        <p:spPr>
          <a:xfrm>
            <a:off x="2160145" y="1064172"/>
            <a:ext cx="14237643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13"/>
              </a:lnSpc>
              <a:spcBef>
                <a:spcPct val="0"/>
              </a:spcBef>
            </a:pPr>
            <a:r>
              <a:rPr lang="en-US" sz="3699" b="1">
                <a:latin typeface="+mj-lt"/>
              </a:rPr>
              <a:t>ПУТЬ РАЗВИТИЯ КОНСУЛЬТИРОВАНИЯ ПО ВОПРОСАМ ГРУДНОГО ВСКАРМЛИВАНИЯ В ГБУЗ “ЗКПЦ</a:t>
            </a:r>
            <a:r>
              <a:rPr lang="en-US" sz="3699">
                <a:latin typeface="+mj-lt"/>
              </a:rPr>
              <a:t>”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361833" y="3547448"/>
            <a:ext cx="737747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5"/>
              </a:lnSpc>
            </a:pPr>
            <a:r>
              <a:rPr lang="en-US" sz="3525">
                <a:solidFill>
                  <a:schemeClr val="tx1">
                    <a:alpha val="82745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361833" y="9009399"/>
            <a:ext cx="737747" cy="602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5"/>
              </a:lnSpc>
            </a:pPr>
            <a:r>
              <a:rPr lang="en-US" sz="3525">
                <a:solidFill>
                  <a:schemeClr val="tx1">
                    <a:alpha val="82745"/>
                  </a:schemeClr>
                </a:solidFill>
                <a:latin typeface="+mj-lt"/>
              </a:rPr>
              <a:t>5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287361" y="5051823"/>
            <a:ext cx="886691" cy="602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5"/>
              </a:lnSpc>
            </a:pPr>
            <a:r>
              <a:rPr lang="en-US" sz="3525">
                <a:solidFill>
                  <a:schemeClr val="tx1">
                    <a:alpha val="82745"/>
                  </a:schemeClr>
                </a:solidFill>
                <a:latin typeface="+mj-lt"/>
              </a:rPr>
              <a:t>2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144000" y="3569330"/>
            <a:ext cx="886691" cy="602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5"/>
              </a:lnSpc>
            </a:pPr>
            <a:r>
              <a:rPr lang="en-US" sz="3525">
                <a:solidFill>
                  <a:schemeClr val="tx1">
                    <a:alpha val="82745"/>
                  </a:schemeClr>
                </a:solidFill>
                <a:latin typeface="+mj-lt"/>
              </a:rPr>
              <a:t>6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287361" y="6526333"/>
            <a:ext cx="876404" cy="60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5"/>
              </a:lnSpc>
            </a:pPr>
            <a:r>
              <a:rPr lang="en-US" sz="3525">
                <a:solidFill>
                  <a:schemeClr val="tx1">
                    <a:alpha val="82745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9196803" y="4909600"/>
            <a:ext cx="876404" cy="60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5"/>
              </a:lnSpc>
            </a:pPr>
            <a:r>
              <a:rPr lang="en-US" sz="3525">
                <a:solidFill>
                  <a:schemeClr val="tx1">
                    <a:alpha val="82745"/>
                  </a:schemeClr>
                </a:solidFill>
                <a:latin typeface="+mj-lt"/>
              </a:rPr>
              <a:t>7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287361" y="7735047"/>
            <a:ext cx="876404" cy="60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5"/>
              </a:lnSpc>
            </a:pPr>
            <a:r>
              <a:rPr lang="en-US" sz="3525">
                <a:solidFill>
                  <a:schemeClr val="tx1">
                    <a:alpha val="82745"/>
                  </a:schemeClr>
                </a:solidFill>
                <a:latin typeface="+mj-lt"/>
              </a:rPr>
              <a:t>4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213645" y="6352781"/>
            <a:ext cx="876404" cy="60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5"/>
              </a:lnSpc>
            </a:pPr>
            <a:r>
              <a:rPr lang="en-US" sz="3525">
                <a:solidFill>
                  <a:schemeClr val="tx1">
                    <a:alpha val="82745"/>
                  </a:schemeClr>
                </a:solidFill>
                <a:latin typeface="+mj-lt"/>
              </a:rPr>
              <a:t>8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3737600" y="3558120"/>
            <a:ext cx="4897228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4"/>
              </a:lnSpc>
              <a:spcBef>
                <a:spcPct val="0"/>
              </a:spcBef>
            </a:pPr>
            <a:r>
              <a:rPr lang="en-US" sz="2000" smtClean="0">
                <a:solidFill>
                  <a:srgbClr val="000000"/>
                </a:solidFill>
              </a:rPr>
              <a:t>201</a:t>
            </a:r>
            <a:r>
              <a:rPr lang="ru-RU" sz="2000" smtClean="0">
                <a:solidFill>
                  <a:srgbClr val="000000"/>
                </a:solidFill>
              </a:rPr>
              <a:t>9</a:t>
            </a:r>
            <a:r>
              <a:rPr lang="en-US" sz="2000" smtClean="0">
                <a:solidFill>
                  <a:srgbClr val="000000"/>
                </a:solidFill>
              </a:rPr>
              <a:t> год</a:t>
            </a:r>
            <a:r>
              <a:rPr lang="ru-RU" sz="2000" smtClean="0">
                <a:solidFill>
                  <a:srgbClr val="000000"/>
                </a:solidFill>
              </a:rPr>
              <a:t> </a:t>
            </a:r>
            <a:r>
              <a:rPr lang="en-US" sz="2000" smtClean="0">
                <a:solidFill>
                  <a:srgbClr val="000000"/>
                </a:solidFill>
              </a:rPr>
              <a:t>- </a:t>
            </a:r>
            <a:r>
              <a:rPr lang="en-US" sz="2000">
                <a:solidFill>
                  <a:srgbClr val="000000"/>
                </a:solidFill>
              </a:rPr>
              <a:t>реализация проекта “Безопасное материнство”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9213645" y="8949969"/>
            <a:ext cx="876404" cy="60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5"/>
              </a:lnSpc>
            </a:pPr>
            <a:r>
              <a:rPr lang="en-US" sz="3525">
                <a:solidFill>
                  <a:schemeClr val="tx1">
                    <a:alpha val="82745"/>
                  </a:schemeClr>
                </a:solidFill>
                <a:latin typeface="+mj-lt"/>
              </a:rPr>
              <a:t>10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3718550" y="6145743"/>
            <a:ext cx="4897228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74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</a:rPr>
              <a:t>2020 </a:t>
            </a:r>
            <a:r>
              <a:rPr lang="en-US" sz="2000" smtClean="0">
                <a:solidFill>
                  <a:srgbClr val="000000"/>
                </a:solidFill>
              </a:rPr>
              <a:t>год</a:t>
            </a:r>
            <a:r>
              <a:rPr lang="ru-RU" sz="2000" smtClean="0">
                <a:solidFill>
                  <a:srgbClr val="000000"/>
                </a:solidFill>
              </a:rPr>
              <a:t> </a:t>
            </a:r>
            <a:r>
              <a:rPr lang="en-US" sz="2000" smtClean="0">
                <a:solidFill>
                  <a:srgbClr val="000000"/>
                </a:solidFill>
              </a:rPr>
              <a:t>- </a:t>
            </a:r>
            <a:r>
              <a:rPr lang="en-US" sz="2000">
                <a:solidFill>
                  <a:srgbClr val="000000"/>
                </a:solidFill>
              </a:rPr>
              <a:t>получение </a:t>
            </a:r>
            <a:r>
              <a:rPr lang="en-US" sz="2000" smtClean="0">
                <a:solidFill>
                  <a:srgbClr val="000000"/>
                </a:solidFill>
              </a:rPr>
              <a:t>сертифика</a:t>
            </a:r>
            <a:r>
              <a:rPr lang="ru-RU" sz="2000" smtClean="0">
                <a:solidFill>
                  <a:srgbClr val="000000"/>
                </a:solidFill>
              </a:rPr>
              <a:t>та</a:t>
            </a:r>
            <a:r>
              <a:rPr lang="en-US" sz="2000" smtClean="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консультанта по грудному вскармливанию ст</a:t>
            </a:r>
            <a:r>
              <a:rPr lang="en-US" sz="2000" smtClean="0">
                <a:solidFill>
                  <a:srgbClr val="000000"/>
                </a:solidFill>
              </a:rPr>
              <a:t>.</a:t>
            </a:r>
            <a:r>
              <a:rPr lang="ru-RU" sz="2000" smtClean="0">
                <a:solidFill>
                  <a:srgbClr val="000000"/>
                </a:solidFill>
              </a:rPr>
              <a:t> </a:t>
            </a:r>
            <a:r>
              <a:rPr lang="en-US" sz="2000" smtClean="0">
                <a:solidFill>
                  <a:srgbClr val="000000"/>
                </a:solidFill>
              </a:rPr>
              <a:t>акушерк</a:t>
            </a:r>
            <a:r>
              <a:rPr lang="ru-RU" sz="2000" smtClean="0">
                <a:solidFill>
                  <a:srgbClr val="000000"/>
                </a:solidFill>
              </a:rPr>
              <a:t>ой</a:t>
            </a:r>
            <a:r>
              <a:rPr lang="en-US" sz="2000" smtClean="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ЦОЗСиР ГБУЗ “ЗКПЦ” Сулоевой </a:t>
            </a:r>
            <a:r>
              <a:rPr lang="en-US" sz="2000" smtClean="0">
                <a:solidFill>
                  <a:srgbClr val="000000"/>
                </a:solidFill>
              </a:rPr>
              <a:t>Е</a:t>
            </a:r>
            <a:r>
              <a:rPr lang="ru-RU" sz="2000" smtClean="0">
                <a:solidFill>
                  <a:srgbClr val="000000"/>
                </a:solidFill>
              </a:rPr>
              <a:t>.</a:t>
            </a:r>
            <a:r>
              <a:rPr lang="en-US" sz="2000" smtClean="0">
                <a:solidFill>
                  <a:srgbClr val="000000"/>
                </a:solidFill>
              </a:rPr>
              <a:t>А</a:t>
            </a:r>
            <a:r>
              <a:rPr lang="ru-RU" sz="2000" smtClean="0">
                <a:solidFill>
                  <a:srgbClr val="000000"/>
                </a:solidFill>
              </a:rPr>
              <a:t>.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3740091" y="7673244"/>
            <a:ext cx="4897228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74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</a:rPr>
              <a:t>2022 год - ГБУЗ “«Забайкальский краевой перинатальный центр” получает статус </a:t>
            </a:r>
          </a:p>
          <a:p>
            <a:pPr algn="just">
              <a:lnSpc>
                <a:spcPts val="2074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</a:rPr>
              <a:t>“Больница </a:t>
            </a:r>
            <a:r>
              <a:rPr lang="en-US" sz="2000" smtClean="0">
                <a:solidFill>
                  <a:srgbClr val="000000"/>
                </a:solidFill>
              </a:rPr>
              <a:t>д</a:t>
            </a:r>
            <a:r>
              <a:rPr lang="ru-RU" sz="2000" smtClean="0">
                <a:solidFill>
                  <a:srgbClr val="000000"/>
                </a:solidFill>
              </a:rPr>
              <a:t>оброжелатель</a:t>
            </a:r>
            <a:r>
              <a:rPr lang="en-US" sz="2000" err="1" smtClean="0">
                <a:solidFill>
                  <a:srgbClr val="000000"/>
                </a:solidFill>
              </a:rPr>
              <a:t>ная </a:t>
            </a:r>
            <a:r>
              <a:rPr lang="en-US" sz="2000">
                <a:solidFill>
                  <a:srgbClr val="000000"/>
                </a:solidFill>
              </a:rPr>
              <a:t>к ребенку”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736432" y="8828424"/>
            <a:ext cx="4897228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74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</a:rPr>
              <a:t>2022 год - организация школы Грудного вскармливания (обязательное </a:t>
            </a:r>
            <a:r>
              <a:rPr lang="en-US" sz="2000" err="1" smtClean="0">
                <a:solidFill>
                  <a:srgbClr val="000000"/>
                </a:solidFill>
              </a:rPr>
              <a:t>посещение</a:t>
            </a:r>
            <a:r>
              <a:rPr lang="ru-RU" sz="2000" smtClean="0">
                <a:solidFill>
                  <a:srgbClr val="000000"/>
                </a:solidFill>
              </a:rPr>
              <a:t> Школы </a:t>
            </a:r>
            <a:r>
              <a:rPr lang="en-US" sz="2000" smtClean="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всех женщин, стоящих на учете в ЖК</a:t>
            </a:r>
          </a:p>
          <a:p>
            <a:pPr algn="just">
              <a:lnSpc>
                <a:spcPts val="2074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</a:rPr>
              <a:t>ГБУЗ “ЗКПЦ</a:t>
            </a:r>
            <a:r>
              <a:rPr lang="en-US" sz="2000" smtClean="0">
                <a:solidFill>
                  <a:srgbClr val="000000"/>
                </a:solidFill>
              </a:rPr>
              <a:t>”)</a:t>
            </a:r>
            <a:r>
              <a:rPr lang="ru-RU" sz="2000" smtClean="0">
                <a:solidFill>
                  <a:srgbClr val="000000"/>
                </a:solidFill>
              </a:rPr>
              <a:t>; инновации в </a:t>
            </a:r>
            <a:r>
              <a:rPr lang="en-US" sz="2000" smtClean="0">
                <a:solidFill>
                  <a:srgbClr val="000000"/>
                </a:solidFill>
              </a:rPr>
              <a:t> Школ</a:t>
            </a:r>
            <a:r>
              <a:rPr lang="ru-RU" sz="2000" smtClean="0">
                <a:solidFill>
                  <a:srgbClr val="000000"/>
                </a:solidFill>
              </a:rPr>
              <a:t>е</a:t>
            </a:r>
            <a:r>
              <a:rPr lang="en-US" sz="2000" smtClean="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Партнерских родов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3718550" y="4942909"/>
            <a:ext cx="4897228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74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</a:rPr>
              <a:t>2017 год - старт проекта “Открытая детская реанимация”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0652024" y="3558120"/>
            <a:ext cx="4897228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74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</a:rPr>
              <a:t>2023 год - старт проекта “Открытая взрослая реанимация</a:t>
            </a:r>
            <a:r>
              <a:rPr lang="en-US" sz="2000" smtClean="0">
                <a:solidFill>
                  <a:srgbClr val="000000"/>
                </a:solidFill>
              </a:rPr>
              <a:t>”</a:t>
            </a:r>
            <a:r>
              <a:rPr lang="ru-RU" sz="2000" smtClean="0">
                <a:solidFill>
                  <a:srgbClr val="000000"/>
                </a:solidFill>
              </a:rPr>
              <a:t> (совместное пребывание обоих родителей и ребенка)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10690124" y="4986019"/>
            <a:ext cx="4897228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74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</a:rPr>
              <a:t>2024 год - </a:t>
            </a:r>
            <a:r>
              <a:rPr lang="ru-RU" sz="2000" smtClean="0">
                <a:solidFill>
                  <a:srgbClr val="000000"/>
                </a:solidFill>
              </a:rPr>
              <a:t>введение</a:t>
            </a:r>
            <a:r>
              <a:rPr lang="en-US" sz="2000" smtClean="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еще одного штатного консультанта по грудному вскармливанию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0690124" y="6261953"/>
            <a:ext cx="4897228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74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</a:rPr>
              <a:t>2024 год - Школа ухода за новорождённым для родителей, Школа </a:t>
            </a:r>
            <a:r>
              <a:rPr lang="en-US" sz="2000" smtClean="0">
                <a:solidFill>
                  <a:srgbClr val="000000"/>
                </a:solidFill>
              </a:rPr>
              <a:t>ма</a:t>
            </a:r>
            <a:r>
              <a:rPr lang="ru-RU" sz="2000" smtClean="0">
                <a:solidFill>
                  <a:srgbClr val="000000"/>
                </a:solidFill>
              </a:rPr>
              <a:t>тери</a:t>
            </a:r>
            <a:r>
              <a:rPr lang="en-US" sz="2000" smtClean="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(уход за новорождённым и ГВ) в формате онлайн для женщин с районов Забайкальского края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652024" y="8833900"/>
            <a:ext cx="4897228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just">
              <a:lnSpc>
                <a:spcPts val="2074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</a:rPr>
              <a:t>2024 год - начало дистанционного консультирования </a:t>
            </a:r>
            <a:r>
              <a:rPr lang="en-US" sz="2000" smtClean="0">
                <a:solidFill>
                  <a:srgbClr val="000000"/>
                </a:solidFill>
              </a:rPr>
              <a:t>женщин</a:t>
            </a:r>
            <a:r>
              <a:rPr lang="ru-RU" sz="2000" smtClean="0">
                <a:solidFill>
                  <a:srgbClr val="000000"/>
                </a:solidFill>
              </a:rPr>
              <a:t> </a:t>
            </a:r>
            <a:r>
              <a:rPr lang="en-US" sz="2000" smtClean="0">
                <a:solidFill>
                  <a:srgbClr val="000000"/>
                </a:solidFill>
              </a:rPr>
              <a:t>Забайкальского </a:t>
            </a:r>
            <a:r>
              <a:rPr lang="en-US" sz="2000">
                <a:solidFill>
                  <a:srgbClr val="000000"/>
                </a:solidFill>
              </a:rPr>
              <a:t>края </a:t>
            </a:r>
            <a:r>
              <a:rPr lang="en-US" sz="2000" smtClean="0">
                <a:solidFill>
                  <a:srgbClr val="000000"/>
                </a:solidFill>
              </a:rPr>
              <a:t>по </a:t>
            </a:r>
            <a:r>
              <a:rPr lang="en-US" sz="2000">
                <a:solidFill>
                  <a:srgbClr val="000000"/>
                </a:solidFill>
              </a:rPr>
              <a:t>вопросам грудного вскармливания 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0690124" y="7673244"/>
            <a:ext cx="4897228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74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</a:rPr>
              <a:t>2024 год - организация Центра поддержки грудного вскармливания на базе ГБУЗ “ЗКПЦ”. 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 rot="-2071142">
            <a:off x="13747173" y="-2227829"/>
            <a:ext cx="8520361" cy="6513058"/>
          </a:xfrm>
          <a:custGeom>
            <a:rect l="l" t="t" r="r" b="b"/>
            <a:pathLst>
              <a:path w="8520361" h="6513058">
                <a:moveTo>
                  <a:pt x="0" y="0"/>
                </a:moveTo>
                <a:lnTo>
                  <a:pt x="8520360" y="0"/>
                </a:lnTo>
                <a:lnTo>
                  <a:pt x="8520360" y="6513058"/>
                </a:lnTo>
                <a:lnTo>
                  <a:pt x="0" y="65130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8000"/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000668" y="3305195"/>
            <a:ext cx="576534" cy="570769"/>
          </a:xfrm>
          <a:custGeom>
            <a:rect l="l" t="t" r="r" b="b"/>
            <a:pathLst>
              <a:path w="576534" h="570769">
                <a:moveTo>
                  <a:pt x="0" y="0"/>
                </a:moveTo>
                <a:lnTo>
                  <a:pt x="576534" y="0"/>
                </a:lnTo>
                <a:lnTo>
                  <a:pt x="576534" y="570769"/>
                </a:lnTo>
                <a:lnTo>
                  <a:pt x="0" y="5707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711154" y="342900"/>
            <a:ext cx="15548146" cy="1133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13"/>
              </a:lnSpc>
              <a:spcBef>
                <a:spcPct val="0"/>
              </a:spcBef>
            </a:pPr>
            <a:r>
              <a:rPr lang="en-US" sz="3699" b="1">
                <a:latin typeface="+mj-lt"/>
              </a:rPr>
              <a:t>ЭТАПЫ ПОДГОТОВКИ СЕМЬИ К РОДИТЕЛЬСТВУ ЧЕРЕЗ ПАРТНЕРСТВО С ПОДДЕРЖКОЙ ГРУДНОГО ВСКАРМЛИВАНИЯ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53449" y="3247587"/>
            <a:ext cx="15505850" cy="1256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ru-RU" sz="3200" smtClean="0">
                <a:solidFill>
                  <a:srgbClr val="000000"/>
                </a:solidFill>
              </a:rPr>
              <a:t>Комплексная п</a:t>
            </a:r>
            <a:r>
              <a:rPr lang="en-US" sz="3200" smtClean="0">
                <a:solidFill>
                  <a:srgbClr val="000000"/>
                </a:solidFill>
              </a:rPr>
              <a:t>регравидарная подготовка</a:t>
            </a:r>
            <a:r>
              <a:rPr lang="ru-RU" sz="3200" smtClean="0">
                <a:solidFill>
                  <a:srgbClr val="000000"/>
                </a:solidFill>
              </a:rPr>
              <a:t> </a:t>
            </a:r>
            <a:r>
              <a:rPr lang="en-US" sz="3200">
                <a:solidFill>
                  <a:srgbClr val="000000"/>
                </a:solidFill>
              </a:rPr>
              <a:t>партнеров</a:t>
            </a:r>
            <a:r>
              <a:rPr lang="en-US" sz="3200" smtClean="0">
                <a:solidFill>
                  <a:srgbClr val="000000"/>
                </a:solidFill>
              </a:rPr>
              <a:t>, </a:t>
            </a:r>
            <a:r>
              <a:rPr lang="en-US" sz="3200">
                <a:solidFill>
                  <a:srgbClr val="000000"/>
                </a:solidFill>
              </a:rPr>
              <a:t>включая диагностику репродуктивного здоровья </a:t>
            </a:r>
            <a:r>
              <a:rPr lang="en-US" sz="3200" smtClean="0">
                <a:solidFill>
                  <a:srgbClr val="000000"/>
                </a:solidFill>
              </a:rPr>
              <a:t>в </a:t>
            </a:r>
            <a:r>
              <a:rPr lang="en-US" sz="3200">
                <a:solidFill>
                  <a:srgbClr val="000000"/>
                </a:solidFill>
              </a:rPr>
              <a:t>рамках </a:t>
            </a:r>
            <a:r>
              <a:rPr lang="ru-RU" sz="3200" smtClean="0">
                <a:solidFill>
                  <a:srgbClr val="000000"/>
                </a:solidFill>
              </a:rPr>
              <a:t>программы </a:t>
            </a:r>
            <a:r>
              <a:rPr lang="en-US" sz="3200" smtClean="0">
                <a:solidFill>
                  <a:srgbClr val="000000"/>
                </a:solidFill>
              </a:rPr>
              <a:t>ОМС</a:t>
            </a: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732301" y="4659693"/>
            <a:ext cx="15505850" cy="12080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200">
                <a:solidFill>
                  <a:srgbClr val="000000"/>
                </a:solidFill>
              </a:rPr>
              <a:t>Подготовка в Школе Матери: подготовка к родам, Партнерские роды, Школа Грудного вскармливания, Школа ухода за новорождённым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11154" y="6025496"/>
            <a:ext cx="14629550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200" smtClean="0">
                <a:solidFill>
                  <a:srgbClr val="000000"/>
                </a:solidFill>
              </a:rPr>
              <a:t>Проект</a:t>
            </a:r>
            <a:r>
              <a:rPr lang="ru-RU" sz="3200" smtClean="0">
                <a:solidFill>
                  <a:srgbClr val="000000"/>
                </a:solidFill>
              </a:rPr>
              <a:t>ы:</a:t>
            </a:r>
            <a:r>
              <a:rPr lang="en-US" sz="3200" smtClean="0">
                <a:solidFill>
                  <a:srgbClr val="000000"/>
                </a:solidFill>
              </a:rPr>
              <a:t> </a:t>
            </a:r>
            <a:r>
              <a:rPr lang="en-US" sz="3200">
                <a:solidFill>
                  <a:srgbClr val="000000"/>
                </a:solidFill>
              </a:rPr>
              <a:t>Открытая </a:t>
            </a:r>
            <a:r>
              <a:rPr lang="ru-RU" sz="3200" smtClean="0">
                <a:solidFill>
                  <a:srgbClr val="000000"/>
                </a:solidFill>
              </a:rPr>
              <a:t>детская и открытая взрослая </a:t>
            </a:r>
            <a:r>
              <a:rPr lang="en-US" sz="3200">
                <a:solidFill>
                  <a:srgbClr val="000000"/>
                </a:solidFill>
              </a:rPr>
              <a:t>реанимаци</a:t>
            </a:r>
            <a:r>
              <a:rPr lang="ru-RU" sz="3200" smtClean="0">
                <a:solidFill>
                  <a:srgbClr val="000000"/>
                </a:solidFill>
              </a:rPr>
              <a:t>и</a:t>
            </a:r>
            <a:r>
              <a:rPr lang="en-US" sz="3200" smtClean="0">
                <a:solidFill>
                  <a:srgbClr val="000000"/>
                </a:solidFill>
              </a:rPr>
              <a:t> </a:t>
            </a: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68859" y="6954346"/>
            <a:ext cx="16619141" cy="1256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200">
                <a:solidFill>
                  <a:srgbClr val="000000"/>
                </a:solidFill>
              </a:rPr>
              <a:t>Консультационная помощь женщинам в послеродовом и неонатологическом отделениях </a:t>
            </a:r>
            <a:r>
              <a:rPr lang="ru-RU" sz="3200" smtClean="0">
                <a:solidFill>
                  <a:srgbClr val="000000"/>
                </a:solidFill>
              </a:rPr>
              <a:t>по </a:t>
            </a:r>
            <a:r>
              <a:rPr lang="en-US" sz="3200" smtClean="0">
                <a:solidFill>
                  <a:srgbClr val="000000"/>
                </a:solidFill>
              </a:rPr>
              <a:t> вопроса</a:t>
            </a:r>
            <a:r>
              <a:rPr lang="ru-RU" sz="3200" smtClean="0">
                <a:solidFill>
                  <a:srgbClr val="000000"/>
                </a:solidFill>
              </a:rPr>
              <a:t>м</a:t>
            </a:r>
            <a:r>
              <a:rPr lang="en-US" sz="3200" smtClean="0">
                <a:solidFill>
                  <a:srgbClr val="000000"/>
                </a:solidFill>
              </a:rPr>
              <a:t> </a:t>
            </a:r>
            <a:r>
              <a:rPr lang="en-US" sz="3200">
                <a:solidFill>
                  <a:srgbClr val="000000"/>
                </a:solidFill>
              </a:rPr>
              <a:t>ГВ  и уходу за новорождённым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53449" y="8361237"/>
            <a:ext cx="16534550" cy="1256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200">
                <a:solidFill>
                  <a:srgbClr val="000000"/>
                </a:solidFill>
              </a:rPr>
              <a:t>Услуги патронажа новорождённого, консультации по вопросам грудного </a:t>
            </a:r>
            <a:r>
              <a:rPr lang="en-US" sz="3200" smtClean="0">
                <a:solidFill>
                  <a:srgbClr val="000000"/>
                </a:solidFill>
              </a:rPr>
              <a:t>вскармливания, </a:t>
            </a:r>
            <a:r>
              <a:rPr lang="en-US" sz="3200" err="1">
                <a:solidFill>
                  <a:srgbClr val="000000"/>
                </a:solidFill>
              </a:rPr>
              <a:t>прием </a:t>
            </a:r>
            <a:r>
              <a:rPr lang="en-US" sz="3200" err="1" smtClean="0">
                <a:solidFill>
                  <a:srgbClr val="000000"/>
                </a:solidFill>
              </a:rPr>
              <a:t>врача-неонатолога</a:t>
            </a:r>
            <a:r>
              <a:rPr lang="en-US" sz="3500" smtClean="0">
                <a:solidFill>
                  <a:srgbClr val="000000"/>
                </a:solidFill>
              </a:rPr>
              <a:t> </a:t>
            </a:r>
            <a:endParaRPr lang="en-US" sz="3500">
              <a:solidFill>
                <a:srgbClr val="000000"/>
              </a:solidFill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000668" y="4742163"/>
            <a:ext cx="576534" cy="570769"/>
          </a:xfrm>
          <a:custGeom>
            <a:rect l="l" t="t" r="r" b="b"/>
            <a:pathLst>
              <a:path w="576534" h="570769">
                <a:moveTo>
                  <a:pt x="0" y="0"/>
                </a:moveTo>
                <a:lnTo>
                  <a:pt x="576534" y="0"/>
                </a:lnTo>
                <a:lnTo>
                  <a:pt x="576534" y="570770"/>
                </a:lnTo>
                <a:lnTo>
                  <a:pt x="0" y="5707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11" name="Freeform 11"/>
          <p:cNvSpPr/>
          <p:nvPr/>
        </p:nvSpPr>
        <p:spPr>
          <a:xfrm>
            <a:off x="949983" y="6126037"/>
            <a:ext cx="570069" cy="570769"/>
          </a:xfrm>
          <a:custGeom>
            <a:rect l="l" t="t" r="r" b="b"/>
            <a:pathLst>
              <a:path w="576534" h="570769">
                <a:moveTo>
                  <a:pt x="0" y="0"/>
                </a:moveTo>
                <a:lnTo>
                  <a:pt x="576534" y="0"/>
                </a:lnTo>
                <a:lnTo>
                  <a:pt x="576534" y="570769"/>
                </a:lnTo>
                <a:lnTo>
                  <a:pt x="0" y="5707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12" name="Freeform 12"/>
          <p:cNvSpPr/>
          <p:nvPr/>
        </p:nvSpPr>
        <p:spPr>
          <a:xfrm>
            <a:off x="943518" y="7012777"/>
            <a:ext cx="576534" cy="570769"/>
          </a:xfrm>
          <a:custGeom>
            <a:rect l="l" t="t" r="r" b="b"/>
            <a:pathLst>
              <a:path w="576534" h="570769">
                <a:moveTo>
                  <a:pt x="0" y="0"/>
                </a:moveTo>
                <a:lnTo>
                  <a:pt x="576534" y="0"/>
                </a:lnTo>
                <a:lnTo>
                  <a:pt x="576534" y="570769"/>
                </a:lnTo>
                <a:lnTo>
                  <a:pt x="0" y="5707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13" name="Freeform 13"/>
          <p:cNvSpPr/>
          <p:nvPr/>
        </p:nvSpPr>
        <p:spPr>
          <a:xfrm>
            <a:off x="1028700" y="8398174"/>
            <a:ext cx="576534" cy="570769"/>
          </a:xfrm>
          <a:custGeom>
            <a:rect l="l" t="t" r="r" b="b"/>
            <a:pathLst>
              <a:path w="576534" h="570769">
                <a:moveTo>
                  <a:pt x="0" y="0"/>
                </a:moveTo>
                <a:lnTo>
                  <a:pt x="576534" y="0"/>
                </a:lnTo>
                <a:lnTo>
                  <a:pt x="576534" y="570769"/>
                </a:lnTo>
                <a:lnTo>
                  <a:pt x="0" y="5707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14" name="Freeform 3"/>
          <p:cNvSpPr/>
          <p:nvPr/>
        </p:nvSpPr>
        <p:spPr>
          <a:xfrm>
            <a:off x="1014684" y="1989978"/>
            <a:ext cx="576534" cy="570769"/>
          </a:xfrm>
          <a:custGeom>
            <a:rect l="l" t="t" r="r" b="b"/>
            <a:pathLst>
              <a:path w="576534" h="570769">
                <a:moveTo>
                  <a:pt x="0" y="0"/>
                </a:moveTo>
                <a:lnTo>
                  <a:pt x="576534" y="0"/>
                </a:lnTo>
                <a:lnTo>
                  <a:pt x="576534" y="570769"/>
                </a:lnTo>
                <a:lnTo>
                  <a:pt x="0" y="5707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15" name="TextBox 5"/>
          <p:cNvSpPr txBox="1"/>
          <p:nvPr/>
        </p:nvSpPr>
        <p:spPr>
          <a:xfrm>
            <a:off x="1772499" y="1932370"/>
            <a:ext cx="15505850" cy="1256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ru-RU" sz="3200" smtClean="0">
                <a:solidFill>
                  <a:srgbClr val="000000"/>
                </a:solidFill>
              </a:rPr>
              <a:t>Работа с молодёжью по формированию ответственного отношения к своему репродуктивному здоровью – Школа «Ответственное родительство»</a:t>
            </a:r>
            <a:endParaRPr lang="en-US" sz="3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10501514" y="6319919"/>
            <a:ext cx="7034581" cy="3027698"/>
          </a:xfrm>
          <a:custGeom>
            <a:rect l="l" t="t" r="r" b="b"/>
            <a:pathLst>
              <a:path w="7034581" h="3027698">
                <a:moveTo>
                  <a:pt x="0" y="0"/>
                </a:moveTo>
                <a:lnTo>
                  <a:pt x="7034581" y="0"/>
                </a:lnTo>
                <a:lnTo>
                  <a:pt x="7034581" y="3027698"/>
                </a:lnTo>
                <a:lnTo>
                  <a:pt x="0" y="30276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7869" b="-13999"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0501514" y="1985570"/>
            <a:ext cx="7034581" cy="3744533"/>
          </a:xfrm>
          <a:custGeom>
            <a:rect l="l" t="t" r="r" b="b"/>
            <a:pathLst>
              <a:path w="7034581" h="3744533">
                <a:moveTo>
                  <a:pt x="0" y="0"/>
                </a:moveTo>
                <a:lnTo>
                  <a:pt x="7034581" y="0"/>
                </a:lnTo>
                <a:lnTo>
                  <a:pt x="7034581" y="3744533"/>
                </a:lnTo>
                <a:lnTo>
                  <a:pt x="0" y="37445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273" b="-16795"/>
            </a:stretch>
          </a:blipFill>
        </p:spPr>
        <p:txBody>
          <a:bodyPr/>
          <a:lstStyle/>
          <a:p/>
        </p:txBody>
      </p:sp>
      <p:sp>
        <p:nvSpPr>
          <p:cNvPr id="4" name="Freeform 4"/>
          <p:cNvSpPr/>
          <p:nvPr/>
        </p:nvSpPr>
        <p:spPr>
          <a:xfrm rot="-7033731">
            <a:off x="-986552" y="-2010707"/>
            <a:ext cx="8942089" cy="6835431"/>
          </a:xfrm>
          <a:custGeom>
            <a:rect l="l" t="t" r="r" b="b"/>
            <a:pathLst>
              <a:path w="8942089" h="6835431">
                <a:moveTo>
                  <a:pt x="0" y="0"/>
                </a:moveTo>
                <a:lnTo>
                  <a:pt x="8942089" y="0"/>
                </a:lnTo>
                <a:lnTo>
                  <a:pt x="8942089" y="6835431"/>
                </a:lnTo>
                <a:lnTo>
                  <a:pt x="0" y="68354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1000"/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5" name="TextBox 5"/>
          <p:cNvSpPr txBox="1"/>
          <p:nvPr/>
        </p:nvSpPr>
        <p:spPr>
          <a:xfrm>
            <a:off x="1421902" y="4528183"/>
            <a:ext cx="8208758" cy="4721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05"/>
              </a:lnSpc>
            </a:pPr>
            <a:r>
              <a:rPr lang="en-US" sz="3036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3036" smtClean="0">
                <a:solidFill>
                  <a:srgbClr val="000000"/>
                </a:solidFill>
                <a:latin typeface="Calibri" pitchFamily="34" charset="0"/>
              </a:rPr>
              <a:t>Специалистами </a:t>
            </a:r>
            <a:r>
              <a:rPr lang="en-US" sz="2800" smtClean="0">
                <a:solidFill>
                  <a:srgbClr val="000000"/>
                </a:solidFill>
              </a:rPr>
              <a:t>Центр</a:t>
            </a:r>
            <a:r>
              <a:rPr lang="ru-RU" sz="2800" smtClean="0">
                <a:solidFill>
                  <a:srgbClr val="000000"/>
                </a:solidFill>
              </a:rPr>
              <a:t>а</a:t>
            </a:r>
            <a:r>
              <a:rPr lang="en-US" sz="2800" smtClean="0">
                <a:solidFill>
                  <a:srgbClr val="000000"/>
                </a:solidFill>
              </a:rPr>
              <a:t> </a:t>
            </a:r>
            <a:r>
              <a:rPr lang="en-US" sz="2800">
                <a:solidFill>
                  <a:srgbClr val="000000"/>
                </a:solidFill>
              </a:rPr>
              <a:t>охраны </a:t>
            </a:r>
            <a:r>
              <a:rPr lang="en-US" sz="2800" smtClean="0">
                <a:solidFill>
                  <a:srgbClr val="000000"/>
                </a:solidFill>
              </a:rPr>
              <a:t>здоровья</a:t>
            </a:r>
            <a:r>
              <a:rPr lang="ru-RU" sz="2800" smtClean="0">
                <a:solidFill>
                  <a:srgbClr val="000000"/>
                </a:solidFill>
              </a:rPr>
              <a:t> семьи и репродукции</a:t>
            </a:r>
            <a:r>
              <a:rPr lang="en-US" sz="2800" smtClean="0">
                <a:solidFill>
                  <a:srgbClr val="000000"/>
                </a:solidFill>
              </a:rPr>
              <a:t> </a:t>
            </a:r>
            <a:r>
              <a:rPr lang="en-US" sz="2800">
                <a:solidFill>
                  <a:srgbClr val="000000"/>
                </a:solidFill>
              </a:rPr>
              <a:t>проводятся различные </a:t>
            </a:r>
            <a:r>
              <a:rPr lang="en-US" sz="2800" smtClean="0">
                <a:solidFill>
                  <a:srgbClr val="000000"/>
                </a:solidFill>
              </a:rPr>
              <a:t>мероприятия </a:t>
            </a:r>
            <a:r>
              <a:rPr lang="ru-RU" sz="2800" smtClean="0">
                <a:solidFill>
                  <a:srgbClr val="000000"/>
                </a:solidFill>
              </a:rPr>
              <a:t>с молодёжью:</a:t>
            </a:r>
            <a:r>
              <a:rPr lang="en-US" sz="2800" smtClean="0">
                <a:solidFill>
                  <a:srgbClr val="000000"/>
                </a:solidFill>
              </a:rPr>
              <a:t> </a:t>
            </a:r>
            <a:r>
              <a:rPr lang="ru-RU" sz="2800" smtClean="0">
                <a:solidFill>
                  <a:srgbClr val="000000"/>
                </a:solidFill>
              </a:rPr>
              <a:t>информационно-развлекательные Акции, различные мастер-классы, лекции, «мозговые штурмы», интерактивные игры. В</a:t>
            </a:r>
            <a:r>
              <a:rPr lang="en-US" sz="2800" smtClean="0">
                <a:solidFill>
                  <a:srgbClr val="000000"/>
                </a:solidFill>
              </a:rPr>
              <a:t>едется  </a:t>
            </a:r>
            <a:r>
              <a:rPr lang="ru-RU" sz="2800" smtClean="0">
                <a:solidFill>
                  <a:srgbClr val="000000"/>
                </a:solidFill>
              </a:rPr>
              <a:t>ка</a:t>
            </a:r>
            <a:r>
              <a:rPr lang="en-US" sz="2800" smtClean="0">
                <a:solidFill>
                  <a:srgbClr val="000000"/>
                </a:solidFill>
              </a:rPr>
              <a:t>мпания </a:t>
            </a:r>
            <a:r>
              <a:rPr lang="en-US" sz="2800">
                <a:solidFill>
                  <a:srgbClr val="000000"/>
                </a:solidFill>
              </a:rPr>
              <a:t>в </a:t>
            </a:r>
            <a:r>
              <a:rPr lang="ru-RU" sz="2800" smtClean="0">
                <a:solidFill>
                  <a:srgbClr val="000000"/>
                </a:solidFill>
              </a:rPr>
              <a:t>летн</a:t>
            </a:r>
            <a:r>
              <a:rPr lang="en-US" sz="2800" err="1" smtClean="0">
                <a:solidFill>
                  <a:srgbClr val="000000"/>
                </a:solidFill>
              </a:rPr>
              <a:t>их </a:t>
            </a:r>
            <a:r>
              <a:rPr lang="en-US" sz="2800">
                <a:solidFill>
                  <a:srgbClr val="000000"/>
                </a:solidFill>
              </a:rPr>
              <a:t>оздоровительных лагерях  на тему женского и мужского здоровья, </a:t>
            </a:r>
            <a:r>
              <a:rPr lang="en-US" sz="2800" smtClean="0">
                <a:solidFill>
                  <a:srgbClr val="000000"/>
                </a:solidFill>
              </a:rPr>
              <a:t>ИП</a:t>
            </a:r>
            <a:r>
              <a:rPr lang="ru-RU" sz="2800" smtClean="0">
                <a:solidFill>
                  <a:srgbClr val="000000"/>
                </a:solidFill>
              </a:rPr>
              <a:t>П</a:t>
            </a:r>
            <a:r>
              <a:rPr lang="en-US" sz="2800" smtClean="0">
                <a:solidFill>
                  <a:srgbClr val="000000"/>
                </a:solidFill>
              </a:rPr>
              <a:t>П</a:t>
            </a:r>
            <a:r>
              <a:rPr lang="en-US" sz="2800">
                <a:solidFill>
                  <a:srgbClr val="000000"/>
                </a:solidFill>
              </a:rPr>
              <a:t>, подготовки девушек и юношей к родительству. </a:t>
            </a:r>
            <a:endParaRPr lang="ru-RU" sz="2800" smtClean="0">
              <a:solidFill>
                <a:srgbClr val="000000"/>
              </a:solidFill>
            </a:endParaRPr>
          </a:p>
          <a:p>
            <a:pPr algn="just">
              <a:lnSpc>
                <a:spcPts val="3705"/>
              </a:lnSpc>
            </a:pPr>
            <a:r>
              <a:rPr lang="ru-RU" sz="2800" smtClean="0">
                <a:solidFill>
                  <a:srgbClr val="000000"/>
                </a:solidFill>
              </a:rPr>
              <a:t>Консультирование будущих семейных пар при подаче заявления в ЗАГСах.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19201" y="1820788"/>
            <a:ext cx="7772400" cy="2269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56"/>
              </a:lnSpc>
              <a:spcBef>
                <a:spcPct val="0"/>
              </a:spcBef>
            </a:pPr>
            <a:r>
              <a:rPr lang="ru-RU" sz="4800" b="1" smtClean="0">
                <a:latin typeface="+mj-lt"/>
              </a:rPr>
              <a:t>ШКОЛА </a:t>
            </a:r>
          </a:p>
          <a:p>
            <a:pPr algn="ctr">
              <a:lnSpc>
                <a:spcPts val="5856"/>
              </a:lnSpc>
              <a:spcBef>
                <a:spcPct val="0"/>
              </a:spcBef>
            </a:pPr>
            <a:r>
              <a:rPr lang="ru-RU" sz="4800" b="1" smtClean="0">
                <a:latin typeface="+mj-lt"/>
              </a:rPr>
              <a:t>«ОТВЕТСТВЕННОЕ РОДИТЕЛЬСТВО»</a:t>
            </a:r>
            <a:endParaRPr lang="en-US" sz="4800" b="1">
              <a:latin typeface="+mj-lt"/>
            </a:endParaRP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1028700" y="2938274"/>
            <a:ext cx="9162982" cy="5834359"/>
          </a:xfrm>
          <a:custGeom>
            <a:rect l="l" t="t" r="r" b="b"/>
            <a:pathLst>
              <a:path w="9162982" h="5834359">
                <a:moveTo>
                  <a:pt x="0" y="0"/>
                </a:moveTo>
                <a:lnTo>
                  <a:pt x="9162982" y="0"/>
                </a:lnTo>
                <a:lnTo>
                  <a:pt x="9162982" y="5834359"/>
                </a:lnTo>
                <a:lnTo>
                  <a:pt x="0" y="58343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69" r="-1869" b="-13274"/>
            </a:stretch>
          </a:blipFill>
        </p:spPr>
        <p:txBody>
          <a:bodyPr/>
          <a:lstStyle/>
          <a:p/>
        </p:txBody>
      </p:sp>
      <p:sp>
        <p:nvSpPr>
          <p:cNvPr id="3" name="TextBox 3"/>
          <p:cNvSpPr txBox="1"/>
          <p:nvPr/>
        </p:nvSpPr>
        <p:spPr>
          <a:xfrm>
            <a:off x="11356284" y="3257281"/>
            <a:ext cx="6343720" cy="4514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93"/>
              </a:lnSpc>
            </a:pPr>
            <a:r>
              <a:rPr lang="en-US" sz="2800">
                <a:solidFill>
                  <a:srgbClr val="000000"/>
                </a:solidFill>
              </a:rPr>
              <a:t>В </a:t>
            </a:r>
            <a:r>
              <a:rPr lang="ru-RU" sz="2800" smtClean="0">
                <a:solidFill>
                  <a:srgbClr val="000000"/>
                </a:solidFill>
              </a:rPr>
              <a:t>доврачебном кабинете консультативной поликлин</a:t>
            </a:r>
            <a:r>
              <a:rPr lang="en-US" sz="2800" smtClean="0">
                <a:solidFill>
                  <a:srgbClr val="000000"/>
                </a:solidFill>
              </a:rPr>
              <a:t>и</a:t>
            </a:r>
            <a:r>
              <a:rPr lang="ru-RU" sz="2800" err="1" smtClean="0">
                <a:solidFill>
                  <a:srgbClr val="000000"/>
                </a:solidFill>
              </a:rPr>
              <a:t>ки ЗКПЦ </a:t>
            </a:r>
            <a:r>
              <a:rPr lang="en-US" sz="2800" smtClean="0">
                <a:solidFill>
                  <a:srgbClr val="000000"/>
                </a:solidFill>
              </a:rPr>
              <a:t>семейная </a:t>
            </a:r>
            <a:r>
              <a:rPr lang="en-US" sz="2800">
                <a:solidFill>
                  <a:srgbClr val="000000"/>
                </a:solidFill>
              </a:rPr>
              <a:t>пара может пройти обследования по программе </a:t>
            </a:r>
            <a:r>
              <a:rPr lang="ru-RU" sz="2800" smtClean="0">
                <a:solidFill>
                  <a:srgbClr val="000000"/>
                </a:solidFill>
              </a:rPr>
              <a:t>«</a:t>
            </a:r>
            <a:r>
              <a:rPr lang="ru-RU" sz="2800">
                <a:solidFill>
                  <a:srgbClr val="000000"/>
                </a:solidFill>
              </a:rPr>
              <a:t>П</a:t>
            </a:r>
            <a:r>
              <a:rPr lang="ru-RU" sz="2800" smtClean="0">
                <a:solidFill>
                  <a:srgbClr val="000000"/>
                </a:solidFill>
              </a:rPr>
              <a:t>регравидарная подготовка», </a:t>
            </a:r>
            <a:r>
              <a:rPr lang="en-US" sz="2800" smtClean="0">
                <a:solidFill>
                  <a:srgbClr val="000000"/>
                </a:solidFill>
              </a:rPr>
              <a:t>включающей </a:t>
            </a:r>
            <a:r>
              <a:rPr lang="en-US" sz="2800">
                <a:solidFill>
                  <a:srgbClr val="000000"/>
                </a:solidFill>
              </a:rPr>
              <a:t>диагностику репродуктивного здоровья как женщины, так и мужчины.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21902" y="1028700"/>
            <a:ext cx="11553383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56"/>
              </a:lnSpc>
              <a:spcBef>
                <a:spcPct val="0"/>
              </a:spcBef>
            </a:pPr>
            <a:r>
              <a:rPr lang="en-US" sz="4800" b="1" smtClean="0">
                <a:latin typeface="+mj-lt"/>
              </a:rPr>
              <a:t>ПРЕГРАВИДАРНАЯ </a:t>
            </a:r>
            <a:r>
              <a:rPr lang="en-US" sz="4800" b="1">
                <a:latin typeface="+mj-lt"/>
              </a:rPr>
              <a:t>ПОДГОТОВКА 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Произвольный</PresentationFormat>
  <Paragraphs>110</Paragraphs>
  <Slides>20</Slides>
  <Notes>1</Notes>
  <TotalTime>439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25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Результаты работы проекта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White Modern Clean Minimalism Presentation, копия</dc:title>
  <cp:lastModifiedBy>Ольга Владимировна Кравцова</cp:lastModifiedBy>
  <cp:revision>40</cp:revision>
  <dcterms:created xsi:type="dcterms:W3CDTF">2006-08-16T00:00:00Z</dcterms:created>
  <dcterms:modified xsi:type="dcterms:W3CDTF">2024-06-25T13:35:58Z</dcterms:modified>
</cp:coreProperties>
</file>