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"до" встречи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3"/>
                <c:pt idx="0">
                  <c:v>самочувствие</c:v>
                </c:pt>
                <c:pt idx="1">
                  <c:v>Активность</c:v>
                </c:pt>
                <c:pt idx="2">
                  <c:v>Настроение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2.3</c:v>
                </c:pt>
                <c:pt idx="1">
                  <c:v>2.7</c:v>
                </c:pt>
                <c:pt idx="2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"после" встречи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3"/>
                <c:pt idx="0">
                  <c:v>самочувствие</c:v>
                </c:pt>
                <c:pt idx="1">
                  <c:v>Активность</c:v>
                </c:pt>
                <c:pt idx="2">
                  <c:v>Настроение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5.3</c:v>
                </c:pt>
                <c:pt idx="1">
                  <c:v>4.4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3"/>
                <c:pt idx="0">
                  <c:v>самочувствие</c:v>
                </c:pt>
                <c:pt idx="1">
                  <c:v>Активность</c:v>
                </c:pt>
                <c:pt idx="2">
                  <c:v>Настроение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95744"/>
        <c:axId val="151697280"/>
      </c:barChart>
      <c:catAx>
        <c:axId val="151695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1697280"/>
        <c:crosses val="autoZero"/>
        <c:auto val="1"/>
        <c:lblAlgn val="ctr"/>
        <c:lblOffset val="100"/>
        <c:noMultiLvlLbl val="0"/>
      </c:catAx>
      <c:valAx>
        <c:axId val="15169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169574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c1e0484-a6f4-4bc8-9468-fef2daa760ad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A9690-BD34-4208-8AD3-EB002A809D4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FEDC7A8-432A-4ED3-91CD-FABBD16B0573}">
      <dgm:prSet custT="1"/>
      <dgm:spPr/>
      <dgm:t>
        <a:bodyPr anchor="t"/>
        <a:lstStyle/>
        <a:p>
          <a:pPr algn="ctr"/>
          <a:r>
            <a:rPr lang="ru-RU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поддержка женщин, воспитывающих детей с инвалидностью, психологическая помощь, забота о физическом и ментальном здоровье женщин, создание условий и настроя для позитивного и счастливого материнства</a:t>
          </a:r>
        </a:p>
        <a:p>
          <a:pPr algn="ctr"/>
          <a:r>
            <a:rPr lang="ru-RU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</a:p>
      </dgm:t>
    </dgm:pt>
    <dgm:pt modelId="{8864E4C8-00BE-4431-A4F3-36CA7B503EF9}" cxnId="{938DE008-273C-4693-87E1-3FFAB3FAED7B}" type="parTrans">
      <dgm:prSet/>
      <dgm:spPr/>
      <dgm:t>
        <a:bodyPr/>
        <a:lstStyle/>
        <a:p>
          <a:endParaRPr lang="ru-RU"/>
        </a:p>
      </dgm:t>
    </dgm:pt>
    <dgm:pt modelId="{5303694B-5FA0-4B90-AA98-E81321062BC7}" cxnId="{938DE008-273C-4693-87E1-3FFAB3FAED7B}" type="sibTrans">
      <dgm:prSet/>
      <dgm:spPr/>
      <dgm:t>
        <a:bodyPr/>
        <a:lstStyle/>
        <a:p>
          <a:endParaRPr lang="ru-RU"/>
        </a:p>
      </dgm:t>
    </dgm:pt>
    <dgm:pt modelId="{E7BEB87A-D485-4C19-9738-3B5E154D08CD}" type="pres">
      <dgm:prSet presAssocID="{5C5A9690-BD34-4208-8AD3-EB002A809D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86A99-647E-4EA0-AF3F-94FB5BE81049}" type="pres">
      <dgm:prSet presAssocID="{3FEDC7A8-432A-4ED3-91CD-FABBD16B0573}" presName="parentText" presStyleLbl="node1" presStyleIdx="0" presStyleCnt="1" custScaleX="100000" custScaleY="403171" custLinFactNeighborX="-1370" custLinFactNeighborY="-54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6DF44-C483-461F-8EDA-606A0D9B78FF}" type="presOf" srcId="{5C5A9690-BD34-4208-8AD3-EB002A809D48}" destId="{E7BEB87A-D485-4C19-9738-3B5E154D08CD}" srcOrd="0" destOrd="0" presId="urn:microsoft.com/office/officeart/2005/8/layout/vList2"/>
    <dgm:cxn modelId="{938DE008-273C-4693-87E1-3FFAB3FAED7B}" srcId="{5C5A9690-BD34-4208-8AD3-EB002A809D48}" destId="{3FEDC7A8-432A-4ED3-91CD-FABBD16B0573}" srcOrd="0" destOrd="0" parTransId="{8864E4C8-00BE-4431-A4F3-36CA7B503EF9}" sibTransId="{5303694B-5FA0-4B90-AA98-E81321062BC7}"/>
    <dgm:cxn modelId="{AED2387E-FD3C-42E3-AED4-231A02D459A0}" type="presOf" srcId="{3FEDC7A8-432A-4ED3-91CD-FABBD16B0573}" destId="{27D86A99-647E-4EA0-AF3F-94FB5BE81049}" srcOrd="0" destOrd="0" presId="urn:microsoft.com/office/officeart/2005/8/layout/vList2"/>
    <dgm:cxn modelId="{E7C00490-EC0B-44C8-A424-608CF3493422}" type="presParOf" srcId="{E7BEB87A-D485-4C19-9738-3B5E154D08CD}" destId="{27D86A99-647E-4EA0-AF3F-94FB5BE810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A9690-BD34-4208-8AD3-EB002A809D4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FEDC7A8-432A-4ED3-91CD-FABBD16B0573}">
      <dgm:prSet custT="1"/>
      <dgm:spPr/>
      <dgm:t>
        <a:bodyPr anchor="t"/>
        <a:lstStyle/>
        <a:p>
          <a:pPr algn="ctr"/>
          <a:r>
            <a:rPr lang="ru-RU" sz="20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Задачи практики: </a:t>
          </a:r>
        </a:p>
      </dgm:t>
    </dgm:pt>
    <dgm:pt modelId="{8864E4C8-00BE-4431-A4F3-36CA7B503EF9}" cxnId="{938DE008-273C-4693-87E1-3FFAB3FAED7B}" type="parTrans">
      <dgm:prSet/>
      <dgm:spPr/>
      <dgm:t>
        <a:bodyPr/>
        <a:lstStyle/>
        <a:p>
          <a:endParaRPr lang="ru-RU"/>
        </a:p>
      </dgm:t>
    </dgm:pt>
    <dgm:pt modelId="{5303694B-5FA0-4B90-AA98-E81321062BC7}" cxnId="{938DE008-273C-4693-87E1-3FFAB3FAED7B}" type="sibTrans">
      <dgm:prSet/>
      <dgm:spPr/>
      <dgm:t>
        <a:bodyPr/>
        <a:lstStyle/>
        <a:p>
          <a:endParaRPr lang="ru-RU"/>
        </a:p>
      </dgm:t>
    </dgm:pt>
    <dgm:pt modelId="{E7BEB87A-D485-4C19-9738-3B5E154D08CD}" type="pres">
      <dgm:prSet presAssocID="{5C5A9690-BD34-4208-8AD3-EB002A809D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86A99-647E-4EA0-AF3F-94FB5BE81049}" type="pres">
      <dgm:prSet presAssocID="{3FEDC7A8-432A-4ED3-91CD-FABBD16B0573}" presName="parentText" presStyleLbl="node1" presStyleIdx="0" presStyleCnt="1" custScaleX="74317" custScaleY="43024" custLinFactNeighborX="-13952" custLinFactNeighborY="309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DE008-273C-4693-87E1-3FFAB3FAED7B}" srcId="{5C5A9690-BD34-4208-8AD3-EB002A809D48}" destId="{3FEDC7A8-432A-4ED3-91CD-FABBD16B0573}" srcOrd="0" destOrd="0" parTransId="{8864E4C8-00BE-4431-A4F3-36CA7B503EF9}" sibTransId="{5303694B-5FA0-4B90-AA98-E81321062BC7}"/>
    <dgm:cxn modelId="{D30D55AF-BD2F-41F3-A825-138144D8D8C2}" type="presOf" srcId="{3FEDC7A8-432A-4ED3-91CD-FABBD16B0573}" destId="{27D86A99-647E-4EA0-AF3F-94FB5BE81049}" srcOrd="0" destOrd="0" presId="urn:microsoft.com/office/officeart/2005/8/layout/vList2"/>
    <dgm:cxn modelId="{C0F200EF-C11C-4EB1-9FB4-E44C1CD6571E}" type="presOf" srcId="{5C5A9690-BD34-4208-8AD3-EB002A809D48}" destId="{E7BEB87A-D485-4C19-9738-3B5E154D08CD}" srcOrd="0" destOrd="0" presId="urn:microsoft.com/office/officeart/2005/8/layout/vList2"/>
    <dgm:cxn modelId="{2545F71D-9DBC-4FF7-856C-54DE8BE2D038}" type="presParOf" srcId="{E7BEB87A-D485-4C19-9738-3B5E154D08CD}" destId="{27D86A99-647E-4EA0-AF3F-94FB5BE810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52F65-CF9A-4E07-B7DA-A6EB4083B86A}" type="doc">
      <dgm:prSet loTypeId="process" loCatId="process" qsTypeId="urn:microsoft.com/office/officeart/2005/8/quickstyle/simple1" qsCatId="simple" csTypeId="urn:microsoft.com/office/officeart/2005/8/colors/accent1_2" csCatId="accent1" phldr="1"/>
      <dgm:spPr/>
    </dgm:pt>
    <dgm:pt modelId="{D8F13FBA-5035-4C7E-9E28-1B25D098F5F2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Знакомство.</a:t>
          </a:r>
        </a:p>
        <a:p>
          <a:r>
            <a:rPr lang="ru-RU" sz="1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Психодиагностика</a:t>
          </a:r>
        </a:p>
        <a:p>
          <a:r>
            <a:rPr lang="ru-RU" sz="1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На «входе»/ «выходе» проекта</a:t>
          </a:r>
        </a:p>
      </dgm:t>
    </dgm:pt>
    <dgm:pt modelId="{E3E5C1E4-DFD1-45A7-8AAC-3EA560499D09}" cxnId="{27FB4E5C-2F5F-41E0-99C9-3FA3183AF479}" type="parTrans">
      <dgm:prSet/>
      <dgm:spPr/>
      <dgm:t>
        <a:bodyPr/>
        <a:lstStyle/>
        <a:p>
          <a:endParaRPr lang="ru-RU"/>
        </a:p>
      </dgm:t>
    </dgm:pt>
    <dgm:pt modelId="{30EEF5FD-9707-441D-B58A-CA203CFA3C74}" cxnId="{27FB4E5C-2F5F-41E0-99C9-3FA3183AF479}" type="sibTrans">
      <dgm:prSet/>
      <dgm:spPr/>
      <dgm:t>
        <a:bodyPr/>
        <a:lstStyle/>
        <a:p>
          <a:endParaRPr lang="ru-RU"/>
        </a:p>
      </dgm:t>
    </dgm:pt>
    <dgm:pt modelId="{35293FFD-267D-4C4E-9788-6888FCB80813}">
      <dgm:prSet phldrT="[Текст]" phldr="0" custT="1"/>
      <dgm:spPr>
        <a:solidFill>
          <a:schemeClr val="tx2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Групповые ресурсные встречи в формате коуч-тренинга/ медитаций/</a:t>
          </a:r>
          <a:r>
            <a:rPr lang="ru-RU" sz="12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/>
          </a:r>
          <a:endParaRPr lang="ru-RU" sz="12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Лекций/</a:t>
          </a:r>
          <a:r>
            <a:rPr lang="ru-RU" sz="12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/>
          </a:r>
          <a:endParaRPr lang="ru-RU" sz="12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Групповые занятия йогой</a:t>
          </a:r>
          <a:r>
            <a:rPr lang="ru-RU" sz="12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/>
          </a:r>
          <a:endParaRPr lang="ru-RU" sz="12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56217F20-0D79-4B4C-B707-D34C9F2BE53A}" cxnId="{2019111B-C7A1-4922-80C6-DE04752BB8AE}" type="parTrans">
      <dgm:prSet/>
      <dgm:spPr/>
      <dgm:t>
        <a:bodyPr/>
        <a:lstStyle/>
        <a:p>
          <a:endParaRPr lang="ru-RU"/>
        </a:p>
      </dgm:t>
    </dgm:pt>
    <dgm:pt modelId="{E4C559F2-AD1D-4667-AA39-106F456F21C9}" cxnId="{2019111B-C7A1-4922-80C6-DE04752BB8AE}" type="sibTrans">
      <dgm:prSet/>
      <dgm:spPr/>
      <dgm:t>
        <a:bodyPr/>
        <a:lstStyle/>
        <a:p>
          <a:endParaRPr lang="ru-RU"/>
        </a:p>
      </dgm:t>
    </dgm:pt>
    <dgm:pt modelId="{CF04C92F-A017-4FDB-B0B6-5846C6F39CFF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Анализ и рефлексия </a:t>
          </a:r>
        </a:p>
      </dgm:t>
    </dgm:pt>
    <dgm:pt modelId="{671003E2-2EB8-4142-8742-9DAB549DCD6D}" cxnId="{73623289-6109-4203-8823-736C201D51AD}" type="parTrans">
      <dgm:prSet/>
      <dgm:spPr/>
      <dgm:t>
        <a:bodyPr/>
        <a:lstStyle/>
        <a:p>
          <a:endParaRPr lang="ru-RU"/>
        </a:p>
      </dgm:t>
    </dgm:pt>
    <dgm:pt modelId="{4EA20612-86D1-4C73-AA52-BC51DB773FA3}" cxnId="{73623289-6109-4203-8823-736C201D51AD}" type="sibTrans">
      <dgm:prSet/>
      <dgm:spPr/>
      <dgm:t>
        <a:bodyPr/>
        <a:lstStyle/>
        <a:p>
          <a:endParaRPr lang="ru-RU"/>
        </a:p>
      </dgm:t>
    </dgm:pt>
    <dgm:pt modelId="{BA12CF2E-C10B-44B5-8D7D-5BF4987C0D97}" type="pres">
      <dgm:prSet presAssocID="{02452F65-CF9A-4E07-B7DA-A6EB4083B86A}" presName="Name0" presStyleCnt="0">
        <dgm:presLayoutVars>
          <dgm:dir/>
          <dgm:animLvl val="lvl"/>
          <dgm:resizeHandles val="exact"/>
        </dgm:presLayoutVars>
      </dgm:prSet>
      <dgm:spPr/>
    </dgm:pt>
    <dgm:pt modelId="{854E9BF6-2816-4730-A654-C62D2C1206BE}" type="pres">
      <dgm:prSet presAssocID="{D8F13FBA-5035-4C7E-9E28-1B25D098F5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E8472-B3BF-445D-992C-C4D0C567C45F}" type="pres">
      <dgm:prSet presAssocID="{30EEF5FD-9707-441D-B58A-CA203CFA3C74}" presName="parTxOnlySpace" presStyleCnt="0"/>
      <dgm:spPr/>
    </dgm:pt>
    <dgm:pt modelId="{3AA07CBB-4147-4EBA-B7A6-9BBFA5E2B03A}" type="pres">
      <dgm:prSet presAssocID="{35293FFD-267D-4C4E-9788-6888FCB80813}" presName="parTxOnly" presStyleLbl="node1" presStyleIdx="1" presStyleCnt="3" custScaleX="110700" custScaleY="99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FFA8D-2B0D-4FE1-8AE2-74328B525659}" type="pres">
      <dgm:prSet presAssocID="{E4C559F2-AD1D-4667-AA39-106F456F21C9}" presName="parTxOnlySpace" presStyleCnt="0"/>
      <dgm:spPr/>
    </dgm:pt>
    <dgm:pt modelId="{798CB9F4-5D8C-4683-954F-AC83480376F9}" type="pres">
      <dgm:prSet presAssocID="{CF04C92F-A017-4FDB-B0B6-5846C6F39CF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B4E5C-2F5F-41E0-99C9-3FA3183AF479}" srcId="{02452F65-CF9A-4E07-B7DA-A6EB4083B86A}" destId="{D8F13FBA-5035-4C7E-9E28-1B25D098F5F2}" srcOrd="0" destOrd="0" parTransId="{E3E5C1E4-DFD1-45A7-8AAC-3EA560499D09}" sibTransId="{30EEF5FD-9707-441D-B58A-CA203CFA3C74}"/>
    <dgm:cxn modelId="{2019111B-C7A1-4922-80C6-DE04752BB8AE}" srcId="{02452F65-CF9A-4E07-B7DA-A6EB4083B86A}" destId="{35293FFD-267D-4C4E-9788-6888FCB80813}" srcOrd="1" destOrd="0" parTransId="{56217F20-0D79-4B4C-B707-D34C9F2BE53A}" sibTransId="{E4C559F2-AD1D-4667-AA39-106F456F21C9}"/>
    <dgm:cxn modelId="{73623289-6109-4203-8823-736C201D51AD}" srcId="{02452F65-CF9A-4E07-B7DA-A6EB4083B86A}" destId="{CF04C92F-A017-4FDB-B0B6-5846C6F39CFF}" srcOrd="2" destOrd="0" parTransId="{671003E2-2EB8-4142-8742-9DAB549DCD6D}" sibTransId="{4EA20612-86D1-4C73-AA52-BC51DB773FA3}"/>
    <dgm:cxn modelId="{308FA934-F14F-423D-AC5D-EF6B5998E356}" type="presOf" srcId="{02452F65-CF9A-4E07-B7DA-A6EB4083B86A}" destId="{BA12CF2E-C10B-44B5-8D7D-5BF4987C0D97}" srcOrd="0" destOrd="0" presId="urn:microsoft.com/office/officeart/2005/8/layout/chevron1"/>
    <dgm:cxn modelId="{C1505B65-D5F6-4348-A1D3-DC26AA0AD22E}" type="presParOf" srcId="{BA12CF2E-C10B-44B5-8D7D-5BF4987C0D97}" destId="{854E9BF6-2816-4730-A654-C62D2C1206BE}" srcOrd="0" destOrd="0" presId="urn:microsoft.com/office/officeart/2005/8/layout/chevron1"/>
    <dgm:cxn modelId="{8A3125DC-C1CC-43B5-BF7A-7453098F07F7}" type="presOf" srcId="{D8F13FBA-5035-4C7E-9E28-1B25D098F5F2}" destId="{854E9BF6-2816-4730-A654-C62D2C1206BE}" srcOrd="0" destOrd="0" presId="urn:microsoft.com/office/officeart/2005/8/layout/chevron1"/>
    <dgm:cxn modelId="{A64AF224-A710-46BA-86B1-12C2889F4184}" type="presParOf" srcId="{BA12CF2E-C10B-44B5-8D7D-5BF4987C0D97}" destId="{8A6E8472-B3BF-445D-992C-C4D0C567C45F}" srcOrd="1" destOrd="0" presId="urn:microsoft.com/office/officeart/2005/8/layout/chevron1"/>
    <dgm:cxn modelId="{F8A0C3F3-2E1A-4360-AF32-BAF4FDEA1B88}" type="presParOf" srcId="{BA12CF2E-C10B-44B5-8D7D-5BF4987C0D97}" destId="{3AA07CBB-4147-4EBA-B7A6-9BBFA5E2B03A}" srcOrd="2" destOrd="0" presId="urn:microsoft.com/office/officeart/2005/8/layout/chevron1"/>
    <dgm:cxn modelId="{4FC51312-F1BB-4F43-8EC3-724F2D094095}" type="presOf" srcId="{35293FFD-267D-4C4E-9788-6888FCB80813}" destId="{3AA07CBB-4147-4EBA-B7A6-9BBFA5E2B03A}" srcOrd="0" destOrd="0" presId="urn:microsoft.com/office/officeart/2005/8/layout/chevron1"/>
    <dgm:cxn modelId="{C48918AC-41B4-40A1-99F7-0D694933D335}" type="presParOf" srcId="{BA12CF2E-C10B-44B5-8D7D-5BF4987C0D97}" destId="{806FFA8D-2B0D-4FE1-8AE2-74328B525659}" srcOrd="3" destOrd="0" presId="urn:microsoft.com/office/officeart/2005/8/layout/chevron1"/>
    <dgm:cxn modelId="{022F5996-D927-4E2F-B157-3C7BDCE5AAA3}" type="presParOf" srcId="{BA12CF2E-C10B-44B5-8D7D-5BF4987C0D97}" destId="{798CB9F4-5D8C-4683-954F-AC83480376F9}" srcOrd="4" destOrd="0" presId="urn:microsoft.com/office/officeart/2005/8/layout/chevron1"/>
    <dgm:cxn modelId="{6780B381-8AF2-4CCF-86AB-A0B3958496D0}" type="presOf" srcId="{CF04C92F-A017-4FDB-B0B6-5846C6F39CFF}" destId="{798CB9F4-5D8C-4683-954F-AC83480376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562600" cy="1524000"/>
        <a:chOff x="0" y="0"/>
        <a:chExt cx="5562600" cy="1524000"/>
      </a:xfrm>
    </dsp:grpSpPr>
    <dsp:sp modelId="{27D86A99-647E-4EA0-AF3F-94FB5BE81049}">
      <dsp:nvSpPr>
        <dsp:cNvPr id="3" name="Скругленный прямоугольник 2"/>
        <dsp:cNvSpPr/>
      </dsp:nvSpPr>
      <dsp:spPr bwMode="white">
        <a:xfrm>
          <a:off x="0" y="0"/>
          <a:ext cx="5562600" cy="1524000"/>
        </a:xfrm>
        <a:prstGeom prst="roundRect">
          <a:avLst/>
        </a:prstGeom>
      </dsp:spPr>
      <dsp:style>
        <a:lnRef idx="0">
          <a:schemeClr val="lt2"/>
        </a:lnRef>
        <a:fillRef idx="3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t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поддержка женщин, воспитывающих детей с инвалидностью, психологическая помощь, забота о физическом и ментальном здоровье женщин, создание условий и настроя для позитивного и счастливого материнства</a:t>
          </a:r>
          <a:endParaRPr lang="ru-RU" sz="18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</a:p>
      </dsp:txBody>
      <dsp:txXfrm>
        <a:off x="0" y="0"/>
        <a:ext cx="5562600" cy="15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858000" cy="1447800"/>
        <a:chOff x="0" y="0"/>
        <a:chExt cx="6858000" cy="1447800"/>
      </a:xfrm>
    </dsp:grpSpPr>
    <dsp:sp modelId="{27D86A99-647E-4EA0-AF3F-94FB5BE81049}">
      <dsp:nvSpPr>
        <dsp:cNvPr id="3" name="Скругленный прямоугольник 2"/>
        <dsp:cNvSpPr/>
      </dsp:nvSpPr>
      <dsp:spPr bwMode="white">
        <a:xfrm>
          <a:off x="0" y="838206"/>
          <a:ext cx="5096660" cy="523516"/>
        </a:xfrm>
        <a:prstGeom prst="roundRect">
          <a:avLst/>
        </a:prstGeom>
      </dsp:spPr>
      <dsp:style>
        <a:lnRef idx="0">
          <a:schemeClr val="lt2"/>
        </a:lnRef>
        <a:fillRef idx="3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t"/>
        <a:lstStyle>
          <a:lvl1pPr algn="l">
            <a:defRPr sz="6300"/>
          </a:lvl1pPr>
          <a:lvl2pPr marL="285750" indent="-285750" algn="l">
            <a:defRPr sz="4900"/>
          </a:lvl2pPr>
          <a:lvl3pPr marL="571500" indent="-285750" algn="l">
            <a:defRPr sz="4900"/>
          </a:lvl3pPr>
          <a:lvl4pPr marL="857250" indent="-285750" algn="l">
            <a:defRPr sz="4900"/>
          </a:lvl4pPr>
          <a:lvl5pPr marL="1143000" indent="-285750" algn="l">
            <a:defRPr sz="4900"/>
          </a:lvl5pPr>
          <a:lvl6pPr marL="1428750" indent="-285750" algn="l">
            <a:defRPr sz="4900"/>
          </a:lvl6pPr>
          <a:lvl7pPr marL="1714500" indent="-285750" algn="l">
            <a:defRPr sz="4900"/>
          </a:lvl7pPr>
          <a:lvl8pPr marL="2000250" indent="-285750" algn="l">
            <a:defRPr sz="4900"/>
          </a:lvl8pPr>
          <a:lvl9pPr marL="2286000" indent="-285750" algn="l">
            <a:defRPr sz="49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Задачи практики: </a:t>
          </a:r>
        </a:p>
      </dsp:txBody>
      <dsp:txXfrm>
        <a:off x="0" y="838206"/>
        <a:ext cx="5096660" cy="523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610600" cy="2895600"/>
        <a:chOff x="0" y="0"/>
        <a:chExt cx="8610600" cy="2895600"/>
      </a:xfrm>
    </dsp:grpSpPr>
    <dsp:sp modelId="{854E9BF6-2816-4730-A654-C62D2C1206BE}">
      <dsp:nvSpPr>
        <dsp:cNvPr id="3" name="Угол 2"/>
        <dsp:cNvSpPr/>
      </dsp:nvSpPr>
      <dsp:spPr bwMode="white">
        <a:xfrm>
          <a:off x="0" y="832757"/>
          <a:ext cx="3075214" cy="1230086"/>
        </a:xfrm>
        <a:prstGeom prst="chevron">
          <a:avLst/>
        </a:prstGeom>
        <a:solidFill>
          <a:schemeClr val="tx2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4008" tIns="21336" rIns="21336" bIns="2133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Знакомство.</a:t>
          </a:r>
          <a:endParaRPr lang="ru-RU" sz="16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Психодиагностика</a:t>
          </a:r>
          <a:endParaRPr lang="ru-RU" sz="16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На «входе»/ «выходе» проекта</a:t>
          </a:r>
        </a:p>
      </dsp:txBody>
      <dsp:txXfrm>
        <a:off x="0" y="832757"/>
        <a:ext cx="3075214" cy="1230086"/>
      </dsp:txXfrm>
    </dsp:sp>
    <dsp:sp modelId="{3AA07CBB-4147-4EBA-B7A6-9BBFA5E2B03A}">
      <dsp:nvSpPr>
        <dsp:cNvPr id="4" name="Угол 3"/>
        <dsp:cNvSpPr/>
      </dsp:nvSpPr>
      <dsp:spPr bwMode="white">
        <a:xfrm>
          <a:off x="2767693" y="832757"/>
          <a:ext cx="3075214" cy="1230086"/>
        </a:xfrm>
        <a:prstGeom prst="chevron">
          <a:avLst/>
        </a:prstGeom>
        <a:solidFill>
          <a:schemeClr val="tx2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Групповые ресурсные встречи в формате коуч-тренинга/ медитаций/</a:t>
          </a:r>
          <a:endParaRPr lang="ru-RU" sz="12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Лекций/</a:t>
          </a:r>
          <a:endParaRPr lang="ru-RU" sz="12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Групповые занятия йогой</a:t>
          </a:r>
          <a:endParaRPr lang="ru-RU" sz="12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2767693" y="832757"/>
        <a:ext cx="3075214" cy="1230086"/>
      </dsp:txXfrm>
    </dsp:sp>
    <dsp:sp modelId="{798CB9F4-5D8C-4683-954F-AC83480376F9}">
      <dsp:nvSpPr>
        <dsp:cNvPr id="5" name="Угол 4"/>
        <dsp:cNvSpPr/>
      </dsp:nvSpPr>
      <dsp:spPr bwMode="white">
        <a:xfrm>
          <a:off x="5535386" y="832757"/>
          <a:ext cx="3075214" cy="1230086"/>
        </a:xfrm>
        <a:prstGeom prst="chevron">
          <a:avLst/>
        </a:prstGeom>
        <a:solidFill>
          <a:schemeClr val="tx2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4008" tIns="21336" rIns="21336" bIns="2133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Анализ и рефлексия </a:t>
          </a:r>
        </a:p>
      </dsp:txBody>
      <dsp:txXfrm>
        <a:off x="5535386" y="832757"/>
        <a:ext cx="3075214" cy="123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95FE-DB4C-45A2-9AE4-583B21D6E6E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34EDD-ED41-49DE-9C44-86A61B3391F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CE4B1ED-14F1-4777-A84F-3E772773AB0C}" type="datetime1">
              <a:rPr lang="en-US" smtClean="0"/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F2C6-BAAA-4FE6-8383-66140116D632}" type="datetime1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956F-1302-4E93-A398-9CFF08021499}" type="datetime1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A5E-7D68-4565-8796-C31FFCF3CEFF}" type="datetime1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DCDC-50C9-4ABC-9120-F66BAE438258}" type="datetime1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2D5-5E08-4D54-AA3E-4B266D230485}" type="datetime1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F517E8-D18A-430D-B6F6-3FA5CE8BB3B8}" type="datetime1">
              <a:rPr lang="en-US" smtClean="0"/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F1A8168-24FE-42FC-91F9-8299267EBFA6}" type="datetime1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8EA6-6A04-401D-B6D4-B2421D14ACBC}" type="datetime1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BEEB-5710-4E8C-8357-5280BE61C04F}" type="datetime1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DF7F-C68A-4F86-884C-5D5360CFB259}" type="datetime1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C6AF095-2E31-47C5-86FD-9E897EBC973E}" type="datetime1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2" Type="http://schemas.openxmlformats.org/officeDocument/2006/relationships/slideLayout" Target="../slideLayouts/slideLayout2.xml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.xml"/><Relationship Id="rId8" Type="http://schemas.openxmlformats.org/officeDocument/2006/relationships/diagramQuickStyle" Target="../diagrams/quickStyle3.xml"/><Relationship Id="rId7" Type="http://schemas.openxmlformats.org/officeDocument/2006/relationships/diagramLayout" Target="../diagrams/layout3.xml"/><Relationship Id="rId6" Type="http://schemas.openxmlformats.org/officeDocument/2006/relationships/diagramData" Target="../diagrams/data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3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153400" cy="38100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труда и социального развития Ростовской области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Государственное бюджетное учреждения социальной защиты населения Ростовской области «Центр комплексной реабилитации и абилитации для детей и подростков с ограниченными возможностями «Добродея»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Шахты 2026 год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src-pc7\Обмен соцотдела\Надежда Валерьевна\АНТАНЮК\САЙТ\Логотип Добродея новый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53400" y="1981200"/>
            <a:ext cx="838200" cy="7620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81400" y="4495800"/>
            <a:ext cx="5410200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Сидоренко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Владимировна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4039235"/>
            <a:ext cx="216662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i="1"/>
              <a:t>Благодарю за внимание!</a:t>
            </a:r>
            <a:endParaRPr lang="ru-RU" altLang="en-US" i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109855" indent="0" algn="ctr">
              <a:buNone/>
            </a:pPr>
            <a:endParaRPr lang="ru-RU" altLang="en-US"/>
          </a:p>
          <a:p>
            <a:pPr marL="109855" indent="0" algn="ctr">
              <a:buNone/>
            </a:pPr>
            <a:endParaRPr lang="ru-RU" altLang="en-US"/>
          </a:p>
          <a:p>
            <a:pPr marL="109855" indent="0" algn="ctr">
              <a:buNone/>
            </a:pPr>
            <a:r>
              <a:rPr lang="ru-RU" altLang="en-US" b="1" i="1">
                <a:solidFill>
                  <a:schemeClr val="tx2"/>
                </a:solidFill>
              </a:rPr>
              <a:t>В нашем проекте Мамы учатся находить время для счастья!</a:t>
            </a:r>
            <a:endParaRPr lang="ru-RU" altLang="en-US" b="1" i="1">
              <a:solidFill>
                <a:schemeClr val="tx2"/>
              </a:solidFill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077200" cy="1524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практика: «Время мамы»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rPr>
              <a:t>по поддержке материнства и детства,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rPr>
              <a:t>параллельной реабилитации женщин,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rPr>
              <a:t>воспитывающих детей с инвалидностью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pic>
        <p:nvPicPr>
          <p:cNvPr id="7" name="Рисунок 6" descr="Время МАМЫ_ лого.jpeg"/>
          <p:cNvPicPr>
            <a:picLocks noChangeAspect="1"/>
          </p:cNvPicPr>
          <p:nvPr/>
        </p:nvPicPr>
        <p:blipFill>
          <a:blip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2800" y="685800"/>
            <a:ext cx="19812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74700" dist="635000" dir="1320000" sx="13000" sy="13000" algn="ctr" rotWithShape="0">
              <a:srgbClr val="000000">
                <a:alpha val="45000"/>
              </a:srgbClr>
            </a:outerShdw>
            <a:softEdge rad="317500"/>
          </a:effectLst>
        </p:spPr>
        <p:txBody>
          <a:bodyPr anchor="ctr">
            <a:normAutofit fontScale="70000" lnSpcReduction="20000"/>
          </a:bodyPr>
          <a:lstStyle/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4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История создания практики</a:t>
            </a:r>
            <a:endParaRPr lang="ru-RU" sz="41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Материнское эмоциональное выгорание – состояние при котором возникает риск негативных последствий как для здоровья женщин, так и для качества ее отношений с ребёнком. На сегодняшний день остро стоит вопрос повышения демографии, укрепления института семьи. В нашем учреждении, большое внимание уделяется реабилитации и абилитации детей-инвалидов, но их мамы часто оставались в стороне, а ведь они так же нуждаются в особой поддержке. Возникла необходимость создания «Маминого времени», посредством которого, женщины получат возможность уделить немного времени себе, своему физическому и ментальному здоровью, отвлечься от будничных забот, формируя тем самым сознание о важности роли женщины в семье, материнстве,  готовности к рождению ребёнка. </a:t>
            </a:r>
            <a:endParaRPr lang="ru-RU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d-map-region-russia-vector-31535522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0" y="3962400"/>
            <a:ext cx="4876800" cy="2743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IMG_576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4953000" cy="3352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FullSizeRender (3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09600"/>
            <a:ext cx="4114800" cy="35814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696200" cy="13716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Женщины, воспитывающие детей с инвалидностью, </a:t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   проходящих курс реабилитации в ГБУСОН РО </a:t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  «Центр реабилитации и абилитации «Добродея»</a:t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2000" dirty="0" smtClean="0"/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533400"/>
            <a:ext cx="3081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55905">
              <a:lnSpc>
                <a:spcPct val="8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Целевая аудитория:</a:t>
            </a:r>
            <a:endParaRPr lang="ru-RU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724400"/>
          </a:xfrm>
        </p:spPr>
        <p:txBody>
          <a:bodyPr>
            <a:normAutofit fontScale="55000" lnSpcReduction="20000"/>
          </a:bodyPr>
          <a:lstStyle/>
          <a:p>
            <a:pPr algn="r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ru-RU" sz="31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ru-RU" sz="31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endParaRPr lang="ru-RU" sz="31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ru-RU" sz="38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ru-RU" sz="38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ru-RU" sz="38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ru-RU" sz="38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ru-RU" sz="51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75</a:t>
            </a:r>
            <a:r>
              <a:rPr lang="ru-RU" sz="5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женщин вовлечены в проект  с </a:t>
            </a:r>
            <a:endParaRPr lang="ru-RU" sz="5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ru-RU" sz="5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января 2025 года</a:t>
            </a:r>
            <a:endParaRPr lang="ru-RU" sz="5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Проблематика/запросы</a:t>
            </a:r>
            <a:endParaRPr lang="ru-RU" sz="2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Территория охвата:</a:t>
            </a:r>
            <a:endParaRPr lang="ru-RU" sz="4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777240" lvl="8" indent="-255905"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Ростовская область</a:t>
            </a:r>
            <a:endParaRPr lang="ru-RU" sz="3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</a:t>
            </a:r>
            <a:endParaRPr lang="ru-RU" sz="1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6324600" y="4267200"/>
            <a:ext cx="990600" cy="6096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Мне плохо, нет сил</a:t>
            </a:r>
            <a:endParaRPr lang="ru-RU" sz="8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7467600" y="5105400"/>
            <a:ext cx="914400" cy="6858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Чувствую себя одинокой</a:t>
            </a:r>
            <a:endParaRPr lang="ru-RU" sz="8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5334000" y="5029200"/>
            <a:ext cx="1143000" cy="6858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rPr>
              <a:t>Боюсь</a:t>
            </a:r>
            <a:endParaRPr lang="ru-RU" sz="8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</a:endParaRPr>
          </a:p>
          <a:p>
            <a:pPr algn="ctr"/>
            <a:r>
              <a:rPr lang="ru-RU" sz="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rPr>
              <a:t>забеременеть</a:t>
            </a:r>
            <a:endParaRPr lang="ru-RU" sz="8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Время МАМЫ_ лого.jpeg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5400" y="-152400"/>
            <a:ext cx="4645742" cy="4572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" y="1371600"/>
          <a:ext cx="55626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143000" y="2438400"/>
          <a:ext cx="6858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81000" y="3962400"/>
            <a:ext cx="2514600" cy="2209800"/>
            <a:chOff x="571512" y="352013"/>
            <a:chExt cx="5742609" cy="74022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71512" y="352013"/>
              <a:ext cx="5742609" cy="74022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43992" y="415372"/>
              <a:ext cx="5341440" cy="635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81000" y="4114800"/>
            <a:ext cx="251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проведение психологической диагностики женщин, воспитывающих детей-инвалидов на наличие/отсутствие родительского выгорания.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28600" y="609600"/>
            <a:ext cx="5105400" cy="533400"/>
            <a:chOff x="609625" y="381005"/>
            <a:chExt cx="5410174" cy="70401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09625" y="381005"/>
              <a:ext cx="5410174" cy="704016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43992" y="415372"/>
              <a:ext cx="5341440" cy="635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Цель практики: </a:t>
              </a:r>
              <a:endPara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9" name="Скругленный прямоугольник 4"/>
          <p:cNvSpPr/>
          <p:nvPr/>
        </p:nvSpPr>
        <p:spPr>
          <a:xfrm>
            <a:off x="1676400" y="3048000"/>
            <a:ext cx="3239091" cy="15041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971800" y="3962400"/>
            <a:ext cx="3048000" cy="2209800"/>
            <a:chOff x="571512" y="352013"/>
            <a:chExt cx="5742609" cy="74022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71512" y="352013"/>
              <a:ext cx="5742609" cy="74022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643992" y="415372"/>
              <a:ext cx="5341440" cy="635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124200" y="4038600"/>
            <a:ext cx="281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 условий  для  улучшения  психофизического  состояния, снижения уровня  стресса  и стимулирования процессов  самопознания  и самоисследования  женщин, при помощи занятий йогой и психологическими  практиками</a:t>
            </a:r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096000" y="3962400"/>
            <a:ext cx="2743200" cy="2209800"/>
            <a:chOff x="571512" y="352013"/>
            <a:chExt cx="5742609" cy="740229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571512" y="352013"/>
              <a:ext cx="5742609" cy="74022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643992" y="415372"/>
              <a:ext cx="5341440" cy="635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6172200" y="4038600"/>
            <a:ext cx="2667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обстановки для расслабления, восстановления сил, 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общения друг с другом.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8264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584200"/>
            <a:ext cx="2362200" cy="2921000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" name="Рисунок 9" descr="IMG_826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00200"/>
            <a:ext cx="2601951" cy="312420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9" name="Рисунок 8" descr="IMG_477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0"/>
            <a:ext cx="3124200" cy="2590800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 descr="IMG_731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4038600" cy="2514600"/>
          </a:xfrm>
          <a:prstGeom prst="round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Рисунок 5" descr="йог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352800"/>
            <a:ext cx="2743200" cy="23417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4724400" cy="457200"/>
          </a:xfr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ЭТАПЫ РЕАЛИЗАЦИИ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4267200"/>
          <a:ext cx="8610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Промежуточная диагностика состояния тревожности проводилась до и после ресурсных встреч </a:t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*опросник САН (самочувствие, активность, настроение)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 cstate="print"/>
          <a:srcRect l="1562" t="3572" r="4018" b="7143"/>
          <a:stretch>
            <a:fillRect/>
          </a:stretch>
        </p:blipFill>
        <p:spPr bwMode="auto">
          <a:xfrm>
            <a:off x="2819400" y="4497705"/>
            <a:ext cx="2743200" cy="205549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-15625" t="-11111" b="5556"/>
          <a:stretch>
            <a:fillRect/>
          </a:stretch>
        </p:blipFill>
        <p:spPr bwMode="auto">
          <a:xfrm>
            <a:off x="-228600" y="383059"/>
            <a:ext cx="3505200" cy="195648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58" t="3125" b="9375"/>
          <a:stretch>
            <a:fillRect/>
          </a:stretch>
        </p:blipFill>
        <p:spPr bwMode="auto">
          <a:xfrm>
            <a:off x="6248400" y="4191000"/>
            <a:ext cx="2667000" cy="2133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228600" y="2209800"/>
            <a:ext cx="4953000" cy="129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дней психологического сопровождения и поддержки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5893" r="-14365" b="5709"/>
          <a:stretch>
            <a:fillRect/>
          </a:stretch>
        </p:blipFill>
        <p:spPr bwMode="auto">
          <a:xfrm>
            <a:off x="228600" y="3696970"/>
            <a:ext cx="2895600" cy="17830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8" name="Рисунок 17" descr="Снимок экрана (3).png"/>
          <p:cNvPicPr>
            <a:picLocks noChangeAspect="1"/>
          </p:cNvPicPr>
          <p:nvPr/>
        </p:nvPicPr>
        <p:blipFill>
          <a:blip r:embed="rId5" cstate="print"/>
          <a:srcRect t="8889" r="-2381" b="8148"/>
          <a:stretch>
            <a:fillRect/>
          </a:stretch>
        </p:blipFill>
        <p:spPr>
          <a:xfrm>
            <a:off x="5638800" y="1728470"/>
            <a:ext cx="2895600" cy="170053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685800"/>
            <a:ext cx="12192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762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Ресурсных встреч с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групповыми практиками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429000"/>
            <a:ext cx="46482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вовлеченных специалистов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«заботы» из разных областей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41148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йоги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Нутрициолог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Акушер-гинеколог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Коуч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«бьюти» индустрии: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-визажист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-стилист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3528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MG_476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10200" y="609600"/>
            <a:ext cx="2362200" cy="17716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" name="Рисунок 15" descr="FullSizeRender (7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343400" y="2209800"/>
            <a:ext cx="2362200" cy="22959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Рисунок 14" descr="IMG_82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191000"/>
            <a:ext cx="2057400" cy="2514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Рисунок 13" descr="IMG_827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0204" y="4419600"/>
            <a:ext cx="1916596" cy="2260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381000"/>
            <a:ext cx="685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85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Направления занятий йогой для: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066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Здорового тела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Снижения стресса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качества сна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работы репродуктивной системы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124200"/>
            <a:ext cx="685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276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Практик и методик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Психологического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воздействия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для: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419600"/>
            <a:ext cx="2438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самопознания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Снижения психоэмоционального напряжения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Повышения самооценки , эмоциональной устойчивости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уровня родительского выгорания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семейных взаимоотношений, коммуникативных навыков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осознание важности роли материнства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к изменениям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r="4938" b="12209"/>
          <a:stretch>
            <a:fillRect/>
          </a:stretch>
        </p:blipFill>
        <p:spPr bwMode="auto">
          <a:xfrm>
            <a:off x="4191000" y="4495800"/>
            <a:ext cx="2687593" cy="2209799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Рисунок 11" descr="IMG_731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2362200"/>
            <a:ext cx="2057400" cy="2057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8" name="Рисунок 17" descr="IMG_5728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06417" y="579384"/>
            <a:ext cx="2133602" cy="20416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9" name="Рисунок 18" descr="IMG_7199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5000" y="1600200"/>
            <a:ext cx="2362200" cy="17716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ONTIN~1.JPE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62600" y="3505200"/>
            <a:ext cx="1066800" cy="71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psychologically-healthy-female-flat-style_151150-3019.jpe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800600" y="1447800"/>
            <a:ext cx="1381125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newborn-baby-mothers-arms-world-prematurity-day-illustration_677161-16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334000"/>
            <a:ext cx="8382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ullSizeRender (3)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5257800"/>
            <a:ext cx="2209800" cy="148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практики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ресурсных практик помог женщинам активизировать ресурсный потенциал и получить положительные изменения: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5943600" cy="190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из 75 женщин: </a:t>
            </a:r>
            <a:endParaRPr lang="ru-RU" sz="3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 typeface="Arial" panose="020B0604020202020204" pitchFamily="34" charset="0"/>
              <a:buChar char="•"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заметили улучшение общего самочувствия, настроения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>
              <a:buFont typeface="Arial" panose="020B0604020202020204" pitchFamily="34" charset="0"/>
              <a:buChar char="•"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заметили улучшение гормонального фона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>
              <a:buFont typeface="Arial" panose="020B0604020202020204" pitchFamily="34" charset="0"/>
              <a:buChar char="•"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научились погружаться в глубокое расслабление и 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>
              <a:buFont typeface="Arial" panose="020B0604020202020204" pitchFamily="34" charset="0"/>
              <a:buChar char="•"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освобождаться от страхов и напряжения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>
              <a:buFont typeface="Arial" panose="020B0604020202020204" pitchFamily="34" charset="0"/>
              <a:buChar char="•"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Заметили улучшения во взаимоотношениях в семье,  с партнером. 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>
              <a:buFont typeface="Arial" panose="020B0604020202020204" pitchFamily="34" charset="0"/>
              <a:buChar char="•"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снизили уровень родительского выгорания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>
              <a:buFont typeface="Arial" panose="020B0604020202020204" pitchFamily="34" charset="0"/>
              <a:buChar char="•"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Осознали важность  своего предназначения как женщины, матери, супруги. 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3657600"/>
            <a:ext cx="5715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из 75 женщин :</a:t>
            </a: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продолжают заниматься различными методами ресурсных практик </a:t>
            </a: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4038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из 75 женщин:</a:t>
            </a: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планируют материнство  </a:t>
            </a: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419600"/>
            <a:ext cx="419100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из 75 женщин :</a:t>
            </a: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благополучно выносила и родила здорового ребёнка</a:t>
            </a: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 descr="FullSizeRender (4).jpe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3429000"/>
            <a:ext cx="25908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ullSizeRender (5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1600200"/>
            <a:ext cx="2438400" cy="205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acifier-in-hand-drawn-doodle-style-sketch-isolated-on-a-white-background-illustration-vector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4419600"/>
            <a:ext cx="533400" cy="5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3693</Words>
  <Application>WPS Presentation</Application>
  <PresentationFormat>Экран (4:3)</PresentationFormat>
  <Paragraphs>159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Georgia</vt:lpstr>
      <vt:lpstr>Wingdings 2</vt:lpstr>
      <vt:lpstr>Century</vt:lpstr>
      <vt:lpstr>Courier New</vt:lpstr>
      <vt:lpstr>Franklin Gothic Book</vt:lpstr>
      <vt:lpstr>Franklin Gothic Medium</vt:lpstr>
      <vt:lpstr>Microsoft YaHei</vt:lpstr>
      <vt:lpstr>Arial Unicode MS</vt:lpstr>
      <vt:lpstr>Calibri</vt:lpstr>
      <vt:lpstr>Городская</vt:lpstr>
      <vt:lpstr>   Министерство труда и социального развития Ростовской области  Государственное бюджетное учреждения социальной защиты населения Ростовской области «Центр комплексной реабилитации и абилитации для детей и подростков с ограниченными возможностями «Добродея»  г. Шахты 2026 год   </vt:lpstr>
      <vt:lpstr>Социальная практика: «Время мамы»  по поддержке материнства и детства,  параллельной реабилитации женщин,  воспитывающих детей с инвалидностью</vt:lpstr>
      <vt:lpstr> Женщины, воспитывающие детей с инвалидностью,      проходящих курс реабилитации в ГБУСОН РО     «Центр реабилитации и абилитации «Добродея»   </vt:lpstr>
      <vt:lpstr>PowerPoint 演示文稿</vt:lpstr>
      <vt:lpstr>ЭТАПЫ РЕАЛИЗАЦИИ</vt:lpstr>
      <vt:lpstr>Промежуточная диагностика состояния тревожности проводилась до и после ресурсных встреч  *опросник САН (самочувствие, активность, настроение)</vt:lpstr>
      <vt:lpstr>PowerPoint 演示文稿</vt:lpstr>
      <vt:lpstr>PowerPoint 演示文稿</vt:lpstr>
      <vt:lpstr>Результаты практики курс ресурсных практик помог женщинам активизировать ресурсный потенциал и получить положительные изменения: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CO2020-1</dc:creator>
  <cp:lastModifiedBy>Director</cp:lastModifiedBy>
  <cp:revision>111</cp:revision>
  <dcterms:created xsi:type="dcterms:W3CDTF">2026-01-16T06:34:00Z</dcterms:created>
  <dcterms:modified xsi:type="dcterms:W3CDTF">2026-03-07T12:03:50Z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1A02BE0CB903459089E8002F05AF1854_13</vt:lpwstr>
  </property>
  <property fmtid="{D5CDD505-2E9C-101B-9397-08002B2CF9AE}" pid="3" name="KSOProductBuildVer">
    <vt:lpwstr>1049-12.2.0.23196</vt:lpwstr>
  </property>
</Properties>
</file>