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71" r:id="rId3"/>
    <p:sldId id="288" r:id="rId4"/>
    <p:sldId id="272" r:id="rId5"/>
    <p:sldId id="273" r:id="rId6"/>
    <p:sldId id="290" r:id="rId7"/>
    <p:sldId id="279" r:id="rId8"/>
    <p:sldId id="283" r:id="rId9"/>
    <p:sldId id="274" r:id="rId10"/>
    <p:sldId id="277" r:id="rId11"/>
    <p:sldId id="287" r:id="rId12"/>
    <p:sldId id="276" r:id="rId13"/>
    <p:sldId id="284" r:id="rId14"/>
    <p:sldId id="289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96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1B91B-062A-4758-A031-A2CDAEA18E93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960CC-4A14-4D4E-BBBA-4104C70115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7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960CC-4A14-4D4E-BBBA-4104C70115E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4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38BBE3-8499-43BC-A11B-D1A651F5768A}" type="datetimeFigureOut">
              <a:rPr lang="ru-RU" smtClean="0"/>
              <a:t>25.04.2023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F097D23-B99A-4C62-854A-281F8D876E9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877" y="3356992"/>
            <a:ext cx="7848600" cy="1080120"/>
          </a:xfrm>
        </p:spPr>
        <p:txBody>
          <a:bodyPr>
            <a:noAutofit/>
          </a:bodyPr>
          <a:lstStyle/>
          <a:p>
            <a:pPr algn="r"/>
            <a:r>
              <a:rPr lang="ru-RU" sz="4000" b="1" dirty="0">
                <a:solidFill>
                  <a:srgbClr val="47856C"/>
                </a:solidFill>
              </a:rPr>
              <a:t>Проект </a:t>
            </a:r>
            <a:r>
              <a:rPr lang="ru-RU" sz="4000" b="1" dirty="0" smtClean="0">
                <a:solidFill>
                  <a:srgbClr val="47856C"/>
                </a:solidFill>
              </a:rPr>
              <a:t>УникУМ</a:t>
            </a:r>
            <a:endParaRPr lang="ru-RU" sz="4000" dirty="0">
              <a:solidFill>
                <a:srgbClr val="47856C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" y="37011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125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25" y="512417"/>
            <a:ext cx="97756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2774738"/>
            <a:ext cx="5760641" cy="3168352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dirty="0" smtClean="0"/>
              <a:t>обучено 72 человека (каждый участник получил Сертификат)</a:t>
            </a:r>
          </a:p>
          <a:p>
            <a:pPr>
              <a:buFontTx/>
              <a:buChar char="-"/>
            </a:pPr>
            <a:r>
              <a:rPr lang="ru-RU" dirty="0"/>
              <a:t>видеокейсы занятий для пожилых пользователей, снабженные вспомогательными учебными материалами (Дневником </a:t>
            </a:r>
            <a:r>
              <a:rPr lang="ru-RU" dirty="0" smtClean="0"/>
              <a:t>здоровья</a:t>
            </a:r>
            <a:r>
              <a:rPr lang="ru-RU" dirty="0"/>
              <a:t>)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   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    Старт – 5 апреля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38" y="2564904"/>
            <a:ext cx="2424486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7808" y="5944955"/>
            <a:ext cx="527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</a:t>
            </a:r>
            <a:r>
              <a:rPr lang="ru-RU" sz="2400" dirty="0" smtClean="0"/>
              <a:t>нтересно, полезно, своевременно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83" y="1988840"/>
            <a:ext cx="2689397" cy="331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0436"/>
            <a:ext cx="2581533" cy="3330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7" y="2132856"/>
            <a:ext cx="3376700" cy="25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Мы имеем: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/>
              <a:t>Сценарии занятий, списки литературы к ним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/>
              <a:t>Дневник здоровья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/>
              <a:t>Материалы для занятий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/>
              <a:t>Статью о проекте в журнале «Библиополе»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/>
              <a:t>Оценочную анкету участника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/>
              <a:t>Положительные отзывы участников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/>
              <a:t>Новых читателей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12" y="2780928"/>
            <a:ext cx="208161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5256584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Партнёры: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2200" dirty="0" smtClean="0"/>
              <a:t>Советы территориального общественного самоуправления</a:t>
            </a:r>
            <a:endParaRPr lang="ru-RU" sz="2200" dirty="0"/>
          </a:p>
          <a:p>
            <a:r>
              <a:rPr lang="ru-RU" sz="2000" dirty="0" smtClean="0"/>
              <a:t>АНО «Центр </a:t>
            </a:r>
            <a:r>
              <a:rPr lang="ru-RU" sz="2000" dirty="0"/>
              <a:t>медиации города Сургута и Сургутского </a:t>
            </a:r>
            <a:r>
              <a:rPr lang="ru-RU" sz="2000" dirty="0" smtClean="0"/>
              <a:t>района»</a:t>
            </a:r>
          </a:p>
          <a:p>
            <a:r>
              <a:rPr lang="ru-RU" sz="2200" dirty="0" smtClean="0"/>
              <a:t>ЧУДПО ЦГО «Лингва»</a:t>
            </a:r>
          </a:p>
          <a:p>
            <a:r>
              <a:rPr lang="ru-RU" sz="2200" dirty="0" smtClean="0"/>
              <a:t>СМИ («Сургутская </a:t>
            </a:r>
            <a:r>
              <a:rPr lang="ru-RU" sz="2200" dirty="0"/>
              <a:t>трибуна</a:t>
            </a:r>
            <a:r>
              <a:rPr lang="ru-RU" sz="2200" dirty="0" smtClean="0"/>
              <a:t>», СТВ)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8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2514" y="206084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Проект разработан сотрудниками Централизованной библиотечной системы г. Сургута и реализуется в сотрудничестве с библиотечной Ассоциацией </a:t>
            </a:r>
            <a:r>
              <a:rPr lang="ru-RU" sz="2000" dirty="0" smtClean="0"/>
              <a:t>Югры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67962" y="4021721"/>
            <a:ext cx="44022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 за    ВНИМАНИЕ!</a:t>
            </a:r>
            <a:endParaRPr lang="en-US" sz="2300" dirty="0" smtClean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3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gb3@admsurgut.ru</a:t>
            </a:r>
            <a:endParaRPr lang="ru-RU" sz="2300" dirty="0" smtClean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2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509797"/>
            <a:ext cx="5095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47856C"/>
                </a:solidFill>
              </a:rPr>
              <a:t>Продолжение следует….</a:t>
            </a:r>
            <a:endParaRPr lang="ru-RU" sz="3200" i="1" dirty="0">
              <a:solidFill>
                <a:srgbClr val="4785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618" y="1806121"/>
            <a:ext cx="8085584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По </a:t>
            </a:r>
            <a:r>
              <a:rPr lang="ru-RU" sz="2200" b="1" dirty="0">
                <a:solidFill>
                  <a:srgbClr val="0070C0"/>
                </a:solidFill>
              </a:rPr>
              <a:t>данным </a:t>
            </a:r>
            <a:r>
              <a:rPr lang="ru-RU" sz="2200" b="1" dirty="0" smtClean="0">
                <a:solidFill>
                  <a:srgbClr val="0070C0"/>
                </a:solidFill>
              </a:rPr>
              <a:t>ВОЗ: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/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 К 2025 - каждый </a:t>
            </a:r>
            <a:r>
              <a:rPr lang="ru-RU" sz="2200" b="1" dirty="0"/>
              <a:t>восьмой</a:t>
            </a:r>
            <a:r>
              <a:rPr lang="ru-RU" sz="2200" dirty="0"/>
              <a:t> житель планеты будет </a:t>
            </a:r>
            <a:r>
              <a:rPr lang="ru-RU" sz="2200" dirty="0" smtClean="0"/>
              <a:t> 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 страдать деменцией; </a:t>
            </a:r>
          </a:p>
          <a:p>
            <a:pPr marL="0" indent="0">
              <a:buNone/>
            </a:pPr>
            <a:r>
              <a:rPr lang="ru-RU" sz="2200" dirty="0" smtClean="0"/>
              <a:t>    2050 - каждый </a:t>
            </a:r>
            <a:r>
              <a:rPr lang="ru-RU" sz="2200" b="1" dirty="0"/>
              <a:t>четвертый</a:t>
            </a:r>
            <a:r>
              <a:rPr lang="ru-RU" sz="2200" dirty="0"/>
              <a:t>. </a:t>
            </a:r>
            <a:endParaRPr lang="ru-RU" sz="2200" dirty="0" smtClean="0"/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/>
              <a:t> </a:t>
            </a:r>
            <a:r>
              <a:rPr lang="ru-RU" sz="2200" dirty="0" smtClean="0"/>
              <a:t>   </a:t>
            </a:r>
            <a:r>
              <a:rPr lang="ru-RU" sz="2200" b="1" dirty="0" smtClean="0"/>
              <a:t>Россия</a:t>
            </a:r>
            <a:r>
              <a:rPr lang="ru-RU" sz="2200" dirty="0" smtClean="0"/>
              <a:t> занимает </a:t>
            </a:r>
            <a:r>
              <a:rPr lang="ru-RU" sz="2200" dirty="0"/>
              <a:t>шестое место </a:t>
            </a: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/>
              <a:t> </a:t>
            </a:r>
            <a:r>
              <a:rPr lang="ru-RU" sz="2200" dirty="0" smtClean="0"/>
              <a:t>   в </a:t>
            </a:r>
            <a:r>
              <a:rPr lang="ru-RU" sz="2200" dirty="0"/>
              <a:t>мире по количеству людей </a:t>
            </a:r>
            <a:r>
              <a:rPr lang="ru-RU" sz="2200" dirty="0" smtClean="0"/>
              <a:t>с </a:t>
            </a:r>
            <a:r>
              <a:rPr lang="ru-RU" sz="2200" dirty="0"/>
              <a:t>болезнью </a:t>
            </a: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/>
              <a:t> </a:t>
            </a:r>
            <a:r>
              <a:rPr lang="ru-RU" sz="2200" dirty="0" smtClean="0"/>
              <a:t>   Альцгеймера</a:t>
            </a:r>
            <a:r>
              <a:rPr lang="ru-RU" sz="22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30425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 rot="12359081">
            <a:off x="7418265" y="3705832"/>
            <a:ext cx="842810" cy="102511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0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99592" y="2564904"/>
            <a:ext cx="7560840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Снижение прогнозных показателей возможно путем проведения просветительской работы среди населения, формирования навыков, приемов по профилактике ментального здоровья.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9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6085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Решение:</a:t>
            </a:r>
          </a:p>
          <a:p>
            <a:pPr marL="0" indent="0" algn="ctr">
              <a:buNone/>
            </a:pPr>
            <a:r>
              <a:rPr lang="ru-RU" b="1" dirty="0" smtClean="0"/>
              <a:t>Цикл из 10 занятий </a:t>
            </a:r>
            <a:r>
              <a:rPr lang="ru-RU" b="1" dirty="0"/>
              <a:t>по </a:t>
            </a:r>
            <a:r>
              <a:rPr lang="ru-RU" b="1" dirty="0" smtClean="0"/>
              <a:t>поддержанию </a:t>
            </a:r>
            <a:endParaRPr lang="ru-RU" b="1" dirty="0"/>
          </a:p>
          <a:p>
            <a:pPr marL="0" indent="0" algn="ctr">
              <a:buNone/>
            </a:pPr>
            <a:r>
              <a:rPr lang="ru-RU" dirty="0"/>
              <a:t>ментального здоровья пожилого </a:t>
            </a:r>
            <a:r>
              <a:rPr lang="ru-RU" dirty="0" smtClean="0"/>
              <a:t>человека </a:t>
            </a:r>
            <a:endParaRPr lang="ru-RU" dirty="0"/>
          </a:p>
          <a:p>
            <a:pPr algn="ctr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К </a:t>
            </a:r>
            <a:r>
              <a:rPr lang="ru-RU" dirty="0"/>
              <a:t>занятиям </a:t>
            </a:r>
            <a:r>
              <a:rPr lang="ru-RU" dirty="0" smtClean="0"/>
              <a:t>прилагается </a:t>
            </a: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Рабочая тетрадь «Дневник здоровья»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Материалы </a:t>
            </a:r>
            <a:r>
              <a:rPr lang="ru-RU" dirty="0"/>
              <a:t>и задания из разных сфер здоровьесбережения </a:t>
            </a:r>
          </a:p>
          <a:p>
            <a:pPr marL="0" indent="0" algn="ctr">
              <a:buNone/>
            </a:pPr>
            <a:r>
              <a:rPr lang="ru-RU" dirty="0"/>
              <a:t>(</a:t>
            </a:r>
            <a:r>
              <a:rPr lang="ru-RU" i="1" dirty="0"/>
              <a:t>медицина, спорт, психология </a:t>
            </a:r>
            <a:r>
              <a:rPr lang="ru-RU" dirty="0"/>
              <a:t>и т.п.).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Лекции психологов, преподавателей (английский язык) 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   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1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87213" y="2708920"/>
            <a:ext cx="5760640" cy="2003019"/>
            <a:chOff x="0" y="170514"/>
            <a:chExt cx="5760640" cy="200301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70514"/>
              <a:ext cx="5760640" cy="2003019"/>
            </a:xfrm>
            <a:prstGeom prst="roundRect">
              <a:avLst/>
            </a:prstGeom>
            <a:solidFill>
              <a:srgbClr val="3C90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97779" y="268293"/>
              <a:ext cx="5565082" cy="1807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/>
                <a:t>Пенсионеры (55+)</a:t>
              </a:r>
            </a:p>
          </p:txBody>
        </p:sp>
      </p:grp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085584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0075CC"/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75CC"/>
                </a:solidFill>
              </a:rPr>
              <a:t>Для кого: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75CC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242096" cy="1879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8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560840" cy="3600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Проект направлен </a:t>
            </a:r>
            <a:r>
              <a:rPr lang="ru-RU" dirty="0"/>
              <a:t>на поддержание  ментального здоровья и сохранение интеллектуальной активности, по разным направлениям: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r>
              <a:rPr lang="ru-RU" i="1" dirty="0" smtClean="0"/>
              <a:t>приёмы </a:t>
            </a:r>
            <a:r>
              <a:rPr lang="ru-RU" i="1" dirty="0"/>
              <a:t>концентрации внимания, </a:t>
            </a:r>
            <a:endParaRPr lang="ru-RU" i="1" dirty="0" smtClean="0"/>
          </a:p>
          <a:p>
            <a:r>
              <a:rPr lang="ru-RU" i="1" dirty="0" smtClean="0"/>
              <a:t>дыхательная гимнастика,</a:t>
            </a:r>
          </a:p>
          <a:p>
            <a:r>
              <a:rPr lang="ru-RU" i="1" dirty="0" smtClean="0"/>
              <a:t>математика </a:t>
            </a:r>
            <a:r>
              <a:rPr lang="ru-RU" i="1" dirty="0"/>
              <a:t>для активации </a:t>
            </a:r>
            <a:r>
              <a:rPr lang="ru-RU" i="1" dirty="0" smtClean="0"/>
              <a:t>мозга,</a:t>
            </a:r>
          </a:p>
          <a:p>
            <a:r>
              <a:rPr lang="ru-RU" i="1" dirty="0" smtClean="0"/>
              <a:t>английский,</a:t>
            </a:r>
          </a:p>
          <a:p>
            <a:r>
              <a:rPr lang="ru-RU" i="1" dirty="0" smtClean="0"/>
              <a:t>скорочтение,</a:t>
            </a:r>
          </a:p>
          <a:p>
            <a:r>
              <a:rPr lang="ru-RU" i="1" dirty="0" smtClean="0"/>
              <a:t>упражнения </a:t>
            </a:r>
            <a:r>
              <a:rPr lang="ru-RU" i="1" dirty="0"/>
              <a:t>для эмоционального равновесия.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7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4264" y="56612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Занятия проводятся в течение </a:t>
            </a:r>
            <a:r>
              <a:rPr lang="ru-RU" dirty="0" smtClean="0"/>
              <a:t>5 недель для формирования полезных привычек </a:t>
            </a:r>
            <a:r>
              <a:rPr lang="ru-RU" dirty="0"/>
              <a:t>у тех участников, которые </a:t>
            </a:r>
            <a:r>
              <a:rPr lang="ru-RU" dirty="0" smtClean="0"/>
              <a:t>добросовестно выполняют </a:t>
            </a:r>
            <a:r>
              <a:rPr lang="ru-RU" dirty="0"/>
              <a:t>задания и </a:t>
            </a:r>
            <a:r>
              <a:rPr lang="ru-RU" dirty="0" smtClean="0"/>
              <a:t>придерживаются </a:t>
            </a:r>
            <a:r>
              <a:rPr lang="ru-RU" dirty="0"/>
              <a:t>правил.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95" y="1600005"/>
            <a:ext cx="2697404" cy="38424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9"/>
          <a:stretch/>
        </p:blipFill>
        <p:spPr>
          <a:xfrm>
            <a:off x="4932040" y="1600005"/>
            <a:ext cx="2664296" cy="37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165" y="1700808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0070C0"/>
                </a:solidFill>
              </a:rPr>
              <a:t>Темы занятий:</a:t>
            </a:r>
            <a:endParaRPr lang="ru-RU" sz="22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dirty="0" smtClean="0"/>
              <a:t>Мой активный мозг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Внимание на внимание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Скорочтение</a:t>
            </a:r>
            <a:r>
              <a:rPr lang="ru-RU" dirty="0"/>
              <a:t> </a:t>
            </a:r>
            <a:r>
              <a:rPr lang="ru-RU" dirty="0" smtClean="0"/>
              <a:t>– наше всё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 smtClean="0"/>
              <a:t>Кто главный?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Волшебное </a:t>
            </a:r>
            <a:r>
              <a:rPr lang="ru-RU" dirty="0"/>
              <a:t>у</a:t>
            </a:r>
            <a:r>
              <a:rPr lang="ru-RU" dirty="0" smtClean="0"/>
              <a:t>тро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Царица наук для ясности ума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Творчество: научный подход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Порядок в доме – порядок в голове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 smtClean="0"/>
              <a:t>Английский? Легко!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 smtClean="0"/>
              <a:t>Я – Уникум!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8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Izdat\сетевая издательский отдел\Замы\Дарутина\логотип ЦБС\лого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2741"/>
            <a:ext cx="9077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bsserver\ftpobmen\МЕТОДОТДЕЛ\Повышение квалификации\2019\Школа библиотечного предпринимательства\ШБП_Домашнее задание_ЦБС Сургута\УникУМ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6" y="45700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766895"/>
            <a:ext cx="325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7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УникУМ</a:t>
            </a:r>
            <a:endParaRPr lang="ru-RU" sz="2800" dirty="0">
              <a:solidFill>
                <a:srgbClr val="4785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4464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Где?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3C9040"/>
                </a:solidFill>
              </a:rPr>
              <a:t>Городская библиотека № 3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marL="0" indent="0" algn="ctr">
              <a:buNone/>
            </a:pPr>
            <a:r>
              <a:rPr lang="ru-RU" sz="2800" dirty="0">
                <a:solidFill>
                  <a:srgbClr val="3C9040"/>
                </a:solidFill>
              </a:rPr>
              <a:t>Городская библиотека </a:t>
            </a:r>
            <a:r>
              <a:rPr lang="ru-RU" sz="2800" dirty="0" smtClean="0">
                <a:solidFill>
                  <a:srgbClr val="3C9040"/>
                </a:solidFill>
              </a:rPr>
              <a:t>№</a:t>
            </a:r>
            <a:r>
              <a:rPr lang="en-US" sz="2800" dirty="0" smtClean="0">
                <a:solidFill>
                  <a:srgbClr val="3C9040"/>
                </a:solidFill>
              </a:rPr>
              <a:t> </a:t>
            </a:r>
            <a:r>
              <a:rPr lang="ru-RU" sz="2800" dirty="0" smtClean="0">
                <a:solidFill>
                  <a:srgbClr val="3C9040"/>
                </a:solidFill>
              </a:rPr>
              <a:t>11</a:t>
            </a:r>
            <a:endParaRPr lang="en-US" sz="2800" dirty="0" smtClean="0">
              <a:solidFill>
                <a:srgbClr val="3C9040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3C9040"/>
                </a:solidFill>
              </a:rPr>
              <a:t>Городская библиотека </a:t>
            </a:r>
            <a:r>
              <a:rPr lang="ru-RU" sz="2800" dirty="0" smtClean="0">
                <a:solidFill>
                  <a:srgbClr val="3C9040"/>
                </a:solidFill>
              </a:rPr>
              <a:t>№</a:t>
            </a:r>
            <a:r>
              <a:rPr lang="en-US" sz="2800" dirty="0" smtClean="0">
                <a:solidFill>
                  <a:srgbClr val="3C9040"/>
                </a:solidFill>
              </a:rPr>
              <a:t> </a:t>
            </a:r>
            <a:r>
              <a:rPr lang="ru-RU" sz="2800" dirty="0" smtClean="0">
                <a:solidFill>
                  <a:srgbClr val="3C9040"/>
                </a:solidFill>
              </a:rPr>
              <a:t>15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3C9040"/>
                </a:solidFill>
              </a:rPr>
              <a:t>Городская библиотека № 23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8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4040</TotalTime>
  <Words>343</Words>
  <Application>Microsoft Office PowerPoint</Application>
  <PresentationFormat>Экран (4:3)</PresentationFormat>
  <Paragraphs>96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Проект УникУМ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                   УникУм</dc:title>
  <dc:creator>Дарутина</dc:creator>
  <cp:lastModifiedBy>User</cp:lastModifiedBy>
  <cp:revision>66</cp:revision>
  <dcterms:created xsi:type="dcterms:W3CDTF">2021-04-12T05:40:30Z</dcterms:created>
  <dcterms:modified xsi:type="dcterms:W3CDTF">2023-04-25T11:05:13Z</dcterms:modified>
</cp:coreProperties>
</file>