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70" r:id="rId2"/>
    <p:sldMasterId id="2147483782" r:id="rId3"/>
    <p:sldMasterId id="2147483794" r:id="rId4"/>
    <p:sldMasterId id="2147483806" r:id="rId5"/>
    <p:sldMasterId id="2147483818" r:id="rId6"/>
    <p:sldMasterId id="2147483830" r:id="rId7"/>
    <p:sldMasterId id="2147483842" r:id="rId8"/>
    <p:sldMasterId id="2147483854" r:id="rId9"/>
    <p:sldMasterId id="2147483866" r:id="rId10"/>
    <p:sldMasterId id="2147483878" r:id="rId11"/>
    <p:sldMasterId id="2147483890" r:id="rId12"/>
    <p:sldMasterId id="2147483902" r:id="rId13"/>
    <p:sldMasterId id="2147483914" r:id="rId14"/>
    <p:sldMasterId id="2147483926" r:id="rId15"/>
    <p:sldMasterId id="2147483938" r:id="rId16"/>
    <p:sldMasterId id="2147483950" r:id="rId17"/>
    <p:sldMasterId id="2147483998" r:id="rId18"/>
    <p:sldMasterId id="2147484010" r:id="rId19"/>
    <p:sldMasterId id="2147484022" r:id="rId20"/>
  </p:sldMasterIdLst>
  <p:notesMasterIdLst>
    <p:notesMasterId r:id="rId60"/>
  </p:notesMasterIdLst>
  <p:sldIdLst>
    <p:sldId id="256" r:id="rId21"/>
    <p:sldId id="352" r:id="rId22"/>
    <p:sldId id="648" r:id="rId23"/>
    <p:sldId id="348" r:id="rId24"/>
    <p:sldId id="301" r:id="rId25"/>
    <p:sldId id="350" r:id="rId26"/>
    <p:sldId id="378" r:id="rId27"/>
    <p:sldId id="1246" r:id="rId28"/>
    <p:sldId id="643" r:id="rId29"/>
    <p:sldId id="644" r:id="rId30"/>
    <p:sldId id="639" r:id="rId31"/>
    <p:sldId id="260" r:id="rId32"/>
    <p:sldId id="645" r:id="rId33"/>
    <p:sldId id="646" r:id="rId34"/>
    <p:sldId id="647" r:id="rId35"/>
    <p:sldId id="663" r:id="rId36"/>
    <p:sldId id="649" r:id="rId37"/>
    <p:sldId id="650" r:id="rId38"/>
    <p:sldId id="651" r:id="rId39"/>
    <p:sldId id="662" r:id="rId40"/>
    <p:sldId id="664" r:id="rId41"/>
    <p:sldId id="653" r:id="rId42"/>
    <p:sldId id="665" r:id="rId43"/>
    <p:sldId id="666" r:id="rId44"/>
    <p:sldId id="1248" r:id="rId45"/>
    <p:sldId id="654" r:id="rId46"/>
    <p:sldId id="655" r:id="rId47"/>
    <p:sldId id="656" r:id="rId48"/>
    <p:sldId id="657" r:id="rId49"/>
    <p:sldId id="667" r:id="rId50"/>
    <p:sldId id="668" r:id="rId51"/>
    <p:sldId id="669" r:id="rId52"/>
    <p:sldId id="670" r:id="rId53"/>
    <p:sldId id="1236" r:id="rId54"/>
    <p:sldId id="660" r:id="rId55"/>
    <p:sldId id="335" r:id="rId56"/>
    <p:sldId id="383" r:id="rId57"/>
    <p:sldId id="661" r:id="rId58"/>
    <p:sldId id="447" r:id="rId59"/>
  </p:sldIdLst>
  <p:sldSz cx="12192000" cy="6858000"/>
  <p:notesSz cx="6858000" cy="9144000"/>
  <p:embeddedFontLst>
    <p:embeddedFont>
      <p:font typeface="Calibri" pitchFamily="34" charset="0"/>
      <p:regular r:id="rId61"/>
      <p:bold r:id="rId62"/>
      <p:italic r:id="rId63"/>
      <p:boldItalic r:id="rId64"/>
    </p:embeddedFont>
    <p:embeddedFont>
      <p:font typeface="SimSun" pitchFamily="2" charset="-122"/>
      <p:regular r:id="rId65"/>
    </p:embeddedFont>
    <p:embeddedFont>
      <p:font typeface="Arial Black" pitchFamily="34" charset="0"/>
      <p:bold r:id="rId66"/>
    </p:embeddedFont>
    <p:embeddedFont>
      <p:font typeface="Calibri Light" pitchFamily="34" charset="0"/>
      <p:regular r:id="rId67"/>
      <p:italic r:id="rId6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11C"/>
    <a:srgbClr val="4F81BD"/>
    <a:srgbClr val="007AB3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87" autoAdjust="0"/>
  </p:normalViewPr>
  <p:slideViewPr>
    <p:cSldViewPr>
      <p:cViewPr varScale="1">
        <p:scale>
          <a:sx n="105" d="100"/>
          <a:sy n="105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.fnt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font" Target="fonts/font7.fntdata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font" Target="fonts/font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2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771953948365283"/>
          <c:y val="6.70115740068963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679056825872639"/>
          <c:y val="0.15289841483597738"/>
          <c:w val="0.69423358669577051"/>
          <c:h val="0.535856171285363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0B-499C-9655-631C504B3E5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A0B-499C-9655-631C504B3E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1D-45F0-A464-FFFAD39F09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1D-45F0-A464-FFFAD39F0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Отделение опухолей молочной железы и кожи</c:v>
                </c:pt>
                <c:pt idx="1">
                  <c:v>Радиотерапевтическое отделение №1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0B-499C-9655-631C504B3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2.9748250162639385E-3"/>
          <c:y val="0.74156479948469367"/>
          <c:w val="0.97100522007893764"/>
          <c:h val="0.23894817621249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013552100448879"/>
          <c:y val="0.16142035991106116"/>
          <c:w val="0.5364101844434439"/>
          <c:h val="0.485120854292449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07-44EE-AE3C-79D6B04C206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07-44EE-AE3C-79D6B04C2064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07-44EE-AE3C-79D6B04C206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07-44EE-AE3C-79D6B04C2064}"/>
              </c:ext>
            </c:extLst>
          </c:dPt>
          <c:dLbls>
            <c:dLbl>
              <c:idx val="3"/>
              <c:spPr>
                <a:solidFill>
                  <a:schemeClr val="lt1"/>
                </a:solidFill>
                <a:ln w="15875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Отделение опухолей молочной железы и кожи</c:v>
                </c:pt>
                <c:pt idx="1">
                  <c:v>Радиотерапевтическое отделение №1</c:v>
                </c:pt>
                <c:pt idx="2">
                  <c:v>Отделение абдоминальной онкологии</c:v>
                </c:pt>
                <c:pt idx="3">
                  <c:v>прочие отделения :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662</c:v>
                </c:pt>
                <c:pt idx="1">
                  <c:v>163</c:v>
                </c:pt>
                <c:pt idx="2">
                  <c:v>336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707-44EE-AE3C-79D6B04C206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678886031292745E-2"/>
          <c:y val="0.67976583502302723"/>
          <c:w val="0.82570324385586946"/>
          <c:h val="0.25410147109203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B3D-4AC3-8BE6-A9BE5D80A0B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B3D-4AC3-8BE6-A9BE5D80A0B0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3D-4AC3-8BE6-A9BE5D80A0B0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3D-4AC3-8BE6-A9BE5D80A0B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3D-4AC3-8BE6-A9BE5D80A0B0}"/>
              </c:ext>
            </c:extLst>
          </c:dPt>
          <c:dLbls>
            <c:dLbl>
              <c:idx val="2"/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/>
                </a:solidFill>
                <a:ln w="15875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/>
                </a:solidFill>
                <a:ln w="15875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Отделение опухолей молочной железы и кожи</c:v>
                </c:pt>
                <c:pt idx="1">
                  <c:v>Радиотерапевтическое отделение №1</c:v>
                </c:pt>
                <c:pt idx="2">
                  <c:v>Реанимация</c:v>
                </c:pt>
                <c:pt idx="3">
                  <c:v>Отделение абдоминальной онкологии</c:v>
                </c:pt>
                <c:pt idx="4">
                  <c:v>Прочие отделения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613</c:v>
                </c:pt>
                <c:pt idx="1">
                  <c:v>115</c:v>
                </c:pt>
                <c:pt idx="2">
                  <c:v>14</c:v>
                </c:pt>
                <c:pt idx="3">
                  <c:v>637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3D-4AC3-8BE6-A9BE5D80A0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4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7250D5-5FCE-4E3F-8C40-155F9E69C81F}" type="slidenum">
              <a:rPr lang="ru-RU" altLang="ru-RU" sz="1200" smtClean="0"/>
              <a:pPr/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954395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4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Дистальная граница резекции должна составлять не менее 2 см по стенке кишки и не менее 5 см по </a:t>
            </a:r>
            <a:r>
              <a:rPr lang="ru-RU" dirty="0" err="1" smtClean="0"/>
              <a:t>мезоректальной</a:t>
            </a:r>
            <a:r>
              <a:rPr lang="ru-RU" dirty="0" smtClean="0"/>
              <a:t> клетчатке из-за риска ретроградного </a:t>
            </a:r>
            <a:r>
              <a:rPr lang="ru-RU" dirty="0" err="1" smtClean="0"/>
              <a:t>лимфогенного</a:t>
            </a:r>
            <a:r>
              <a:rPr lang="ru-RU" dirty="0" smtClean="0"/>
              <a:t> метастазирования. Нижняя брыжеечная артерия должна быть </a:t>
            </a:r>
            <a:r>
              <a:rPr lang="ru-RU" dirty="0" err="1" smtClean="0"/>
              <a:t>лигирована</a:t>
            </a:r>
            <a:r>
              <a:rPr lang="ru-RU" dirty="0" smtClean="0"/>
              <a:t> непосредственно под местом отхождения левой ободочной артерии. Более высокая перевязка питающего сосуда не влияет на отдалённые результаты лечения, однако допускается, с раздельной высокой перевязкой нижней брыжеечной артерии и вены при необходимости мобилизации левого изгиба. При этом следует сохранять </a:t>
            </a:r>
            <a:r>
              <a:rPr lang="ru-RU" dirty="0" err="1" smtClean="0"/>
              <a:t>преаортальное</a:t>
            </a:r>
            <a:r>
              <a:rPr lang="ru-RU" dirty="0" smtClean="0"/>
              <a:t> и нижнее брыжеечное вегетативные нервные сплетения. Рутинное выполнение расширенной аортоподвздошно-тазовой </a:t>
            </a:r>
            <a:r>
              <a:rPr lang="ru-RU" dirty="0" err="1" smtClean="0"/>
              <a:t>лимофодиссекции</a:t>
            </a:r>
            <a:r>
              <a:rPr lang="ru-RU" dirty="0" smtClean="0"/>
              <a:t> не рекомендуется. При выполнении тотальной </a:t>
            </a:r>
            <a:r>
              <a:rPr lang="ru-RU" dirty="0" err="1" smtClean="0"/>
              <a:t>мезоректумэктомии</a:t>
            </a:r>
            <a:r>
              <a:rPr lang="ru-RU" dirty="0" smtClean="0"/>
              <a:t> (локализация опухоли ниже 10 см от края ануса) рекомендуется формировать превентивную коло- или </a:t>
            </a:r>
            <a:r>
              <a:rPr lang="ru-RU" dirty="0" err="1" smtClean="0"/>
              <a:t>илеостому</a:t>
            </a:r>
            <a:r>
              <a:rPr lang="ru-RU" dirty="0" smtClean="0"/>
              <a:t>. После тотальной </a:t>
            </a:r>
            <a:r>
              <a:rPr lang="ru-RU" dirty="0" err="1" smtClean="0"/>
              <a:t>мезоректумэктомии</a:t>
            </a:r>
            <a:r>
              <a:rPr lang="ru-RU" dirty="0" smtClean="0"/>
              <a:t> операция может завершаться формированием тазового толстокишечного резервуара или анастомоза «бок-в-конец» для улучшения функциональных результатов лечения.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3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Диагностика клиническая</a:t>
            </a:r>
          </a:p>
          <a:p>
            <a:r>
              <a:rPr lang="ru-RU" dirty="0" smtClean="0"/>
              <a:t>Диагностика инструментальная</a:t>
            </a:r>
          </a:p>
          <a:p>
            <a:r>
              <a:rPr lang="ru-RU" dirty="0" smtClean="0"/>
              <a:t>Диагностика лабораторная</a:t>
            </a:r>
          </a:p>
          <a:p>
            <a:r>
              <a:rPr lang="ru-RU" dirty="0" smtClean="0"/>
              <a:t>Анализ полученных результатов</a:t>
            </a:r>
          </a:p>
          <a:p>
            <a:r>
              <a:rPr lang="ru-RU" dirty="0" smtClean="0"/>
              <a:t>Формирование ИПМР</a:t>
            </a:r>
          </a:p>
          <a:p>
            <a:r>
              <a:rPr lang="ru-RU" dirty="0" smtClean="0"/>
              <a:t>Выполнение ИПМР</a:t>
            </a:r>
          </a:p>
          <a:p>
            <a:r>
              <a:rPr lang="ru-RU" dirty="0" smtClean="0"/>
              <a:t>Экспертиза ИМПР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6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 в области п/о рубца</a:t>
            </a:r>
          </a:p>
          <a:p>
            <a:r>
              <a:rPr lang="ru-RU" dirty="0" smtClean="0"/>
              <a:t>Повышенная утомляемость</a:t>
            </a:r>
          </a:p>
          <a:p>
            <a:r>
              <a:rPr lang="ru-RU" dirty="0" smtClean="0"/>
              <a:t>Трудности в самообслуживании</a:t>
            </a:r>
          </a:p>
          <a:p>
            <a:r>
              <a:rPr lang="ru-RU" dirty="0" smtClean="0"/>
              <a:t>Психовегетативные нарушения (раздражительность, нарушение сна, снижение памяти, внимания, мнительность, эмоциональная неустойчивость)</a:t>
            </a:r>
          </a:p>
          <a:p>
            <a:r>
              <a:rPr lang="ru-RU" dirty="0" smtClean="0"/>
              <a:t>Онемение пальцев рук и стоп</a:t>
            </a:r>
          </a:p>
          <a:p>
            <a:r>
              <a:rPr lang="ru-RU" dirty="0" smtClean="0"/>
              <a:t>Учащенное сердцебиение, ощущение перебоев в области сердца</a:t>
            </a:r>
          </a:p>
          <a:p>
            <a:r>
              <a:rPr lang="ru-RU" dirty="0" smtClean="0"/>
              <a:t>Частое изменение показателей АД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4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Глобальные у</a:t>
            </a:r>
            <a:r>
              <a:rPr lang="ru-RU" dirty="0"/>
              <a:t>мственные функции-ясность, непрерывность, качество сознания. Ориентированность</a:t>
            </a:r>
            <a:r>
              <a:rPr lang="ru-RU" baseline="0" dirty="0"/>
              <a:t> во времени, месте, личности. Волевые и побудительные функции-мотивация, аппетит</a:t>
            </a:r>
          </a:p>
          <a:p>
            <a:r>
              <a:rPr lang="ru-RU" dirty="0" smtClean="0"/>
              <a:t>Раздел </a:t>
            </a:r>
            <a:r>
              <a:rPr lang="ru-RU" dirty="0"/>
              <a:t>2 Сенсорные функции и боль</a:t>
            </a:r>
          </a:p>
          <a:p>
            <a:r>
              <a:rPr lang="ru-RU" dirty="0"/>
              <a:t>Раздел 3 Функции голоса и речи</a:t>
            </a:r>
          </a:p>
          <a:p>
            <a:r>
              <a:rPr lang="ru-RU" dirty="0"/>
              <a:t>Раздел 4 Функции сердечно-сосудистой, крови,</a:t>
            </a:r>
          </a:p>
          <a:p>
            <a:r>
              <a:rPr lang="ru-RU" dirty="0"/>
              <a:t>иммунной и дыхательной систем</a:t>
            </a:r>
          </a:p>
          <a:p>
            <a:r>
              <a:rPr lang="ru-RU" dirty="0"/>
              <a:t>Раздел 5 Функции пищеварительной, эндокринной</a:t>
            </a:r>
          </a:p>
          <a:p>
            <a:r>
              <a:rPr lang="ru-RU" dirty="0"/>
              <a:t>систем и метаболизма</a:t>
            </a:r>
          </a:p>
          <a:p>
            <a:r>
              <a:rPr lang="ru-RU" dirty="0"/>
              <a:t>Раздел 6 Урогенитальные и репродуктивные функции</a:t>
            </a:r>
          </a:p>
          <a:p>
            <a:r>
              <a:rPr lang="ru-RU" dirty="0"/>
              <a:t>Раздел 7 Нейромышечные, скелетные и связанные с •</a:t>
            </a:r>
          </a:p>
          <a:p>
            <a:r>
              <a:rPr lang="ru-RU" dirty="0"/>
              <a:t>движением функции</a:t>
            </a:r>
          </a:p>
          <a:p>
            <a:r>
              <a:rPr lang="ru-RU" dirty="0"/>
              <a:t>Раздел 8 Функции кожи и связанных с ней структур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6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Активность И участие</a:t>
            </a:r>
          </a:p>
          <a:p>
            <a:r>
              <a:rPr lang="ru-RU" dirty="0"/>
              <a:t>Раздел 1 Обучение и применение знаний</a:t>
            </a:r>
          </a:p>
          <a:p>
            <a:r>
              <a:rPr lang="ru-RU" dirty="0"/>
              <a:t>Раздел 2 Общие задачи и требования</a:t>
            </a:r>
          </a:p>
          <a:p>
            <a:r>
              <a:rPr lang="ru-RU" dirty="0"/>
              <a:t>Раздел 3 Общение</a:t>
            </a:r>
          </a:p>
          <a:p>
            <a:r>
              <a:rPr lang="ru-RU" dirty="0"/>
              <a:t>Раздел 4 Мобильность</a:t>
            </a:r>
          </a:p>
          <a:p>
            <a:r>
              <a:rPr lang="ru-RU" dirty="0"/>
              <a:t>Раздел 5 Самообслуживание</a:t>
            </a:r>
          </a:p>
          <a:p>
            <a:r>
              <a:rPr lang="ru-RU" dirty="0"/>
              <a:t>Раздел 6 Бытовая жизнь</a:t>
            </a:r>
          </a:p>
          <a:p>
            <a:r>
              <a:rPr lang="ru-RU" dirty="0"/>
              <a:t>Раздел 7 Межличностные взаимодействия и отношения</a:t>
            </a:r>
          </a:p>
          <a:p>
            <a:r>
              <a:rPr lang="ru-RU" dirty="0"/>
              <a:t>Раздел 8 Главные сферы жизни</a:t>
            </a:r>
          </a:p>
          <a:p>
            <a:r>
              <a:rPr lang="ru-RU" dirty="0"/>
              <a:t>Раздел 9 Жизнь в сообществах, общественная и</a:t>
            </a:r>
          </a:p>
          <a:p>
            <a:r>
              <a:rPr lang="ru-RU" dirty="0"/>
              <a:t>гражданская жизнь</a:t>
            </a:r>
          </a:p>
          <a:p>
            <a:r>
              <a:rPr lang="ru-RU" dirty="0"/>
              <a:t>Факторы окружающей среды</a:t>
            </a:r>
          </a:p>
          <a:p>
            <a:r>
              <a:rPr lang="ru-RU" dirty="0"/>
              <a:t>Раздел I Продукция и технологии</a:t>
            </a:r>
          </a:p>
          <a:p>
            <a:r>
              <a:rPr lang="ru-RU" dirty="0"/>
              <a:t>Раздел 2 Природное окружение и изменения</a:t>
            </a:r>
          </a:p>
          <a:p>
            <a:r>
              <a:rPr lang="ru-RU" dirty="0"/>
              <a:t>окружающей среды, осуществленные</a:t>
            </a:r>
          </a:p>
          <a:p>
            <a:r>
              <a:rPr lang="ru-RU" dirty="0"/>
              <a:t>человеком</a:t>
            </a:r>
          </a:p>
          <a:p>
            <a:r>
              <a:rPr lang="ru-RU" dirty="0"/>
              <a:t>Раздел 3 Поддержка и взаимосвязи</a:t>
            </a:r>
          </a:p>
          <a:p>
            <a:r>
              <a:rPr lang="ru-RU" dirty="0"/>
              <a:t>Раздел 4 Установки</a:t>
            </a:r>
          </a:p>
          <a:p>
            <a:r>
              <a:rPr lang="ru-RU" dirty="0"/>
              <a:t>Раздел 5 Службы, административные системы и</a:t>
            </a:r>
          </a:p>
          <a:p>
            <a:r>
              <a:rPr lang="ru-RU" dirty="0"/>
              <a:t>политика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515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Активность И участие</a:t>
            </a:r>
          </a:p>
          <a:p>
            <a:r>
              <a:rPr lang="ru-RU" dirty="0"/>
              <a:t>Раздел 1 Обучение и применение знаний</a:t>
            </a:r>
          </a:p>
          <a:p>
            <a:r>
              <a:rPr lang="ru-RU" dirty="0"/>
              <a:t>Раздел 2 Общие задачи и требования</a:t>
            </a:r>
          </a:p>
          <a:p>
            <a:r>
              <a:rPr lang="ru-RU" dirty="0"/>
              <a:t>Раздел 3 Общение</a:t>
            </a:r>
          </a:p>
          <a:p>
            <a:r>
              <a:rPr lang="ru-RU" dirty="0"/>
              <a:t>Раздел 4 Мобильность</a:t>
            </a:r>
          </a:p>
          <a:p>
            <a:r>
              <a:rPr lang="ru-RU" dirty="0"/>
              <a:t>Раздел 5 Самообслуживание</a:t>
            </a:r>
          </a:p>
          <a:p>
            <a:r>
              <a:rPr lang="ru-RU" dirty="0"/>
              <a:t>Раздел 6 Бытовая жизнь</a:t>
            </a:r>
          </a:p>
          <a:p>
            <a:r>
              <a:rPr lang="ru-RU" dirty="0"/>
              <a:t>Раздел 7 Межличностные взаимодействия и отношения</a:t>
            </a:r>
          </a:p>
          <a:p>
            <a:r>
              <a:rPr lang="ru-RU" dirty="0"/>
              <a:t>Раздел 8 Главные сферы жизни</a:t>
            </a:r>
          </a:p>
          <a:p>
            <a:r>
              <a:rPr lang="ru-RU" dirty="0"/>
              <a:t>Раздел 9 Жизнь в сообществах, общественная и</a:t>
            </a:r>
          </a:p>
          <a:p>
            <a:r>
              <a:rPr lang="ru-RU" dirty="0"/>
              <a:t>гражданская жизнь</a:t>
            </a:r>
          </a:p>
          <a:p>
            <a:r>
              <a:rPr lang="ru-RU" dirty="0"/>
              <a:t>Факторы окружающей среды</a:t>
            </a:r>
          </a:p>
          <a:p>
            <a:r>
              <a:rPr lang="ru-RU" dirty="0"/>
              <a:t>Раздел I Продукция и технологии</a:t>
            </a:r>
          </a:p>
          <a:p>
            <a:r>
              <a:rPr lang="ru-RU" dirty="0"/>
              <a:t>Раздел 2 Природное окружение и изменения</a:t>
            </a:r>
          </a:p>
          <a:p>
            <a:r>
              <a:rPr lang="ru-RU" dirty="0"/>
              <a:t>окружающей среды, осуществленные</a:t>
            </a:r>
          </a:p>
          <a:p>
            <a:r>
              <a:rPr lang="ru-RU" dirty="0"/>
              <a:t>человеком</a:t>
            </a:r>
          </a:p>
          <a:p>
            <a:r>
              <a:rPr lang="ru-RU" dirty="0"/>
              <a:t>Раздел 3 Поддержка и взаимосвязи</a:t>
            </a:r>
          </a:p>
          <a:p>
            <a:r>
              <a:rPr lang="ru-RU" dirty="0"/>
              <a:t>Раздел 4 Установки</a:t>
            </a:r>
          </a:p>
          <a:p>
            <a:r>
              <a:rPr lang="ru-RU" dirty="0"/>
              <a:t>Раздел 5 Службы, административные системы и</a:t>
            </a:r>
          </a:p>
          <a:p>
            <a:r>
              <a:rPr lang="ru-RU" dirty="0"/>
              <a:t>политика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0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Активность И участие</a:t>
            </a:r>
          </a:p>
          <a:p>
            <a:r>
              <a:rPr lang="ru-RU" dirty="0"/>
              <a:t>Раздел 1 Обучение и применение знаний</a:t>
            </a:r>
          </a:p>
          <a:p>
            <a:r>
              <a:rPr lang="ru-RU" dirty="0"/>
              <a:t>Раздел 2 Общие задачи и требования</a:t>
            </a:r>
          </a:p>
          <a:p>
            <a:r>
              <a:rPr lang="ru-RU" dirty="0"/>
              <a:t>Раздел 3 Общение</a:t>
            </a:r>
          </a:p>
          <a:p>
            <a:r>
              <a:rPr lang="ru-RU" dirty="0"/>
              <a:t>Раздел 4 Мобильность</a:t>
            </a:r>
          </a:p>
          <a:p>
            <a:r>
              <a:rPr lang="ru-RU" dirty="0"/>
              <a:t>Раздел 5 Самообслуживание</a:t>
            </a:r>
          </a:p>
          <a:p>
            <a:r>
              <a:rPr lang="ru-RU" dirty="0"/>
              <a:t>Раздел 6 Бытовая жизнь</a:t>
            </a:r>
          </a:p>
          <a:p>
            <a:r>
              <a:rPr lang="ru-RU" dirty="0"/>
              <a:t>Раздел 7 Межличностные взаимодействия и отношения</a:t>
            </a:r>
          </a:p>
          <a:p>
            <a:r>
              <a:rPr lang="ru-RU" dirty="0"/>
              <a:t>Раздел 8 Главные сферы жизни</a:t>
            </a:r>
          </a:p>
          <a:p>
            <a:r>
              <a:rPr lang="ru-RU" dirty="0"/>
              <a:t>Раздел 9 Жизнь в сообществах, общественная и</a:t>
            </a:r>
          </a:p>
          <a:p>
            <a:r>
              <a:rPr lang="ru-RU" dirty="0"/>
              <a:t>гражданская жизнь</a:t>
            </a:r>
          </a:p>
          <a:p>
            <a:r>
              <a:rPr lang="ru-RU" dirty="0"/>
              <a:t>Факторы окружающей среды</a:t>
            </a:r>
          </a:p>
          <a:p>
            <a:r>
              <a:rPr lang="ru-RU" dirty="0"/>
              <a:t>Раздел I Продукция и технологии</a:t>
            </a:r>
          </a:p>
          <a:p>
            <a:r>
              <a:rPr lang="ru-RU" dirty="0"/>
              <a:t>Раздел 2 Природное окружение и изменения</a:t>
            </a:r>
          </a:p>
          <a:p>
            <a:r>
              <a:rPr lang="ru-RU" dirty="0"/>
              <a:t>окружающей среды, осуществленные</a:t>
            </a:r>
          </a:p>
          <a:p>
            <a:r>
              <a:rPr lang="ru-RU" dirty="0"/>
              <a:t>человеком</a:t>
            </a:r>
          </a:p>
          <a:p>
            <a:r>
              <a:rPr lang="ru-RU" dirty="0"/>
              <a:t>Раздел 3 Поддержка и взаимосвязи</a:t>
            </a:r>
          </a:p>
          <a:p>
            <a:r>
              <a:rPr lang="ru-RU" dirty="0"/>
              <a:t>Раздел 4 Установки</a:t>
            </a:r>
          </a:p>
          <a:p>
            <a:r>
              <a:rPr lang="ru-RU" dirty="0"/>
              <a:t>Раздел 5 Службы, административные системы и</a:t>
            </a:r>
          </a:p>
          <a:p>
            <a:r>
              <a:rPr lang="ru-RU" dirty="0"/>
              <a:t>политика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2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1634D-8F67-41CA-826C-41DE165D54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38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407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540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273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1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104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688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191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085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733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4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91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271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764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563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301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410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702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885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289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4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3326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995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492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03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267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119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331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146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025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265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74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44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314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193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781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842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067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032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791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113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522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9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417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175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683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954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471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40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826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237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035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064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61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8417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320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727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681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780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92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720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864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157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874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30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095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799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964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514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968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64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008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349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835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332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44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27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167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674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07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980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210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98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845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8673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9602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47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532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092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1574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22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261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0708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8064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308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177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8206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6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629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215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3639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0671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9711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4259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3305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685800">
              <a:defRPr/>
            </a:pPr>
            <a:endParaRPr lang="ru-RU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685800">
              <a:defRPr/>
            </a:pPr>
            <a:fld id="{052E28E3-A9B0-489A-9DCB-7E485EAA0733}" type="slidenum">
              <a:rPr lang="ru-RU" smtClean="0">
                <a:solidFill>
                  <a:srgbClr val="455F51"/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122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9495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281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9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0030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3724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680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583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120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571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4046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0222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685800">
              <a:defRPr/>
            </a:pPr>
            <a:endParaRPr lang="ru-RU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685800">
              <a:defRPr/>
            </a:pPr>
            <a:fld id="{052E28E3-A9B0-489A-9DCB-7E485EAA0733}" type="slidenum">
              <a:rPr lang="ru-RU" smtClean="0">
                <a:solidFill>
                  <a:srgbClr val="455F51"/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9866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8754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93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748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52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93911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2349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7886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0004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5476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0618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8502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685800">
              <a:defRPr/>
            </a:pPr>
            <a:endParaRPr lang="ru-RU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685800">
              <a:defRPr/>
            </a:pPr>
            <a:fld id="{052E28E3-A9B0-489A-9DCB-7E485EAA0733}" type="slidenum">
              <a:rPr lang="ru-RU" smtClean="0">
                <a:solidFill>
                  <a:srgbClr val="455F51"/>
                </a:solidFill>
              </a:rPr>
              <a:pPr defTabSz="685800">
                <a:defRPr/>
              </a:pPr>
              <a:t>‹#›</a:t>
            </a:fld>
            <a:endParaRPr lang="ru-RU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4022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04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9915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8075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E608955-1506-4F3D-911D-A5C654396820}" type="datetimeFigureOut">
              <a:rPr lang="ru-RU" smtClean="0"/>
              <a:pPr defTabSz="685800">
                <a:defRPr/>
              </a:pPr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52E28E3-A9B0-489A-9DCB-7E485EAA073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30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91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37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50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40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55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00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22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70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61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09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35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3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67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56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00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1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22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1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17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66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56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441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20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57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37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4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48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71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08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60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60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56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90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33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96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7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02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68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837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59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928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52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532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682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170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229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831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09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967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36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725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019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062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41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1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371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459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281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841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194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109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075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38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71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4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669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308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083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02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27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077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44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429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526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5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0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0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9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8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5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7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4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7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6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9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6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3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5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0.xml"/><Relationship Id="rId5" Type="http://schemas.openxmlformats.org/officeDocument/2006/relationships/image" Target="../media/image26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1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1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0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image" Target="../media/image15.jpeg"/><Relationship Id="rId5" Type="http://schemas.openxmlformats.org/officeDocument/2006/relationships/image" Target="../media/image11.emf"/><Relationship Id="rId10" Type="http://schemas.openxmlformats.org/officeDocument/2006/relationships/image" Target="../media/image13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7427488-068E-4B55-AC8D-CD070B8CD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09F4FC9-790F-4F97-8EE4-312CE91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1582185-B7AA-4C85-9F08-0CF3055EF2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F928DF6-7FD6-4208-9ACF-63FB7CC78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822B5A5-A76C-4DCB-9522-E70E2E230C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A20AF199-99C2-4569-9CAF-24514AE5E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28800" y="990600"/>
            <a:ext cx="99059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599" y="1676400"/>
            <a:ext cx="8534401" cy="2590800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3400" b="1">
                <a:latin typeface="Times New Roman" panose="02020603050405020304" charset="0"/>
                <a:cs typeface="Times New Roman" panose="02020603050405020304" charset="0"/>
              </a:rPr>
              <a:t>Использование МКФ в комплексной оценке осложнений хирургического лечения рака прямой кишки и ректосигмоидного соединения (С19-С20)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598" y="4267200"/>
            <a:ext cx="9220202" cy="9144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500">
                <a:solidFill>
                  <a:schemeClr val="tx1">
                    <a:alpha val="5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Отделение медицинской реабилитации</a:t>
            </a:r>
          </a:p>
          <a:p>
            <a:pPr algn="l">
              <a:lnSpc>
                <a:spcPct val="90000"/>
              </a:lnSpc>
            </a:pPr>
            <a:r>
              <a:rPr lang="ru-RU" sz="1500">
                <a:solidFill>
                  <a:schemeClr val="tx1">
                    <a:alpha val="5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заведующий отделением медицинской реабилитации ГАУЗ ТО «МКМЦ «Медицинский город», Хан Эсмира Аллахяровна, врач-онколог, врач-физической и реабилитационной медицины</a:t>
            </a:r>
          </a:p>
          <a:p>
            <a:pPr algn="l">
              <a:lnSpc>
                <a:spcPct val="90000"/>
              </a:lnSpc>
            </a:pPr>
            <a:endParaRPr lang="ru-RU" sz="1500">
              <a:solidFill>
                <a:schemeClr val="tx1">
                  <a:alpha val="5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477414"/>
              </p:ext>
            </p:extLst>
          </p:nvPr>
        </p:nvGraphicFramePr>
        <p:xfrm>
          <a:off x="1919536" y="3140968"/>
          <a:ext cx="851015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6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3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88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1089">
                <a:tc>
                  <a:txBody>
                    <a:bodyPr/>
                    <a:lstStyle/>
                    <a:p>
                      <a:r>
                        <a:rPr lang="ru-RU" dirty="0"/>
                        <a:t>Год</a:t>
                      </a:r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2019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</a:t>
                      </a:r>
                    </a:p>
                  </a:txBody>
                  <a:tcPr marL="100344" marR="10034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089">
                <a:tc>
                  <a:txBody>
                    <a:bodyPr/>
                    <a:lstStyle/>
                    <a:p>
                      <a:r>
                        <a:rPr lang="ru-RU" dirty="0"/>
                        <a:t>Экстирпация</a:t>
                      </a:r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</a:t>
                      </a:r>
                    </a:p>
                  </a:txBody>
                  <a:tcPr marL="100344" marR="10034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089">
                <a:tc>
                  <a:txBody>
                    <a:bodyPr/>
                    <a:lstStyle/>
                    <a:p>
                      <a:r>
                        <a:rPr lang="ru-RU" dirty="0"/>
                        <a:t>Передняя</a:t>
                      </a:r>
                      <a:r>
                        <a:rPr lang="ru-RU" baseline="0" dirty="0"/>
                        <a:t> резекция</a:t>
                      </a:r>
                      <a:endParaRPr lang="ru-RU" dirty="0"/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178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118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123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108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175</a:t>
                      </a:r>
                    </a:p>
                  </a:txBody>
                  <a:tcPr marL="100344" marR="10034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089">
                <a:tc>
                  <a:txBody>
                    <a:bodyPr/>
                    <a:lstStyle/>
                    <a:p>
                      <a:r>
                        <a:rPr lang="ru-RU" dirty="0"/>
                        <a:t>Комбинированные</a:t>
                      </a:r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</a:t>
                      </a:r>
                    </a:p>
                  </a:txBody>
                  <a:tcPr marL="100344" marR="10034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406">
                <a:tc>
                  <a:txBody>
                    <a:bodyPr/>
                    <a:lstStyle/>
                    <a:p>
                      <a:r>
                        <a:rPr lang="ru-RU" dirty="0" err="1"/>
                        <a:t>Трансанальные</a:t>
                      </a:r>
                      <a:r>
                        <a:rPr lang="ru-RU" baseline="0" dirty="0"/>
                        <a:t> иссечения</a:t>
                      </a:r>
                      <a:endParaRPr lang="ru-RU" dirty="0"/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</a:t>
                      </a:r>
                    </a:p>
                  </a:txBody>
                  <a:tcPr marL="100344" marR="10034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089">
                <a:tc>
                  <a:txBody>
                    <a:bodyPr/>
                    <a:lstStyle/>
                    <a:p>
                      <a:r>
                        <a:rPr lang="ru-RU" dirty="0"/>
                        <a:t>Итого:</a:t>
                      </a:r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221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152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159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154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226</a:t>
                      </a:r>
                    </a:p>
                  </a:txBody>
                  <a:tcPr marL="100344" marR="10034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4406">
                <a:tc>
                  <a:txBody>
                    <a:bodyPr/>
                    <a:lstStyle/>
                    <a:p>
                      <a:r>
                        <a:rPr lang="ru-RU" dirty="0" err="1"/>
                        <a:t>Лапароскопических</a:t>
                      </a:r>
                      <a:r>
                        <a:rPr lang="ru-RU" baseline="0" dirty="0"/>
                        <a:t> передних резекций</a:t>
                      </a:r>
                      <a:endParaRPr lang="ru-RU" dirty="0"/>
                    </a:p>
                  </a:txBody>
                  <a:tcPr marL="100344" marR="1003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28</a:t>
                      </a:r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20(8,7%)</a:t>
                      </a:r>
                    </a:p>
                  </a:txBody>
                  <a:tcPr marL="100344" marR="10034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F77149-AF15-BE80-95FD-705705707077}"/>
              </a:ext>
            </a:extLst>
          </p:cNvPr>
          <p:cNvSpPr txBox="1"/>
          <p:nvPr/>
        </p:nvSpPr>
        <p:spPr>
          <a:xfrm>
            <a:off x="479376" y="260648"/>
            <a:ext cx="609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ХИРУРГИЧЕСКОЕ ЛЕЧЕНИЕ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C5C5F7D-159B-29D9-8087-336BC21AF17B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5601B1-32F4-6636-3B64-2D6A142B15B1}"/>
              </a:ext>
            </a:extLst>
          </p:cNvPr>
          <p:cNvSpPr txBox="1"/>
          <p:nvPr/>
        </p:nvSpPr>
        <p:spPr>
          <a:xfrm>
            <a:off x="482686" y="722312"/>
            <a:ext cx="109419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/>
              <a:t>ЗНО </a:t>
            </a:r>
            <a:r>
              <a:rPr lang="ru-RU" sz="1800" b="1" dirty="0" err="1"/>
              <a:t>ректосигмоидного</a:t>
            </a:r>
            <a:r>
              <a:rPr lang="ru-RU" sz="1800" b="1" dirty="0"/>
              <a:t> соединения</a:t>
            </a:r>
            <a:r>
              <a:rPr lang="ru-RU" sz="1800" dirty="0"/>
              <a:t> (20-25 см от </a:t>
            </a:r>
            <a:r>
              <a:rPr lang="ru-RU" sz="1800" dirty="0" err="1"/>
              <a:t>анокутанной</a:t>
            </a:r>
            <a:r>
              <a:rPr lang="ru-RU" sz="1800" dirty="0"/>
              <a:t> линии)-передняя резекция прямой кишки; </a:t>
            </a:r>
          </a:p>
          <a:p>
            <a:pPr marL="0" indent="0" algn="just">
              <a:buNone/>
            </a:pPr>
            <a:r>
              <a:rPr lang="ru-RU" sz="1800" b="1" dirty="0"/>
              <a:t>ЗНО в/отдела прямой кишки</a:t>
            </a:r>
            <a:r>
              <a:rPr lang="ru-RU" sz="1800" dirty="0"/>
              <a:t> (10-15 см от </a:t>
            </a:r>
            <a:r>
              <a:rPr lang="ru-RU" sz="1800" dirty="0" err="1"/>
              <a:t>анокутанной</a:t>
            </a:r>
            <a:r>
              <a:rPr lang="ru-RU" sz="1800" dirty="0"/>
              <a:t> линии)-передняя резекция прямой кишки;</a:t>
            </a:r>
          </a:p>
          <a:p>
            <a:pPr marL="0" indent="0" algn="just">
              <a:buNone/>
            </a:pPr>
            <a:r>
              <a:rPr lang="ru-RU" sz="1800" b="1" dirty="0"/>
              <a:t>ЗНО ср/отдела прямой кишки</a:t>
            </a:r>
            <a:r>
              <a:rPr lang="ru-RU" sz="1800" dirty="0"/>
              <a:t> (5-10 см от </a:t>
            </a:r>
            <a:r>
              <a:rPr lang="ru-RU" sz="1800" dirty="0" err="1"/>
              <a:t>анокутанной</a:t>
            </a:r>
            <a:r>
              <a:rPr lang="ru-RU" sz="1800" dirty="0"/>
              <a:t> линии)-передняя резекция, низкая передняя резекция прямой кишки;</a:t>
            </a:r>
          </a:p>
          <a:p>
            <a:pPr marL="0" indent="0" algn="just">
              <a:buNone/>
            </a:pPr>
            <a:r>
              <a:rPr lang="ru-RU" sz="1800" b="1" dirty="0"/>
              <a:t>ЗНО н/отдела прямой кишки</a:t>
            </a:r>
            <a:r>
              <a:rPr lang="ru-RU" sz="1800" dirty="0"/>
              <a:t> (0-5 см от </a:t>
            </a:r>
            <a:r>
              <a:rPr lang="ru-RU" sz="1800" dirty="0" err="1"/>
              <a:t>анокутанной</a:t>
            </a:r>
            <a:r>
              <a:rPr lang="ru-RU" sz="1800" dirty="0"/>
              <a:t> линии)-низкая передняя резекция прямой кишки, брюшно-анальная резекция, экстирпация прямой кишки;</a:t>
            </a:r>
          </a:p>
          <a:p>
            <a:pPr marL="0" indent="0" algn="just">
              <a:buNone/>
            </a:pPr>
            <a:r>
              <a:rPr lang="ru-RU" sz="1800" b="1" dirty="0">
                <a:sym typeface="+mn-ea"/>
              </a:rPr>
              <a:t>59,3% пациентов получили только хирургическое лечение,  40,7% комбинированное или комплексное.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11020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94" y="1039671"/>
            <a:ext cx="4947014" cy="2895256"/>
          </a:xfrm>
          <a:prstGeom prst="rect">
            <a:avLst/>
          </a:prstGeom>
        </p:spPr>
      </p:pic>
      <p:pic>
        <p:nvPicPr>
          <p:cNvPr id="10" name="Замещающее содержимо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94" y="3872077"/>
            <a:ext cx="4586974" cy="2750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03EAAF-A106-300C-6D37-4AF777E9F97B}"/>
              </a:ext>
            </a:extLst>
          </p:cNvPr>
          <p:cNvSpPr txBox="1"/>
          <p:nvPr/>
        </p:nvSpPr>
        <p:spPr>
          <a:xfrm>
            <a:off x="407368" y="388488"/>
            <a:ext cx="105851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AB3"/>
                </a:solidFill>
              </a:rPr>
              <a:t>ПОТРЕБНОСТЬ В РЕАБИЛИТАЦИИ ПАЦИЕНТОВ КОЛОРЕКТАЛЬНОГО ПРОФИЛЯ (С19-С21)</a:t>
            </a:r>
            <a:endParaRPr lang="ru-RU" sz="2400" dirty="0">
              <a:solidFill>
                <a:srgbClr val="007AB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0D6239-5BFE-2363-0780-12BCD10118A5}"/>
              </a:ext>
            </a:extLst>
          </p:cNvPr>
          <p:cNvSpPr txBox="1"/>
          <p:nvPr/>
        </p:nvSpPr>
        <p:spPr>
          <a:xfrm>
            <a:off x="911424" y="1859339"/>
            <a:ext cx="49470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/>
              <a:t>Количество операций на прямой кишке увеличилось на </a:t>
            </a:r>
            <a:r>
              <a:rPr lang="ru-RU" sz="1800" b="1" dirty="0"/>
              <a:t>46%</a:t>
            </a:r>
            <a:r>
              <a:rPr lang="ru-RU" sz="18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/>
              <a:t>Доля операций с постоянной колостомой-</a:t>
            </a:r>
            <a:r>
              <a:rPr lang="ru-RU" sz="1800" b="1" dirty="0"/>
              <a:t>30%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/>
              <a:t>В 2023 г выполнено 175 передних резекций прямой кишки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/>
              <a:t>Доля </a:t>
            </a:r>
            <a:r>
              <a:rPr lang="ru-RU" sz="1800" dirty="0"/>
              <a:t>превентивных стом при передней резекции прямой кишки-</a:t>
            </a:r>
            <a:r>
              <a:rPr lang="ru-RU" sz="1800" b="1" dirty="0"/>
              <a:t>79%</a:t>
            </a:r>
            <a:r>
              <a:rPr lang="ru-RU" sz="18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/>
              <a:t>Закрытие стом в 2023 г-52 пациента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69D45B-5229-13E5-BE3C-60E2F5830729}"/>
              </a:ext>
            </a:extLst>
          </p:cNvPr>
          <p:cNvSpPr txBox="1"/>
          <p:nvPr/>
        </p:nvSpPr>
        <p:spPr>
          <a:xfrm>
            <a:off x="1907675" y="5373216"/>
            <a:ext cx="3816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Показана реабилитация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100 % пациентов </a:t>
            </a: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xmlns="" id="{4A423D20-EB52-CC27-AAE0-26A3CBB6D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1424" y="5289813"/>
            <a:ext cx="914400" cy="9144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4464ADE-89D9-35E1-2509-AB18FD819B88}"/>
              </a:ext>
            </a:extLst>
          </p:cNvPr>
          <p:cNvSpPr/>
          <p:nvPr/>
        </p:nvSpPr>
        <p:spPr>
          <a:xfrm>
            <a:off x="0" y="365125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2DE65E7-17C2-A5EF-8CC1-CB78DD03068B}"/>
              </a:ext>
            </a:extLst>
          </p:cNvPr>
          <p:cNvSpPr/>
          <p:nvPr/>
        </p:nvSpPr>
        <p:spPr>
          <a:xfrm>
            <a:off x="6240016" y="0"/>
            <a:ext cx="5951984" cy="6858000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88088" y="1616224"/>
            <a:ext cx="47525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В раннем п/о периоде с превентивной кишечной стомой;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В позднем п/о периоде с кишечной стомой;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В раннем п/о периоде после реконструктивной операции или закрытии кишечной стомы.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74BD4ED-CC50-C584-95EF-16A6E0BD1E3A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CF5EA0-2ED5-BD64-9CD4-4A07383C8943}"/>
              </a:ext>
            </a:extLst>
          </p:cNvPr>
          <p:cNvSpPr txBox="1"/>
          <p:nvPr/>
        </p:nvSpPr>
        <p:spPr>
          <a:xfrm>
            <a:off x="263352" y="491479"/>
            <a:ext cx="60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МОДЕЛИ ПАЦИЕНТОВ: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BC2840-0906-BDA0-2796-33322DFB3394}"/>
              </a:ext>
            </a:extLst>
          </p:cNvPr>
          <p:cNvSpPr txBox="1"/>
          <p:nvPr/>
        </p:nvSpPr>
        <p:spPr>
          <a:xfrm>
            <a:off x="695400" y="1484784"/>
            <a:ext cx="460851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800" dirty="0"/>
              <a:t>Средний возраст: 60-69 лет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800" dirty="0"/>
              <a:t>Пол: мужской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800" dirty="0"/>
              <a:t>Стадия заболевания: </a:t>
            </a:r>
            <a:r>
              <a:rPr lang="en-US" sz="1800" dirty="0"/>
              <a:t>III b</a:t>
            </a:r>
            <a:r>
              <a:rPr lang="ru-RU" sz="1800" dirty="0"/>
              <a:t>-с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800" dirty="0"/>
              <a:t>После проведения </a:t>
            </a:r>
            <a:r>
              <a:rPr lang="ru-RU" sz="1800" dirty="0" err="1"/>
              <a:t>неоадьювантной</a:t>
            </a:r>
            <a:r>
              <a:rPr lang="ru-RU" sz="1800" dirty="0"/>
              <a:t> химиолучевой терапии: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800" dirty="0"/>
              <a:t>Объем операции: низкая передняя резекция прямой кишки с формированием низкого </a:t>
            </a:r>
            <a:r>
              <a:rPr lang="ru-RU" sz="1800" dirty="0" err="1"/>
              <a:t>колоректального</a:t>
            </a:r>
            <a:r>
              <a:rPr lang="ru-RU" sz="1800" dirty="0"/>
              <a:t> анастомоза на 5-7 см от </a:t>
            </a:r>
            <a:r>
              <a:rPr lang="ru-RU" sz="1800" dirty="0" err="1"/>
              <a:t>анокутанной</a:t>
            </a:r>
            <a:r>
              <a:rPr lang="ru-RU" sz="1800" dirty="0"/>
              <a:t> линии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800" dirty="0"/>
              <a:t>после тотальной </a:t>
            </a:r>
            <a:r>
              <a:rPr lang="ru-RU" sz="1800" dirty="0" err="1"/>
              <a:t>мезоректумэктомии</a:t>
            </a:r>
            <a:r>
              <a:rPr lang="ru-RU" sz="1800" dirty="0"/>
              <a:t>,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800" dirty="0"/>
              <a:t>сроки отключения кишки (более 6 месяцев!)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5">
            <a:extLst>
              <a:ext uri="{FF2B5EF4-FFF2-40B4-BE49-F238E27FC236}">
                <a16:creationId xmlns:a16="http://schemas.microsoft.com/office/drawing/2014/main" xmlns="" id="{CC3C833D-6B24-25F9-38C5-DE28E1104C4D}"/>
              </a:ext>
            </a:extLst>
          </p:cNvPr>
          <p:cNvSpPr/>
          <p:nvPr/>
        </p:nvSpPr>
        <p:spPr>
          <a:xfrm flipH="1">
            <a:off x="5649159" y="1239703"/>
            <a:ext cx="6533433" cy="1258737"/>
          </a:xfrm>
          <a:custGeom>
            <a:avLst/>
            <a:gdLst>
              <a:gd name="connsiteX0" fmla="*/ 0 w 5375920"/>
              <a:gd name="connsiteY0" fmla="*/ 0 h 1258737"/>
              <a:gd name="connsiteX1" fmla="*/ 5375920 w 5375920"/>
              <a:gd name="connsiteY1" fmla="*/ 0 h 1258737"/>
              <a:gd name="connsiteX2" fmla="*/ 5375920 w 5375920"/>
              <a:gd name="connsiteY2" fmla="*/ 1258737 h 1258737"/>
              <a:gd name="connsiteX3" fmla="*/ 0 w 5375920"/>
              <a:gd name="connsiteY3" fmla="*/ 1258737 h 1258737"/>
              <a:gd name="connsiteX4" fmla="*/ 0 w 5375920"/>
              <a:gd name="connsiteY4" fmla="*/ 0 h 1258737"/>
              <a:gd name="connsiteX0" fmla="*/ 0 w 5580315"/>
              <a:gd name="connsiteY0" fmla="*/ 0 h 1280252"/>
              <a:gd name="connsiteX1" fmla="*/ 5375920 w 5580315"/>
              <a:gd name="connsiteY1" fmla="*/ 0 h 1280252"/>
              <a:gd name="connsiteX2" fmla="*/ 5580315 w 5580315"/>
              <a:gd name="connsiteY2" fmla="*/ 1280252 h 1280252"/>
              <a:gd name="connsiteX3" fmla="*/ 0 w 5580315"/>
              <a:gd name="connsiteY3" fmla="*/ 1258737 h 1280252"/>
              <a:gd name="connsiteX4" fmla="*/ 0 w 5580315"/>
              <a:gd name="connsiteY4" fmla="*/ 0 h 1280252"/>
              <a:gd name="connsiteX0" fmla="*/ 0 w 5375920"/>
              <a:gd name="connsiteY0" fmla="*/ 0 h 1280252"/>
              <a:gd name="connsiteX1" fmla="*/ 5375920 w 5375920"/>
              <a:gd name="connsiteY1" fmla="*/ 0 h 1280252"/>
              <a:gd name="connsiteX2" fmla="*/ 5020918 w 5375920"/>
              <a:gd name="connsiteY2" fmla="*/ 1280252 h 1280252"/>
              <a:gd name="connsiteX3" fmla="*/ 0 w 5375920"/>
              <a:gd name="connsiteY3" fmla="*/ 1258737 h 1280252"/>
              <a:gd name="connsiteX4" fmla="*/ 0 w 5375920"/>
              <a:gd name="connsiteY4" fmla="*/ 0 h 1280252"/>
              <a:gd name="connsiteX0" fmla="*/ 0 w 5375920"/>
              <a:gd name="connsiteY0" fmla="*/ 0 h 1258737"/>
              <a:gd name="connsiteX1" fmla="*/ 5375920 w 5375920"/>
              <a:gd name="connsiteY1" fmla="*/ 0 h 1258737"/>
              <a:gd name="connsiteX2" fmla="*/ 4977887 w 5375920"/>
              <a:gd name="connsiteY2" fmla="*/ 1022069 h 1258737"/>
              <a:gd name="connsiteX3" fmla="*/ 0 w 5375920"/>
              <a:gd name="connsiteY3" fmla="*/ 1258737 h 1258737"/>
              <a:gd name="connsiteX4" fmla="*/ 0 w 5375920"/>
              <a:gd name="connsiteY4" fmla="*/ 0 h 1258737"/>
              <a:gd name="connsiteX0" fmla="*/ 0 w 5375920"/>
              <a:gd name="connsiteY0" fmla="*/ 0 h 1258737"/>
              <a:gd name="connsiteX1" fmla="*/ 5375920 w 5375920"/>
              <a:gd name="connsiteY1" fmla="*/ 0 h 1258737"/>
              <a:gd name="connsiteX2" fmla="*/ 4881068 w 5375920"/>
              <a:gd name="connsiteY2" fmla="*/ 1226465 h 1258737"/>
              <a:gd name="connsiteX3" fmla="*/ 0 w 5375920"/>
              <a:gd name="connsiteY3" fmla="*/ 1258737 h 1258737"/>
              <a:gd name="connsiteX4" fmla="*/ 0 w 5375920"/>
              <a:gd name="connsiteY4" fmla="*/ 0 h 1258737"/>
              <a:gd name="connsiteX0" fmla="*/ 0 w 5375920"/>
              <a:gd name="connsiteY0" fmla="*/ 0 h 1258737"/>
              <a:gd name="connsiteX1" fmla="*/ 5375920 w 5375920"/>
              <a:gd name="connsiteY1" fmla="*/ 0 h 1258737"/>
              <a:gd name="connsiteX2" fmla="*/ 4988644 w 5375920"/>
              <a:gd name="connsiteY2" fmla="*/ 1237222 h 1258737"/>
              <a:gd name="connsiteX3" fmla="*/ 0 w 5375920"/>
              <a:gd name="connsiteY3" fmla="*/ 1258737 h 1258737"/>
              <a:gd name="connsiteX4" fmla="*/ 0 w 5375920"/>
              <a:gd name="connsiteY4" fmla="*/ 0 h 1258737"/>
              <a:gd name="connsiteX0" fmla="*/ 0 w 5196246"/>
              <a:gd name="connsiteY0" fmla="*/ 0 h 1258737"/>
              <a:gd name="connsiteX1" fmla="*/ 5196246 w 5196246"/>
              <a:gd name="connsiteY1" fmla="*/ 0 h 1258737"/>
              <a:gd name="connsiteX2" fmla="*/ 4988644 w 5196246"/>
              <a:gd name="connsiteY2" fmla="*/ 1237222 h 1258737"/>
              <a:gd name="connsiteX3" fmla="*/ 0 w 5196246"/>
              <a:gd name="connsiteY3" fmla="*/ 1258737 h 1258737"/>
              <a:gd name="connsiteX4" fmla="*/ 0 w 5196246"/>
              <a:gd name="connsiteY4" fmla="*/ 0 h 125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246" h="1258737">
                <a:moveTo>
                  <a:pt x="0" y="0"/>
                </a:moveTo>
                <a:lnTo>
                  <a:pt x="5196246" y="0"/>
                </a:lnTo>
                <a:lnTo>
                  <a:pt x="4988644" y="1237222"/>
                </a:lnTo>
                <a:lnTo>
                  <a:pt x="0" y="12587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D442827-1C83-7A7F-8FC7-2FFDB0F830F2}"/>
              </a:ext>
            </a:extLst>
          </p:cNvPr>
          <p:cNvSpPr/>
          <p:nvPr/>
        </p:nvSpPr>
        <p:spPr>
          <a:xfrm>
            <a:off x="9408" y="1546550"/>
            <a:ext cx="4646432" cy="1258737"/>
          </a:xfrm>
          <a:custGeom>
            <a:avLst/>
            <a:gdLst>
              <a:gd name="connsiteX0" fmla="*/ 0 w 5375920"/>
              <a:gd name="connsiteY0" fmla="*/ 0 h 1258737"/>
              <a:gd name="connsiteX1" fmla="*/ 5375920 w 5375920"/>
              <a:gd name="connsiteY1" fmla="*/ 0 h 1258737"/>
              <a:gd name="connsiteX2" fmla="*/ 5375920 w 5375920"/>
              <a:gd name="connsiteY2" fmla="*/ 1258737 h 1258737"/>
              <a:gd name="connsiteX3" fmla="*/ 0 w 5375920"/>
              <a:gd name="connsiteY3" fmla="*/ 1258737 h 1258737"/>
              <a:gd name="connsiteX4" fmla="*/ 0 w 5375920"/>
              <a:gd name="connsiteY4" fmla="*/ 0 h 1258737"/>
              <a:gd name="connsiteX0" fmla="*/ 0 w 5580315"/>
              <a:gd name="connsiteY0" fmla="*/ 0 h 1280252"/>
              <a:gd name="connsiteX1" fmla="*/ 5375920 w 5580315"/>
              <a:gd name="connsiteY1" fmla="*/ 0 h 1280252"/>
              <a:gd name="connsiteX2" fmla="*/ 5580315 w 5580315"/>
              <a:gd name="connsiteY2" fmla="*/ 1280252 h 1280252"/>
              <a:gd name="connsiteX3" fmla="*/ 0 w 5580315"/>
              <a:gd name="connsiteY3" fmla="*/ 1258737 h 1280252"/>
              <a:gd name="connsiteX4" fmla="*/ 0 w 5580315"/>
              <a:gd name="connsiteY4" fmla="*/ 0 h 1280252"/>
              <a:gd name="connsiteX0" fmla="*/ 0 w 5375920"/>
              <a:gd name="connsiteY0" fmla="*/ 0 h 1280252"/>
              <a:gd name="connsiteX1" fmla="*/ 5375920 w 5375920"/>
              <a:gd name="connsiteY1" fmla="*/ 0 h 1280252"/>
              <a:gd name="connsiteX2" fmla="*/ 5020918 w 5375920"/>
              <a:gd name="connsiteY2" fmla="*/ 1280252 h 1280252"/>
              <a:gd name="connsiteX3" fmla="*/ 0 w 5375920"/>
              <a:gd name="connsiteY3" fmla="*/ 1258737 h 1280252"/>
              <a:gd name="connsiteX4" fmla="*/ 0 w 5375920"/>
              <a:gd name="connsiteY4" fmla="*/ 0 h 1280252"/>
              <a:gd name="connsiteX0" fmla="*/ 0 w 5375920"/>
              <a:gd name="connsiteY0" fmla="*/ 0 h 1258737"/>
              <a:gd name="connsiteX1" fmla="*/ 5375920 w 5375920"/>
              <a:gd name="connsiteY1" fmla="*/ 0 h 1258737"/>
              <a:gd name="connsiteX2" fmla="*/ 4977887 w 5375920"/>
              <a:gd name="connsiteY2" fmla="*/ 1022069 h 1258737"/>
              <a:gd name="connsiteX3" fmla="*/ 0 w 5375920"/>
              <a:gd name="connsiteY3" fmla="*/ 1258737 h 1258737"/>
              <a:gd name="connsiteX4" fmla="*/ 0 w 5375920"/>
              <a:gd name="connsiteY4" fmla="*/ 0 h 1258737"/>
              <a:gd name="connsiteX0" fmla="*/ 0 w 5375920"/>
              <a:gd name="connsiteY0" fmla="*/ 0 h 1258737"/>
              <a:gd name="connsiteX1" fmla="*/ 5375920 w 5375920"/>
              <a:gd name="connsiteY1" fmla="*/ 0 h 1258737"/>
              <a:gd name="connsiteX2" fmla="*/ 4881068 w 5375920"/>
              <a:gd name="connsiteY2" fmla="*/ 1226465 h 1258737"/>
              <a:gd name="connsiteX3" fmla="*/ 0 w 5375920"/>
              <a:gd name="connsiteY3" fmla="*/ 1258737 h 1258737"/>
              <a:gd name="connsiteX4" fmla="*/ 0 w 5375920"/>
              <a:gd name="connsiteY4" fmla="*/ 0 h 1258737"/>
              <a:gd name="connsiteX0" fmla="*/ 0 w 5375920"/>
              <a:gd name="connsiteY0" fmla="*/ 0 h 1258737"/>
              <a:gd name="connsiteX1" fmla="*/ 5375920 w 5375920"/>
              <a:gd name="connsiteY1" fmla="*/ 0 h 1258737"/>
              <a:gd name="connsiteX2" fmla="*/ 4988644 w 5375920"/>
              <a:gd name="connsiteY2" fmla="*/ 1237222 h 1258737"/>
              <a:gd name="connsiteX3" fmla="*/ 0 w 5375920"/>
              <a:gd name="connsiteY3" fmla="*/ 1258737 h 1258737"/>
              <a:gd name="connsiteX4" fmla="*/ 0 w 5375920"/>
              <a:gd name="connsiteY4" fmla="*/ 0 h 125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5920" h="1258737">
                <a:moveTo>
                  <a:pt x="0" y="0"/>
                </a:moveTo>
                <a:lnTo>
                  <a:pt x="5375920" y="0"/>
                </a:lnTo>
                <a:lnTo>
                  <a:pt x="4988644" y="1237222"/>
                </a:lnTo>
                <a:lnTo>
                  <a:pt x="0" y="12587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37854" y="2716768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СНПР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Урологические осложнения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prstClr val="black"/>
                </a:solidFill>
                <a:latin typeface="Calibri"/>
              </a:rPr>
              <a:t>Эректильная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дисфункция или снижение либидо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Хроническая тазовая боль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Тревожно-депрессивный синдром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prstClr val="black"/>
                </a:solidFill>
                <a:latin typeface="Calibri"/>
              </a:rPr>
              <a:t>Парастомальная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грыжа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prstClr val="black"/>
                </a:solidFill>
                <a:latin typeface="Calibri"/>
              </a:rPr>
              <a:t>Эвагинация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(пролапс, выпадение), стриктура,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парастомальный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свищ, ретракция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Осложнения, связанные с особенностью ухода за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стомой</a:t>
            </a: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Сочетанная патология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60B251B-63EC-0B5E-709C-647BB17E8537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C4A566-E3E9-99B5-AD89-F34186B23E5D}"/>
              </a:ext>
            </a:extLst>
          </p:cNvPr>
          <p:cNvSpPr txBox="1"/>
          <p:nvPr/>
        </p:nvSpPr>
        <p:spPr>
          <a:xfrm>
            <a:off x="335360" y="548693"/>
            <a:ext cx="60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БАРЬЕРЫ И РИСКИ РЕАБИЛИТАЦИИ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1E1376-45B2-4C93-7E47-5BA8B2BA624C}"/>
              </a:ext>
            </a:extLst>
          </p:cNvPr>
          <p:cNvSpPr txBox="1"/>
          <p:nvPr/>
        </p:nvSpPr>
        <p:spPr>
          <a:xfrm>
            <a:off x="479376" y="3237643"/>
            <a:ext cx="38884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Степень тяжести п/о осложнений по </a:t>
            </a:r>
            <a:r>
              <a:rPr lang="en-US" sz="1800" dirty="0" err="1"/>
              <a:t>Clavien-Dindo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Раневая инфекция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Атония мочевого пузыря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/>
              <a:t>Пареж</a:t>
            </a:r>
            <a:r>
              <a:rPr lang="ru-RU" sz="1800" dirty="0"/>
              <a:t> ЖКТ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Несостоятельность анастомоза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Кровотечение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ТЭЛА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7A5FC6-C947-05CF-407B-E5D169D50577}"/>
              </a:ext>
            </a:extLst>
          </p:cNvPr>
          <p:cNvSpPr txBox="1"/>
          <p:nvPr/>
        </p:nvSpPr>
        <p:spPr>
          <a:xfrm>
            <a:off x="776816" y="1574885"/>
            <a:ext cx="3888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в раннем послеоперационном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периоде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A67CC4-4F6D-AD2D-3574-4A8BD249EFEB}"/>
              </a:ext>
            </a:extLst>
          </p:cNvPr>
          <p:cNvSpPr txBox="1"/>
          <p:nvPr/>
        </p:nvSpPr>
        <p:spPr>
          <a:xfrm>
            <a:off x="6434946" y="1266767"/>
            <a:ext cx="3816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Calibri"/>
              </a:rPr>
              <a:t>в позднем послеоперационном периоде</a:t>
            </a:r>
            <a:endParaRPr lang="ru-RU" b="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705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31904" y="2492896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НЕ ЗАВИСЯТ ОТ ПАЦИЕНТА</a:t>
            </a:r>
          </a:p>
          <a:p>
            <a:pPr>
              <a:defRPr/>
            </a:pPr>
            <a:endParaRPr lang="ru-RU" b="1" dirty="0">
              <a:solidFill>
                <a:prstClr val="black"/>
              </a:solidFill>
              <a:latin typeface="Calibri"/>
            </a:endParaRPr>
          </a:p>
          <a:p>
            <a:pPr marL="720725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Нарушение кишечного компонента держания</a:t>
            </a:r>
          </a:p>
          <a:p>
            <a:pPr marL="720725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Утрата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ректоанального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ингибиторного рефлекса</a:t>
            </a:r>
          </a:p>
          <a:p>
            <a:pPr marL="720725" indent="-285750">
              <a:buFont typeface="Arial" panose="020B0604020202020204" pitchFamily="34" charset="0"/>
              <a:buChar char="•"/>
              <a:defRPr/>
            </a:pPr>
            <a:r>
              <a:rPr lang="ru-RU" dirty="0" err="1">
                <a:solidFill>
                  <a:prstClr val="black"/>
                </a:solidFill>
                <a:latin typeface="Calibri"/>
              </a:rPr>
              <a:t>Интраоперационная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травматизация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наружного сфинктера</a:t>
            </a:r>
          </a:p>
          <a:p>
            <a:pPr marL="720725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Резекция или удаление внутреннего сфинктера с транзиторной зоной и «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геммороидальной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подушкой»</a:t>
            </a:r>
          </a:p>
          <a:p>
            <a:pPr marL="720725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Развитие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нейропатии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полового нерва</a:t>
            </a:r>
          </a:p>
          <a:p>
            <a:pPr marL="720725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Влияние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неоадьювантной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химиолучевой терапии на функциональной состояние нервно-мышечных структур малого таза</a:t>
            </a:r>
          </a:p>
          <a:p>
            <a:pPr marL="720725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Тотальная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мезоректумэктомия</a:t>
            </a: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720725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Тип анастомоза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408" y="2492896"/>
            <a:ext cx="35283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  <a:cs typeface="Times New Roman" panose="02020603050405020304" charset="0"/>
              </a:rPr>
              <a:t>ЗАВИСЯТ ОТ ПАЦИЕНТА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Calibri" panose="020F0502020204030204"/>
              <a:cs typeface="Times New Roman" panose="02020603050405020304" charset="0"/>
            </a:endParaRPr>
          </a:p>
          <a:p>
            <a:pPr marL="623888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  <a:cs typeface="Times New Roman" panose="02020603050405020304" charset="0"/>
              </a:rPr>
              <a:t>Ожирение</a:t>
            </a:r>
          </a:p>
          <a:p>
            <a:pPr marL="623888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  <a:cs typeface="Times New Roman" panose="02020603050405020304" charset="0"/>
              </a:rPr>
              <a:t>Заболевания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/>
                <a:cs typeface="Times New Roman" panose="02020603050405020304" charset="0"/>
              </a:rPr>
              <a:t>нижних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  <a:cs typeface="Times New Roman" panose="02020603050405020304" charset="0"/>
              </a:rPr>
              <a:t>отделов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/>
                <a:cs typeface="Times New Roman" panose="02020603050405020304" charset="0"/>
              </a:rPr>
              <a:t>ЖКТ (</a:t>
            </a:r>
            <a:r>
              <a:rPr lang="ru-RU" dirty="0" err="1" smtClean="0">
                <a:solidFill>
                  <a:prstClr val="black"/>
                </a:solidFill>
                <a:latin typeface="Calibri" panose="020F0502020204030204"/>
                <a:cs typeface="Times New Roman" panose="02020603050405020304" charset="0"/>
              </a:rPr>
              <a:t>дивертикулярная</a:t>
            </a:r>
            <a:r>
              <a:rPr lang="ru-RU" dirty="0" smtClean="0">
                <a:solidFill>
                  <a:prstClr val="black"/>
                </a:solidFill>
                <a:latin typeface="Calibri" panose="020F0502020204030204"/>
                <a:cs typeface="Times New Roman" panose="02020603050405020304" charset="0"/>
              </a:rPr>
              <a:t> болезнь)</a:t>
            </a:r>
            <a:endParaRPr lang="ru-RU" dirty="0">
              <a:solidFill>
                <a:prstClr val="black"/>
              </a:solidFill>
              <a:latin typeface="Calibri" panose="020F0502020204030204"/>
              <a:cs typeface="Times New Roman" panose="02020603050405020304" charset="0"/>
            </a:endParaRPr>
          </a:p>
          <a:p>
            <a:pPr marL="623888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  <a:cs typeface="Times New Roman" panose="02020603050405020304" charset="0"/>
              </a:rPr>
              <a:t>Наличие в анамнезе эпизодов недержания мочи</a:t>
            </a:r>
          </a:p>
          <a:p>
            <a:pPr marL="623888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  <a:cs typeface="Times New Roman" panose="02020603050405020304" charset="0"/>
              </a:rPr>
              <a:t>Наличие грыж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Calibri" panose="020F0502020204030204"/>
              <a:cs typeface="Times New Roman" panose="020206030504050203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B4D590-AFEE-3E8F-C2A0-16C772617F9E}"/>
              </a:ext>
            </a:extLst>
          </p:cNvPr>
          <p:cNvSpPr txBox="1"/>
          <p:nvPr/>
        </p:nvSpPr>
        <p:spPr>
          <a:xfrm>
            <a:off x="335360" y="400621"/>
            <a:ext cx="609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ПРИЧИНЫ СНПР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0EB37B5-C1B3-0521-3CF4-FEB01BA787A3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845A68-A715-1446-A731-81CF50EDB30E}"/>
              </a:ext>
            </a:extLst>
          </p:cNvPr>
          <p:cNvSpPr txBox="1"/>
          <p:nvPr/>
        </p:nvSpPr>
        <p:spPr>
          <a:xfrm>
            <a:off x="366042" y="877952"/>
            <a:ext cx="10842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/>
              <a:t>СНПР — заболевание, характеризующееся учащенным стулом, длительным и неполным опорожнением кишечника, внезапными позывами на дефекацию и недержанием газов и кишечного содержимого различной степени выраженности, возникающее вследствие нарушения резервуарной и эвакуаторной функции после резекции большей части прямой кишки</a:t>
            </a:r>
            <a:r>
              <a:rPr lang="en-US" altLang="ru-RU" sz="1800" dirty="0"/>
              <a:t>.</a:t>
            </a:r>
            <a:endParaRPr lang="ru-RU" sz="18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2DB73E1-5837-BE38-2098-45674E26FF86}"/>
              </a:ext>
            </a:extLst>
          </p:cNvPr>
          <p:cNvCxnSpPr/>
          <p:nvPr/>
        </p:nvCxnSpPr>
        <p:spPr>
          <a:xfrm>
            <a:off x="4727848" y="2492896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4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899231"/>
            <a:ext cx="11233248" cy="3119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ym typeface="+mn-ea"/>
              </a:rPr>
              <a:t>МКФ представляет собой обширный набор категорий, с помощью которых функциональные нарушения могут быть подробно описаны с дополнительной ссылкой на контекстуальный факторы</a:t>
            </a:r>
            <a:endParaRPr lang="ru-RU" sz="1600" dirty="0"/>
          </a:p>
          <a:p>
            <a:pPr marL="892175"/>
            <a:r>
              <a:rPr lang="ru-RU" sz="1600" dirty="0"/>
              <a:t>Является списком проблем пациента</a:t>
            </a:r>
          </a:p>
          <a:p>
            <a:pPr marL="892175"/>
            <a:r>
              <a:rPr lang="ru-RU" sz="1600" dirty="0"/>
              <a:t>Описывает все компоненты здоровья</a:t>
            </a:r>
          </a:p>
          <a:p>
            <a:pPr marL="892175"/>
            <a:r>
              <a:rPr lang="ru-RU" sz="1600" dirty="0"/>
              <a:t>Призван оценить не только медицинские проблемы, но и другие жизненные проблемы</a:t>
            </a:r>
          </a:p>
          <a:p>
            <a:pPr marL="892175"/>
            <a:r>
              <a:rPr lang="ru-RU" sz="1600" dirty="0"/>
              <a:t>Включает не только нарушения и ограничения, но и возможности и действия пациента</a:t>
            </a:r>
          </a:p>
          <a:p>
            <a:pPr marL="892175"/>
            <a:r>
              <a:rPr lang="ru-RU" sz="1600" b="1" dirty="0"/>
              <a:t>Отражает процесс реабилитации</a:t>
            </a:r>
          </a:p>
          <a:p>
            <a:pPr marL="892175"/>
            <a:r>
              <a:rPr lang="ru-RU" sz="1600" dirty="0"/>
              <a:t>Цели реабилитации устанавливались в соответствии с МКФ. Цель цикла реабилитации-это краткосрочная цель. </a:t>
            </a:r>
          </a:p>
          <a:p>
            <a:pPr marL="892175"/>
            <a:r>
              <a:rPr lang="en-US" sz="1600" dirty="0" err="1"/>
              <a:t>Глобальная</a:t>
            </a:r>
            <a:r>
              <a:rPr lang="en-US" sz="1600" dirty="0"/>
              <a:t> </a:t>
            </a:r>
            <a:r>
              <a:rPr lang="en-US" sz="1600" dirty="0" err="1"/>
              <a:t>цель</a:t>
            </a:r>
            <a:r>
              <a:rPr lang="en-US" sz="1600" dirty="0"/>
              <a:t> </a:t>
            </a:r>
            <a:r>
              <a:rPr lang="en-US" sz="1600" dirty="0" err="1"/>
              <a:t>реабилитации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правилам</a:t>
            </a:r>
            <a:r>
              <a:rPr lang="en-US" sz="1600" dirty="0"/>
              <a:t> </a:t>
            </a:r>
            <a:r>
              <a:rPr lang="en-US" sz="1600" b="1" dirty="0"/>
              <a:t>S.M.A.R.T. </a:t>
            </a:r>
            <a:r>
              <a:rPr lang="en-US" sz="1600" dirty="0"/>
              <a:t>(Specific, Measurable, Achievable, Relevant, Time-bound).</a:t>
            </a:r>
            <a:endParaRPr lang="ru-RU" sz="1600" dirty="0"/>
          </a:p>
          <a:p>
            <a:pPr marL="892175"/>
            <a:r>
              <a:rPr lang="ru-RU" sz="1600" dirty="0"/>
              <a:t>Для количественной оценки достижения целей реабилитации использовалась Шкала достижения цели GAS</a:t>
            </a:r>
          </a:p>
          <a:p>
            <a:pPr marL="0" indent="0">
              <a:buNone/>
            </a:pPr>
            <a:endParaRPr lang="ru-RU" sz="1800" b="1" dirty="0"/>
          </a:p>
          <a:p>
            <a:endParaRPr lang="ru-RU" sz="1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CAACDFB-EA0D-0C3D-D5C3-6F383B8DDCEC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398A2414-8907-14C8-7324-680D38F12F4A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1EF5519C-3EBB-35DB-1F2A-575EA2B9B897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1D5A31-3D8A-850B-3656-DFDFD0D39BFC}"/>
              </a:ext>
            </a:extLst>
          </p:cNvPr>
          <p:cNvSpPr txBox="1"/>
          <p:nvPr/>
        </p:nvSpPr>
        <p:spPr>
          <a:xfrm>
            <a:off x="551384" y="245839"/>
            <a:ext cx="60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РЕАБИЛИТАЦИОННЫЙ ДИАГНОЗ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E93CA3-6DA6-A307-8646-918BFCB00009}"/>
              </a:ext>
            </a:extLst>
          </p:cNvPr>
          <p:cNvSpPr txBox="1"/>
          <p:nvPr/>
        </p:nvSpPr>
        <p:spPr>
          <a:xfrm>
            <a:off x="2207568" y="4163221"/>
            <a:ext cx="7557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Шкала GAS / GAS </a:t>
            </a:r>
            <a:r>
              <a:rPr lang="ru-RU" sz="1800" b="1" dirty="0" err="1"/>
              <a:t>scale</a:t>
            </a:r>
            <a:endParaRPr lang="ru-RU" sz="1800" b="1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4BFF85A8-53BE-0A94-298E-D808228E9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73795"/>
              </p:ext>
            </p:extLst>
          </p:nvPr>
        </p:nvGraphicFramePr>
        <p:xfrm>
          <a:off x="983432" y="4725144"/>
          <a:ext cx="10642840" cy="1767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8568">
                  <a:extLst>
                    <a:ext uri="{9D8B030D-6E8A-4147-A177-3AD203B41FA5}">
                      <a16:colId xmlns:a16="http://schemas.microsoft.com/office/drawing/2014/main" xmlns="" val="2714202372"/>
                    </a:ext>
                  </a:extLst>
                </a:gridCol>
                <a:gridCol w="2128568">
                  <a:extLst>
                    <a:ext uri="{9D8B030D-6E8A-4147-A177-3AD203B41FA5}">
                      <a16:colId xmlns:a16="http://schemas.microsoft.com/office/drawing/2014/main" xmlns="" val="1475025419"/>
                    </a:ext>
                  </a:extLst>
                </a:gridCol>
                <a:gridCol w="2128568">
                  <a:extLst>
                    <a:ext uri="{9D8B030D-6E8A-4147-A177-3AD203B41FA5}">
                      <a16:colId xmlns:a16="http://schemas.microsoft.com/office/drawing/2014/main" xmlns="" val="2622472469"/>
                    </a:ext>
                  </a:extLst>
                </a:gridCol>
                <a:gridCol w="2128568">
                  <a:extLst>
                    <a:ext uri="{9D8B030D-6E8A-4147-A177-3AD203B41FA5}">
                      <a16:colId xmlns:a16="http://schemas.microsoft.com/office/drawing/2014/main" xmlns="" val="2943470541"/>
                    </a:ext>
                  </a:extLst>
                </a:gridCol>
                <a:gridCol w="2128568">
                  <a:extLst>
                    <a:ext uri="{9D8B030D-6E8A-4147-A177-3AD203B41FA5}">
                      <a16:colId xmlns:a16="http://schemas.microsoft.com/office/drawing/2014/main" xmlns="" val="1314548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44799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Начальная предварительная обработка (исходный уровень)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Продвижение к цели без достижения цели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Ожидаемый уровень после лечения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Лучший результат, чем ожидалось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Намного лучший результат, чем ожидалось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88974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3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Эсмира\Downloads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980728"/>
            <a:ext cx="88966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E62986-C060-E22C-86F2-876990C8C5A8}"/>
              </a:ext>
            </a:extLst>
          </p:cNvPr>
          <p:cNvSpPr txBox="1"/>
          <p:nvPr/>
        </p:nvSpPr>
        <p:spPr>
          <a:xfrm>
            <a:off x="479376" y="251991"/>
            <a:ext cx="102971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2400" b="1" dirty="0">
                <a:solidFill>
                  <a:schemeClr val="accent5">
                    <a:lumMod val="50000"/>
                  </a:schemeClr>
                </a:solidFill>
              </a:rPr>
              <a:t>ЕДИНАЯ ШКАЛА СОСТАВЛЯЮЩИХ МКФ </a:t>
            </a:r>
          </a:p>
          <a:p>
            <a:r>
              <a:rPr lang="ru-RU" altLang="en-US" sz="1800" dirty="0"/>
              <a:t>(функции, структуры, активность и участие, факторы окружающей среды)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43EDCC-2B7A-A735-ADAB-971C5B7116F7}"/>
              </a:ext>
            </a:extLst>
          </p:cNvPr>
          <p:cNvSpPr txBox="1"/>
          <p:nvPr/>
        </p:nvSpPr>
        <p:spPr>
          <a:xfrm>
            <a:off x="2330609" y="4551045"/>
            <a:ext cx="81578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1800" dirty="0"/>
              <a:t>xxx</a:t>
            </a:r>
            <a:r>
              <a:rPr lang="ru-RU" altLang="en-US" sz="1800" dirty="0"/>
              <a:t>.</a:t>
            </a:r>
            <a:r>
              <a:rPr lang="en-US" altLang="en-US" sz="1800" dirty="0"/>
              <a:t>0 </a:t>
            </a:r>
            <a:r>
              <a:rPr lang="ru-RU" altLang="en-US" sz="1800" dirty="0"/>
              <a:t> НЕТ нарушений (никаких, отсутствуют)                         0-4%</a:t>
            </a:r>
          </a:p>
          <a:p>
            <a:pPr algn="just"/>
            <a:r>
              <a:rPr lang="en-US" altLang="en-US" sz="1800" dirty="0">
                <a:sym typeface="+mn-ea"/>
              </a:rPr>
              <a:t>xxx</a:t>
            </a:r>
            <a:r>
              <a:rPr lang="ru-RU" altLang="en-US" sz="1800" dirty="0">
                <a:sym typeface="+mn-ea"/>
              </a:rPr>
              <a:t>.1  ЛЕГКИЕ нарушения (незначительные, слабые)           5-25%</a:t>
            </a:r>
          </a:p>
          <a:p>
            <a:pPr algn="just"/>
            <a:r>
              <a:rPr lang="en-US" altLang="en-US" sz="1800" dirty="0">
                <a:sym typeface="+mn-ea"/>
              </a:rPr>
              <a:t>xxx</a:t>
            </a:r>
            <a:r>
              <a:rPr lang="ru-RU" altLang="en-US" sz="1800" dirty="0">
                <a:sym typeface="+mn-ea"/>
              </a:rPr>
              <a:t>.2  УМЕРЕННЫЕ нарушения (средние, значимые)           25-49%</a:t>
            </a:r>
          </a:p>
          <a:p>
            <a:pPr algn="just"/>
            <a:r>
              <a:rPr lang="en-US" altLang="en-US" sz="1800" dirty="0">
                <a:sym typeface="+mn-ea"/>
              </a:rPr>
              <a:t>xxx</a:t>
            </a:r>
            <a:r>
              <a:rPr lang="ru-RU" altLang="en-US" sz="1800" dirty="0">
                <a:sym typeface="+mn-ea"/>
              </a:rPr>
              <a:t>.3  ТЯЖЕЛЫЕ нарушения (высокие, интенсивные)          50-95%</a:t>
            </a:r>
          </a:p>
          <a:p>
            <a:pPr algn="just"/>
            <a:r>
              <a:rPr lang="en-US" altLang="en-US" sz="1800" dirty="0">
                <a:sym typeface="+mn-ea"/>
              </a:rPr>
              <a:t>xxx</a:t>
            </a:r>
            <a:r>
              <a:rPr lang="ru-RU" altLang="en-US" sz="1800" dirty="0">
                <a:sym typeface="+mn-ea"/>
              </a:rPr>
              <a:t>.4  АБСОЛЮТНЫЕ нарушения (полные)                              96-100%</a:t>
            </a:r>
          </a:p>
          <a:p>
            <a:pPr algn="just"/>
            <a:r>
              <a:rPr lang="en-US" altLang="en-US" sz="1800" dirty="0">
                <a:sym typeface="+mn-ea"/>
              </a:rPr>
              <a:t>xxx</a:t>
            </a:r>
            <a:r>
              <a:rPr lang="ru-RU" altLang="en-US" sz="1800" dirty="0">
                <a:sym typeface="+mn-ea"/>
              </a:rPr>
              <a:t>.8  не определено</a:t>
            </a:r>
          </a:p>
          <a:p>
            <a:pPr algn="just"/>
            <a:r>
              <a:rPr lang="en-US" altLang="en-US" sz="1800" dirty="0">
                <a:sym typeface="+mn-ea"/>
              </a:rPr>
              <a:t>xxx</a:t>
            </a:r>
            <a:r>
              <a:rPr lang="ru-RU" altLang="en-US" sz="1800" dirty="0">
                <a:sym typeface="+mn-ea"/>
              </a:rPr>
              <a:t>.9  не применимо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20AD5A5-B3E9-59D6-6C59-B4ECE44CD5E7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6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130522"/>
              </p:ext>
            </p:extLst>
          </p:nvPr>
        </p:nvGraphicFramePr>
        <p:xfrm>
          <a:off x="839416" y="689274"/>
          <a:ext cx="10513168" cy="613792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2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ПАЦИЕНТ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Р. ВЛАДИМИР (М)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531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Полных лет</a:t>
                      </a:r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41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531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ИМТ</a:t>
                      </a:r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24.21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531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NRS-</a:t>
                      </a:r>
                      <a:r>
                        <a:rPr lang="ru-RU" sz="1600" dirty="0" err="1"/>
                        <a:t>нутриционный</a:t>
                      </a:r>
                      <a:r>
                        <a:rPr lang="ru-RU" sz="1600" baseline="0" dirty="0"/>
                        <a:t> риск</a:t>
                      </a:r>
                      <a:endParaRPr lang="ru-RU" sz="1600" dirty="0"/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531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ECOG </a:t>
                      </a:r>
                      <a:r>
                        <a:rPr lang="ru-RU" sz="1600" dirty="0"/>
                        <a:t>баллы</a:t>
                      </a:r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827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Наличие в анамнезе эпизодов недержания мочи</a:t>
                      </a:r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нет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531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Наличие заболеваний ВМП </a:t>
                      </a:r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нет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8827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Наличие заболеваний </a:t>
                      </a:r>
                      <a:r>
                        <a:rPr lang="ru-RU" sz="1600" dirty="0" smtClean="0"/>
                        <a:t>верхних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нижних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отделов </a:t>
                      </a:r>
                      <a:r>
                        <a:rPr lang="ru-RU" sz="1600" dirty="0"/>
                        <a:t>толстой кишки </a:t>
                      </a:r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нет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531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Наличие в анамнезе грыж </a:t>
                      </a:r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нет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1527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Диагноз</a:t>
                      </a:r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Сr</a:t>
                      </a: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 прямой кишки в </a:t>
                      </a:r>
                      <a:r>
                        <a:rPr kumimoji="0" lang="ru-RU" sz="16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среднеампулярном</a:t>
                      </a: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 отделе, </a:t>
                      </a:r>
                      <a:r>
                        <a:rPr kumimoji="0" lang="en-US" sz="16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mts</a:t>
                      </a: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 в лимфоузлы в </a:t>
                      </a:r>
                      <a:r>
                        <a:rPr kumimoji="0" lang="ru-RU" sz="16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параректальной</a:t>
                      </a: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 клетчатке, запирательные, подвздошные справа. </a:t>
                      </a: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p</a:t>
                      </a: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 T3, N1, M0, Стадия III b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6375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Сопутствующий диагноз:</a:t>
                      </a:r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/>
                        <a:t>Дислипидемия</a:t>
                      </a:r>
                      <a:r>
                        <a:rPr lang="ru-RU" sz="1600" dirty="0"/>
                        <a:t>. Анемия легкой степени (D63.0)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531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Расстояние от анального края, см</a:t>
                      </a:r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49255"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НХЛТ</a:t>
                      </a:r>
                    </a:p>
                  </a:txBody>
                  <a:tcPr marR="252000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ДЛТ 54 Гр на опухоль прямой кишки и 46 Гр на л/у малого таза, 2 курса ХТ (</a:t>
                      </a: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XELOX</a:t>
                      </a: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)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CF4464-01A0-6AE5-5BA5-BD492B9C4D7B}"/>
              </a:ext>
            </a:extLst>
          </p:cNvPr>
          <p:cNvSpPr txBox="1"/>
          <p:nvPr/>
        </p:nvSpPr>
        <p:spPr>
          <a:xfrm>
            <a:off x="695400" y="227609"/>
            <a:ext cx="609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КЛИНИЧЕСКИЙ СЛУЧАЙ 1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95529DC-7CA7-8796-D20A-3A1506AA2ABC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9B52C6E8-7B1E-A670-7D9F-92713477C81A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A66F740-EA6C-DD13-A05A-C6B32AEDBA1F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2567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992541"/>
              </p:ext>
            </p:extLst>
          </p:nvPr>
        </p:nvGraphicFramePr>
        <p:xfrm>
          <a:off x="1919536" y="476672"/>
          <a:ext cx="9433048" cy="586888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060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6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r>
                        <a:rPr lang="ru-RU" sz="1400" b="0" dirty="0"/>
                        <a:t>Дата</a:t>
                      </a:r>
                      <a:r>
                        <a:rPr lang="ru-RU" sz="1400" b="0" baseline="0" dirty="0"/>
                        <a:t> операции - 05.02.2024</a:t>
                      </a:r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Предоперационная разметка зоны операции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Проводилась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Риск ВТЭО по </a:t>
                      </a:r>
                      <a:r>
                        <a:rPr lang="ru-RU" sz="1600" dirty="0" err="1"/>
                        <a:t>Каприни</a:t>
                      </a:r>
                      <a:r>
                        <a:rPr lang="ru-RU" sz="1600" dirty="0"/>
                        <a:t> 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 баллов</a:t>
                      </a:r>
                      <a:r>
                        <a:rPr lang="ru-RU" sz="1600" baseline="0" dirty="0"/>
                        <a:t>  (высокий)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7768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Профилактика ВТЭО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эластическая </a:t>
                      </a:r>
                      <a:r>
                        <a:rPr lang="ru-RU" sz="1600" dirty="0" err="1"/>
                        <a:t>коспрессия</a:t>
                      </a:r>
                      <a:r>
                        <a:rPr lang="ru-RU" sz="1600" dirty="0"/>
                        <a:t> нижних конечностей, накануне низкомолекулярный гепарин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Хирургический</a:t>
                      </a:r>
                      <a:r>
                        <a:rPr lang="ru-RU" sz="1600" baseline="0" dirty="0"/>
                        <a:t> д</a:t>
                      </a:r>
                      <a:r>
                        <a:rPr lang="ru-RU" sz="1600" dirty="0"/>
                        <a:t>оступ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открытый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870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Объем операции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Резекция прямой кишки с </a:t>
                      </a:r>
                      <a:r>
                        <a:rPr lang="ru-RU" sz="1600" b="1" dirty="0"/>
                        <a:t>расширенной </a:t>
                      </a:r>
                      <a:r>
                        <a:rPr lang="ru-RU" sz="1600" b="1" dirty="0" err="1"/>
                        <a:t>лимфаденэктомией</a:t>
                      </a:r>
                      <a:r>
                        <a:rPr lang="ru-RU" sz="1600" b="1" dirty="0"/>
                        <a:t>,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0" baseline="0" dirty="0"/>
                        <a:t>выведением </a:t>
                      </a:r>
                      <a:r>
                        <a:rPr lang="ru-RU" sz="1600" b="1" baseline="0" dirty="0"/>
                        <a:t>превентивной </a:t>
                      </a:r>
                      <a:r>
                        <a:rPr lang="ru-RU" sz="1600" b="1" baseline="0" dirty="0" err="1"/>
                        <a:t>транверзостомы</a:t>
                      </a:r>
                      <a:endParaRPr lang="ru-RU" sz="1600" b="1" dirty="0"/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Вид операции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Тотальная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err="1"/>
                        <a:t>мезоректумэктомия</a:t>
                      </a:r>
                      <a:r>
                        <a:rPr lang="ru-RU" sz="1600" baseline="0" dirty="0"/>
                        <a:t> на 2см ниже опухоли и на 15 см выше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720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Мобилизация левого изгиба прямой кишки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Проводилась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Тип анастомоза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Конец-в-конец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Размер опухоли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 см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6160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Длительность операции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  <a:r>
                        <a:rPr lang="ru-RU" sz="1600" baseline="0" dirty="0"/>
                        <a:t> ч. 05 мин.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Объем кровопотери, мл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150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pPr algn="r"/>
                      <a:r>
                        <a:rPr lang="ru-RU" sz="1600" dirty="0" err="1"/>
                        <a:t>Интраоперационные</a:t>
                      </a:r>
                      <a:r>
                        <a:rPr lang="ru-RU" sz="1600" dirty="0"/>
                        <a:t> барьеры</a:t>
                      </a:r>
                    </a:p>
                  </a:txBody>
                  <a:tcPr marR="216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Инфильтрация боковых стенок таза и передней стенке с вовлечением в инфильтрацию задней стенки мочевого пузыря</a:t>
                      </a:r>
                    </a:p>
                  </a:txBody>
                  <a:tcPr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322CD3A-327E-669B-F73B-8C1D7619D9E5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D6179A6D-15C4-257C-6452-47FE5F148BE7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2EFEBEA9-583A-9493-CE16-81549047998C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14191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043105"/>
              </p:ext>
            </p:extLst>
          </p:nvPr>
        </p:nvGraphicFramePr>
        <p:xfrm>
          <a:off x="1415480" y="764704"/>
          <a:ext cx="9577064" cy="532859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Послеоперационные осложнения по </a:t>
                      </a:r>
                      <a:r>
                        <a:rPr lang="en-US" sz="1600" dirty="0" err="1"/>
                        <a:t>Clavien-Dindo</a:t>
                      </a:r>
                      <a:r>
                        <a:rPr lang="en-US" sz="1600" dirty="0"/>
                        <a:t> </a:t>
                      </a:r>
                      <a:endParaRPr lang="ru-RU" sz="1600" dirty="0"/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Характер</a:t>
                      </a:r>
                      <a:r>
                        <a:rPr lang="ru-RU" sz="1600" baseline="0" dirty="0"/>
                        <a:t> осложнения</a:t>
                      </a:r>
                      <a:endParaRPr lang="ru-RU" sz="1600" dirty="0"/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перфорация мочевого пузыря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Экстренная операция 06.02.2024</a:t>
                      </a:r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Ушивание мочевого пузыря, </a:t>
                      </a:r>
                      <a:r>
                        <a:rPr lang="ru-RU" sz="1600" b="1" dirty="0" err="1"/>
                        <a:t>эпицистостомия</a:t>
                      </a:r>
                      <a:endParaRPr lang="ru-RU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Длительность операции</a:t>
                      </a:r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ч. 50 мин.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Объем кровопотери, мл</a:t>
                      </a:r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Перевод и АОР</a:t>
                      </a:r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на</a:t>
                      </a:r>
                      <a:r>
                        <a:rPr lang="ru-RU" sz="1600" b="0" baseline="0" dirty="0"/>
                        <a:t> 2-е сутки</a:t>
                      </a:r>
                      <a:endParaRPr lang="ru-RU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Длительность обезболивающей терапии</a:t>
                      </a:r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 суток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Длительность госпитализации</a:t>
                      </a:r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13 суток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П\о ХТ</a:t>
                      </a:r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ХТ</a:t>
                      </a:r>
                      <a:r>
                        <a:rPr lang="ru-RU" sz="1600" baseline="0" dirty="0"/>
                        <a:t> по схеме </a:t>
                      </a:r>
                      <a:r>
                        <a:rPr lang="ru-RU" sz="1600" dirty="0"/>
                        <a:t> XELOX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в течении 3-х месяцев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Закрытие </a:t>
                      </a:r>
                      <a:r>
                        <a:rPr lang="ru-RU" sz="1600" dirty="0" err="1"/>
                        <a:t>эпицистостомы</a:t>
                      </a:r>
                      <a:endParaRPr lang="ru-RU" sz="1600" dirty="0"/>
                    </a:p>
                  </a:txBody>
                  <a:tcPr marR="252000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14.03.2024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652C01B-1A31-C0A0-41DA-931419E0A03E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DCD55519-4A79-E9E3-C3F7-649BD7A2AB2A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16629D4D-F690-F9EE-383A-23F17A1B565F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6303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Арка 21">
            <a:extLst>
              <a:ext uri="{FF2B5EF4-FFF2-40B4-BE49-F238E27FC236}">
                <a16:creationId xmlns:a16="http://schemas.microsoft.com/office/drawing/2014/main" xmlns="" id="{EB62CD5E-D295-6095-3C6A-B6D3230AE594}"/>
              </a:ext>
            </a:extLst>
          </p:cNvPr>
          <p:cNvSpPr/>
          <p:nvPr/>
        </p:nvSpPr>
        <p:spPr>
          <a:xfrm rot="16459094">
            <a:off x="283125" y="1047971"/>
            <a:ext cx="4883676" cy="4961205"/>
          </a:xfrm>
          <a:prstGeom prst="blockArc">
            <a:avLst>
              <a:gd name="adj1" fmla="val 6997424"/>
              <a:gd name="adj2" fmla="val 21567222"/>
              <a:gd name="adj3" fmla="val 1301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68380" y="6077571"/>
            <a:ext cx="10331335" cy="55755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cs typeface="Times New Roman" panose="02020603050405020304" pitchFamily="18" charset="0"/>
              </a:rPr>
              <a:t>Солопова А.Г., Блинов Д.В., Демьянов С.В., Демьянов Г.В., </a:t>
            </a:r>
            <a:r>
              <a:rPr lang="ru-RU" dirty="0" err="1">
                <a:cs typeface="Times New Roman" panose="02020603050405020304" pitchFamily="18" charset="0"/>
              </a:rPr>
              <a:t>Ачкасов</a:t>
            </a:r>
            <a:r>
              <a:rPr lang="ru-RU" dirty="0">
                <a:cs typeface="Times New Roman" panose="02020603050405020304" pitchFamily="18" charset="0"/>
              </a:rPr>
              <a:t> Е.Е., </a:t>
            </a:r>
            <a:r>
              <a:rPr lang="ru-RU" dirty="0" err="1">
                <a:cs typeface="Times New Roman" panose="02020603050405020304" pitchFamily="18" charset="0"/>
              </a:rPr>
              <a:t>Власина</a:t>
            </a:r>
            <a:r>
              <a:rPr lang="ru-RU" dirty="0">
                <a:cs typeface="Times New Roman" panose="02020603050405020304" pitchFamily="18" charset="0"/>
              </a:rPr>
              <a:t> А.Ю., Санджиева Л.Н., </a:t>
            </a:r>
            <a:r>
              <a:rPr lang="ru-RU" dirty="0" err="1">
                <a:cs typeface="Times New Roman" panose="02020603050405020304" pitchFamily="18" charset="0"/>
              </a:rPr>
              <a:t>Ампилогова</a:t>
            </a:r>
            <a:r>
              <a:rPr lang="ru-RU" dirty="0">
                <a:cs typeface="Times New Roman" panose="02020603050405020304" pitchFamily="18" charset="0"/>
              </a:rPr>
              <a:t> Д.М. Эпигенетические аспекты реабилитации онкогинекологических больных. ФАРМАКОЭКОНОМИКА. Современная </a:t>
            </a:r>
            <a:r>
              <a:rPr lang="ru-RU" dirty="0" err="1">
                <a:cs typeface="Times New Roman" panose="02020603050405020304" pitchFamily="18" charset="0"/>
              </a:rPr>
              <a:t>фармакоэкономика</a:t>
            </a:r>
            <a:r>
              <a:rPr lang="ru-RU" dirty="0">
                <a:cs typeface="Times New Roman" panose="02020603050405020304" pitchFamily="18" charset="0"/>
              </a:rPr>
              <a:t> и </a:t>
            </a:r>
            <a:r>
              <a:rPr lang="ru-RU" dirty="0" err="1">
                <a:cs typeface="Times New Roman" panose="02020603050405020304" pitchFamily="18" charset="0"/>
              </a:rPr>
              <a:t>фармакоэпидемиология</a:t>
            </a:r>
            <a:r>
              <a:rPr lang="ru-RU" dirty="0">
                <a:cs typeface="Times New Roman" panose="02020603050405020304" pitchFamily="18" charset="0"/>
              </a:rPr>
              <a:t>. 2022; 15 (2): 294–303. </a:t>
            </a:r>
            <a:r>
              <a:rPr lang="en-US" dirty="0">
                <a:cs typeface="Times New Roman" panose="02020603050405020304" pitchFamily="18" charset="0"/>
              </a:rPr>
              <a:t>https://doi.org/10.17749/2070-4909/farmakoekonomika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60A-91D9-488F-AF79-15B623FB27FE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C88915F-D321-EAD8-2D87-CFBA49E2BBE4}"/>
              </a:ext>
            </a:extLst>
          </p:cNvPr>
          <p:cNvSpPr/>
          <p:nvPr/>
        </p:nvSpPr>
        <p:spPr>
          <a:xfrm>
            <a:off x="0" y="365125"/>
            <a:ext cx="135082" cy="9649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BFE02F-4205-5642-56E8-90D44E6EA04B}"/>
              </a:ext>
            </a:extLst>
          </p:cNvPr>
          <p:cNvSpPr txBox="1"/>
          <p:nvPr/>
        </p:nvSpPr>
        <p:spPr>
          <a:xfrm>
            <a:off x="362355" y="616747"/>
            <a:ext cx="3995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АКТУАЛЬНОСТЬ ПРОБЛЕМЫ</a:t>
            </a:r>
            <a:endParaRPr lang="ru-RU" sz="24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A6415D-4044-2BDA-651C-766F6C79C354}"/>
              </a:ext>
            </a:extLst>
          </p:cNvPr>
          <p:cNvCxnSpPr/>
          <p:nvPr/>
        </p:nvCxnSpPr>
        <p:spPr>
          <a:xfrm>
            <a:off x="778213" y="5951111"/>
            <a:ext cx="10807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Арка 19">
            <a:extLst>
              <a:ext uri="{FF2B5EF4-FFF2-40B4-BE49-F238E27FC236}">
                <a16:creationId xmlns:a16="http://schemas.microsoft.com/office/drawing/2014/main" xmlns="" id="{472AEFDA-7158-AEB2-A3C0-936B77C23394}"/>
              </a:ext>
            </a:extLst>
          </p:cNvPr>
          <p:cNvSpPr/>
          <p:nvPr/>
        </p:nvSpPr>
        <p:spPr>
          <a:xfrm>
            <a:off x="1621181" y="2295274"/>
            <a:ext cx="2210254" cy="2245342"/>
          </a:xfrm>
          <a:prstGeom prst="blockArc">
            <a:avLst>
              <a:gd name="adj1" fmla="val 6997424"/>
              <a:gd name="adj2" fmla="val 21545487"/>
              <a:gd name="adj3" fmla="val 2187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>
            <a:extLst>
              <a:ext uri="{FF2B5EF4-FFF2-40B4-BE49-F238E27FC236}">
                <a16:creationId xmlns:a16="http://schemas.microsoft.com/office/drawing/2014/main" xmlns="" id="{FF4985A0-E892-10BB-31A1-23BABDECE0E4}"/>
              </a:ext>
            </a:extLst>
          </p:cNvPr>
          <p:cNvSpPr/>
          <p:nvPr/>
        </p:nvSpPr>
        <p:spPr>
          <a:xfrm rot="10800000">
            <a:off x="663136" y="1278377"/>
            <a:ext cx="4155225" cy="4221190"/>
          </a:xfrm>
          <a:prstGeom prst="blockArc">
            <a:avLst>
              <a:gd name="adj1" fmla="val 6997424"/>
              <a:gd name="adj2" fmla="val 21579768"/>
              <a:gd name="adj3" fmla="val 18733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EBAE1F15-0F93-F63C-EC45-1BA380E98B9F}"/>
              </a:ext>
            </a:extLst>
          </p:cNvPr>
          <p:cNvSpPr/>
          <p:nvPr/>
        </p:nvSpPr>
        <p:spPr>
          <a:xfrm>
            <a:off x="3922317" y="3049758"/>
            <a:ext cx="1100701" cy="102727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F53C2039-81E7-B39B-ECDC-A74AD80E01C4}"/>
              </a:ext>
            </a:extLst>
          </p:cNvPr>
          <p:cNvSpPr/>
          <p:nvPr/>
        </p:nvSpPr>
        <p:spPr>
          <a:xfrm>
            <a:off x="3054669" y="4376644"/>
            <a:ext cx="1100701" cy="102727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Доктор женский контур">
            <a:extLst>
              <a:ext uri="{FF2B5EF4-FFF2-40B4-BE49-F238E27FC236}">
                <a16:creationId xmlns:a16="http://schemas.microsoft.com/office/drawing/2014/main" xmlns="" id="{4A1ACB02-FFF3-6B65-EC83-81C7A822D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1723" y="4568672"/>
            <a:ext cx="643221" cy="643221"/>
          </a:xfrm>
          <a:prstGeom prst="rect">
            <a:avLst/>
          </a:prstGeom>
        </p:spPr>
      </p:pic>
      <p:pic>
        <p:nvPicPr>
          <p:cNvPr id="24" name="Рисунок 23" descr="Стационар контур">
            <a:extLst>
              <a:ext uri="{FF2B5EF4-FFF2-40B4-BE49-F238E27FC236}">
                <a16:creationId xmlns:a16="http://schemas.microsoft.com/office/drawing/2014/main" xmlns="" id="{AD9D6D25-E325-C5AB-B00E-21CFC187C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45572" y="3182142"/>
            <a:ext cx="657986" cy="657986"/>
          </a:xfrm>
          <a:prstGeom prst="rect">
            <a:avLst/>
          </a:prstGeom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AA14EAD4-C387-8206-9333-DFF70DD82E66}"/>
              </a:ext>
            </a:extLst>
          </p:cNvPr>
          <p:cNvSpPr/>
          <p:nvPr/>
        </p:nvSpPr>
        <p:spPr>
          <a:xfrm>
            <a:off x="3410754" y="1677640"/>
            <a:ext cx="1100701" cy="102727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Скакалка контур">
            <a:extLst>
              <a:ext uri="{FF2B5EF4-FFF2-40B4-BE49-F238E27FC236}">
                <a16:creationId xmlns:a16="http://schemas.microsoft.com/office/drawing/2014/main" xmlns="" id="{3E339652-0C15-DF46-934E-609DF13EEA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05020" y="1832536"/>
            <a:ext cx="670034" cy="670034"/>
          </a:xfrm>
          <a:prstGeom prst="rect">
            <a:avLst/>
          </a:prstGeom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A3938C7-0315-3042-1F10-808E45CBF06F}"/>
              </a:ext>
            </a:extLst>
          </p:cNvPr>
          <p:cNvSpPr/>
          <p:nvPr/>
        </p:nvSpPr>
        <p:spPr>
          <a:xfrm>
            <a:off x="1354663" y="4405203"/>
            <a:ext cx="1100701" cy="102727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Зал заседаний контур">
            <a:extLst>
              <a:ext uri="{FF2B5EF4-FFF2-40B4-BE49-F238E27FC236}">
                <a16:creationId xmlns:a16="http://schemas.microsoft.com/office/drawing/2014/main" xmlns="" id="{022CCE4F-D5A1-721B-8AE7-3EF47E4FC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476846" y="4474639"/>
            <a:ext cx="859854" cy="8598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837588-3AB5-DE8F-75EB-3163AED70778}"/>
              </a:ext>
            </a:extLst>
          </p:cNvPr>
          <p:cNvSpPr txBox="1"/>
          <p:nvPr/>
        </p:nvSpPr>
        <p:spPr>
          <a:xfrm>
            <a:off x="5300757" y="1468563"/>
            <a:ext cx="6099586" cy="4561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ВОЗ выступила с инициативой «Реабилитация 2030», основной идеей которой было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доступности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высококачественной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реабилитации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пациентов, страдающих неинфекционными заболеваниями, </a:t>
            </a:r>
            <a:r>
              <a:rPr lang="ru-RU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всего для онкологических больных</a:t>
            </a:r>
          </a:p>
          <a:p>
            <a:pPr marL="128588" indent="-128588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пациентов, прошедших противоопухолевое лечение, восстановительные мероприятия  имеют огромное значение, выполняя важнейшие задачи: </a:t>
            </a:r>
            <a:r>
              <a:rPr lang="ru-RU" sz="1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жизни и снижение риска </a:t>
            </a:r>
            <a:r>
              <a:rPr lang="ru-RU" sz="1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рецидива</a:t>
            </a:r>
          </a:p>
          <a:p>
            <a:pPr defTabSz="685800"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59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601872"/>
              </p:ext>
            </p:extLst>
          </p:nvPr>
        </p:nvGraphicFramePr>
        <p:xfrm>
          <a:off x="1199456" y="1484784"/>
          <a:ext cx="9793088" cy="476314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75515">
                  <a:extLst>
                    <a:ext uri="{9D8B030D-6E8A-4147-A177-3AD203B41FA5}">
                      <a16:colId xmlns:a16="http://schemas.microsoft.com/office/drawing/2014/main" xmlns="" val="3818619931"/>
                    </a:ext>
                  </a:extLst>
                </a:gridCol>
                <a:gridCol w="3261189">
                  <a:extLst>
                    <a:ext uri="{9D8B030D-6E8A-4147-A177-3AD203B41FA5}">
                      <a16:colId xmlns:a16="http://schemas.microsoft.com/office/drawing/2014/main" xmlns="" val="2259381558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3270176463"/>
                    </a:ext>
                  </a:extLst>
                </a:gridCol>
              </a:tblGrid>
              <a:tr h="6486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/>
                        <a:t>1</a:t>
                      </a:r>
                      <a:r>
                        <a:rPr lang="ru-RU" sz="1400" b="0" dirty="0"/>
                        <a:t>10</a:t>
                      </a:r>
                      <a:r>
                        <a:rPr lang="ru-RU" sz="1400" b="0" baseline="0" dirty="0"/>
                        <a:t>.0 </a:t>
                      </a:r>
                      <a:r>
                        <a:rPr lang="ru-RU" sz="1400" b="0" baseline="0" dirty="0" smtClean="0"/>
                        <a:t>Функции сознания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0" dirty="0" smtClean="0"/>
                        <a:t>Нет</a:t>
                      </a:r>
                      <a:r>
                        <a:rPr lang="ru-RU" altLang="en-US" sz="1400" b="0" baseline="0" dirty="0" smtClean="0"/>
                        <a:t> нарушений</a:t>
                      </a:r>
                      <a:endParaRPr lang="ru-RU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0" dirty="0" smtClean="0"/>
                        <a:t>Шкала</a:t>
                      </a:r>
                      <a:r>
                        <a:rPr lang="ru-RU" altLang="en-US" sz="1400" b="0" baseline="0" dirty="0" smtClean="0"/>
                        <a:t> комы</a:t>
                      </a:r>
                      <a:r>
                        <a:rPr lang="ru-RU" altLang="en-US" sz="1400" b="0" dirty="0" smtClean="0"/>
                        <a:t> Глазго</a:t>
                      </a:r>
                      <a:endParaRPr lang="ru-RU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00089326"/>
                  </a:ext>
                </a:extLst>
              </a:tr>
              <a:tr h="575455">
                <a:tc>
                  <a:txBody>
                    <a:bodyPr/>
                    <a:lstStyle/>
                    <a:p>
                      <a:r>
                        <a:rPr lang="en-US" sz="1400" dirty="0"/>
                        <a:t>b 11</a:t>
                      </a:r>
                      <a:r>
                        <a:rPr lang="ru-RU" sz="1400" dirty="0"/>
                        <a:t>4.0</a:t>
                      </a:r>
                      <a:r>
                        <a:rPr lang="ru-RU" sz="1400" baseline="0" dirty="0"/>
                        <a:t> Функции ориентированности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Нет нарушений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Краткая шкала оценки психического статуса (ММSE)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7355926"/>
                  </a:ext>
                </a:extLst>
              </a:tr>
              <a:tr h="5754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r>
                        <a:rPr lang="en-US" sz="1400" baseline="0" dirty="0" smtClean="0"/>
                        <a:t> 126</a:t>
                      </a:r>
                      <a:r>
                        <a:rPr lang="ru-RU" sz="1400" baseline="0" dirty="0" smtClean="0"/>
                        <a:t>.0 Темперамент и личностные функции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/>
                        <a:t>Нет</a:t>
                      </a:r>
                      <a:r>
                        <a:rPr lang="ru-RU" altLang="en-US" sz="1400" baseline="0" dirty="0" smtClean="0"/>
                        <a:t> нарушений</a:t>
                      </a:r>
                      <a:endParaRPr lang="ru-RU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/>
                        <a:t>Психодиагностика, опросник невротических расстройств.</a:t>
                      </a:r>
                      <a:endParaRPr lang="ru-RU" altLang="en-US" sz="1400" dirty="0"/>
                    </a:p>
                  </a:txBody>
                  <a:tcPr/>
                </a:tc>
              </a:tr>
              <a:tr h="7751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ru-RU" sz="1400" dirty="0" smtClean="0">
                          <a:sym typeface="+mn-ea"/>
                        </a:rPr>
                        <a:t>1301.0</a:t>
                      </a:r>
                      <a:r>
                        <a:rPr lang="ru-RU" altLang="ru-RU" sz="1400" baseline="0" dirty="0" smtClean="0">
                          <a:sym typeface="+mn-ea"/>
                        </a:rPr>
                        <a:t> </a:t>
                      </a:r>
                      <a:r>
                        <a:rPr lang="ru-RU" altLang="ru-RU" sz="1400" baseline="0" dirty="0">
                          <a:sym typeface="+mn-ea"/>
                        </a:rPr>
                        <a:t>Мотивация</a:t>
                      </a:r>
                    </a:p>
                    <a:p>
                      <a:pPr>
                        <a:buNone/>
                      </a:pPr>
                      <a:endParaRPr lang="ru-RU" altLang="en-US" sz="1400" baseline="0" dirty="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1400" dirty="0"/>
                        <a:t>B</a:t>
                      </a:r>
                      <a:r>
                        <a:rPr lang="ru-RU" altLang="en-US" sz="1400" dirty="0"/>
                        <a:t> 1302.1 Аппетит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aseline="0" dirty="0" smtClean="0"/>
                        <a:t>Пациент настроен на прохождение </a:t>
                      </a:r>
                      <a:r>
                        <a:rPr lang="ru-RU" altLang="en-US" sz="1400" baseline="0" dirty="0"/>
                        <a:t>реабилитации</a:t>
                      </a:r>
                    </a:p>
                    <a:p>
                      <a:pPr>
                        <a:buNone/>
                      </a:pPr>
                      <a:r>
                        <a:rPr lang="ru-RU" altLang="en-US" sz="1400" baseline="0" dirty="0"/>
                        <a:t>Незначительное уменьшение аппетита</a:t>
                      </a:r>
                      <a:endParaRPr lang="ru-RU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Мотивационная Шкала</a:t>
                      </a:r>
                    </a:p>
                    <a:p>
                      <a:pPr>
                        <a:buNone/>
                      </a:pPr>
                      <a:r>
                        <a:rPr lang="ru-RU" altLang="en-US" sz="1400" dirty="0"/>
                        <a:t>Шкала оценки пищевого поведения (</a:t>
                      </a:r>
                      <a:r>
                        <a:rPr lang="en-US" altLang="en-US" sz="1400" dirty="0"/>
                        <a:t>Eating Disorder Inventory, EDI</a:t>
                      </a:r>
                      <a:r>
                        <a:rPr lang="ru-RU" alt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120309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ru-RU" sz="1400" dirty="0">
                          <a:sym typeface="+mn-ea"/>
                        </a:rPr>
                        <a:t>134.1 Функции сна</a:t>
                      </a:r>
                      <a:endParaRPr lang="ru-RU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Незначительное нарушение</a:t>
                      </a:r>
                      <a:r>
                        <a:rPr lang="ru-RU" altLang="en-US" sz="1400" baseline="0" dirty="0">
                          <a:sym typeface="+mn-ea"/>
                        </a:rPr>
                        <a:t> сна в ночное время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Психодиагностика,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шкала сонливости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754341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ru-RU" sz="1400" dirty="0">
                          <a:sym typeface="+mn-ea"/>
                        </a:rPr>
                        <a:t>140.1 Функции внимания</a:t>
                      </a:r>
                      <a:endParaRPr lang="ru-RU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Незначительное нарушение внимания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Краткая шкала оценки психического статуса (ММSE</a:t>
                      </a:r>
                      <a:r>
                        <a:rPr lang="ru-RU" sz="1400" dirty="0" smtClean="0"/>
                        <a:t>), </a:t>
                      </a:r>
                      <a:r>
                        <a:rPr lang="ru-RU" sz="1400" dirty="0" err="1" smtClean="0"/>
                        <a:t>монреальская</a:t>
                      </a:r>
                      <a:r>
                        <a:rPr lang="ru-RU" sz="1400" dirty="0" smtClean="0"/>
                        <a:t> шкала оценки психического статуса (</a:t>
                      </a:r>
                      <a:r>
                        <a:rPr lang="en-US" sz="1400" dirty="0" err="1" smtClean="0"/>
                        <a:t>MoCa</a:t>
                      </a:r>
                      <a:r>
                        <a:rPr lang="en-US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43233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ru-RU" sz="1400" dirty="0" smtClean="0">
                          <a:sym typeface="+mn-ea"/>
                        </a:rPr>
                        <a:t>1800.2 </a:t>
                      </a:r>
                      <a:r>
                        <a:rPr lang="ru-RU" altLang="ru-RU" sz="1400" dirty="0">
                          <a:sym typeface="+mn-ea"/>
                        </a:rPr>
                        <a:t>Образ тела</a:t>
                      </a:r>
                      <a:endParaRPr lang="ru-RU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Умеенное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нарушение </a:t>
                      </a:r>
                      <a:r>
                        <a:rPr lang="ru-RU" sz="1400" dirty="0"/>
                        <a:t>восприятия образа</a:t>
                      </a:r>
                      <a:r>
                        <a:rPr lang="ru-RU" sz="1400" baseline="0" dirty="0"/>
                        <a:t> тела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Шкала оценки образа тела (</a:t>
                      </a:r>
                      <a:r>
                        <a:rPr lang="en-US" sz="1400" dirty="0"/>
                        <a:t>(Contour Drawing Rating Scale, CDRS)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3678978"/>
                  </a:ext>
                </a:extLst>
              </a:tr>
              <a:tr h="2850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 smtClean="0">
                          <a:sym typeface="+mn-ea"/>
                        </a:rPr>
                        <a:t>280.2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</a:t>
                      </a:r>
                      <a:r>
                        <a:rPr lang="ru-RU" altLang="en-US" sz="1400" dirty="0" smtClean="0">
                          <a:sym typeface="+mn-ea"/>
                        </a:rPr>
                        <a:t>Ощущение </a:t>
                      </a:r>
                      <a:r>
                        <a:rPr lang="ru-RU" altLang="en-US" sz="1400" dirty="0">
                          <a:sym typeface="+mn-ea"/>
                        </a:rPr>
                        <a:t>боли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Умеренная </a:t>
                      </a:r>
                      <a:r>
                        <a:rPr lang="ru-RU" sz="1400" dirty="0"/>
                        <a:t>боль в области</a:t>
                      </a:r>
                      <a:r>
                        <a:rPr lang="ru-RU" sz="1400" baseline="0" dirty="0"/>
                        <a:t> операции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ВАШ, шкала оценки боли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61257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FAEA010-F590-6275-4D3A-A4393A135808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71D5A6-FAA5-2519-5661-E892EA2F2FA0}"/>
              </a:ext>
            </a:extLst>
          </p:cNvPr>
          <p:cNvSpPr txBox="1"/>
          <p:nvPr/>
        </p:nvSpPr>
        <p:spPr>
          <a:xfrm>
            <a:off x="335360" y="399146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МКФ-ПРОФИЛЬ ПАЦИЕНТА С 2-ГО ДНЯ ПОСЛЕ ХИРУРГИЧЕСКОГО ЛЕЧЕНИЯ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63362"/>
              </p:ext>
            </p:extLst>
          </p:nvPr>
        </p:nvGraphicFramePr>
        <p:xfrm>
          <a:off x="1947127" y="1124744"/>
          <a:ext cx="9981521" cy="572186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24737">
                  <a:extLst>
                    <a:ext uri="{9D8B030D-6E8A-4147-A177-3AD203B41FA5}">
                      <a16:colId xmlns:a16="http://schemas.microsoft.com/office/drawing/2014/main" xmlns="" val="185317871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xmlns="" val="341332059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103591708"/>
                    </a:ext>
                  </a:extLst>
                </a:gridCol>
              </a:tblGrid>
              <a:tr h="6012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b="0" dirty="0" smtClean="0"/>
                        <a:t>b 2702.1</a:t>
                      </a:r>
                      <a:r>
                        <a:rPr lang="en-US" altLang="en-US" sz="1400" b="0" baseline="0" dirty="0" smtClean="0"/>
                        <a:t>  </a:t>
                      </a:r>
                      <a:r>
                        <a:rPr lang="ru-RU" altLang="en-US" sz="1400" b="0" baseline="0" dirty="0" smtClean="0"/>
                        <a:t>Тактильная чувствительность</a:t>
                      </a:r>
                      <a:endParaRPr lang="en-US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0" dirty="0" smtClean="0"/>
                        <a:t>Легкие нарушения, онемение в области</a:t>
                      </a:r>
                      <a:r>
                        <a:rPr lang="ru-RU" altLang="en-US" sz="1400" b="0" baseline="0" dirty="0" smtClean="0"/>
                        <a:t> п\о рубца</a:t>
                      </a:r>
                      <a:endParaRPr lang="ru-RU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0" dirty="0" smtClean="0"/>
                        <a:t>Осмотр, шкала</a:t>
                      </a:r>
                      <a:r>
                        <a:rPr lang="ru-RU" altLang="en-US" sz="1400" b="0" baseline="0" dirty="0" smtClean="0"/>
                        <a:t> </a:t>
                      </a:r>
                      <a:r>
                        <a:rPr lang="ru-RU" altLang="en-US" sz="1400" b="0" baseline="0" dirty="0" err="1" smtClean="0"/>
                        <a:t>нейропатического</a:t>
                      </a:r>
                      <a:r>
                        <a:rPr lang="ru-RU" altLang="en-US" sz="1400" b="0" baseline="0" dirty="0" smtClean="0"/>
                        <a:t> </a:t>
                      </a:r>
                      <a:r>
                        <a:rPr lang="ru-RU" altLang="en-US" sz="1400" b="0" baseline="0" dirty="0" err="1" smtClean="0"/>
                        <a:t>дисфункционального</a:t>
                      </a:r>
                      <a:r>
                        <a:rPr lang="ru-RU" altLang="en-US" sz="1400" b="0" baseline="0" dirty="0" smtClean="0"/>
                        <a:t> счета</a:t>
                      </a:r>
                      <a:endParaRPr lang="ru-RU" altLang="en-US" sz="1400" b="0" dirty="0"/>
                    </a:p>
                  </a:txBody>
                  <a:tcPr anchor="ctr"/>
                </a:tc>
              </a:tr>
              <a:tr h="6012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 dirty="0"/>
                        <a:t>b </a:t>
                      </a:r>
                      <a:r>
                        <a:rPr lang="ru-RU" altLang="en-US" sz="1400" dirty="0"/>
                        <a:t>455.1</a:t>
                      </a:r>
                      <a:r>
                        <a:rPr lang="ru-RU" altLang="en-US" sz="1400" baseline="0" dirty="0"/>
                        <a:t> </a:t>
                      </a:r>
                      <a:r>
                        <a:rPr lang="ru-RU" altLang="en-US" sz="1400" dirty="0"/>
                        <a:t>Функции толерантности к физической нагрузке</a:t>
                      </a:r>
                      <a:endParaRPr lang="en-US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/>
                        <a:t>Незначительное повышение утомляемости </a:t>
                      </a:r>
                    </a:p>
                    <a:p>
                      <a:pPr algn="ctr">
                        <a:buNone/>
                      </a:pPr>
                      <a:r>
                        <a:rPr lang="ru-RU" altLang="en-US" sz="1400" dirty="0"/>
                        <a:t>при физ. нагрузке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dirty="0" err="1"/>
                        <a:t>Тредмил</a:t>
                      </a:r>
                      <a:r>
                        <a:rPr lang="ru-RU" altLang="en-US" sz="1400" dirty="0"/>
                        <a:t>-тест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7042608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/>
                        <a:t>B</a:t>
                      </a:r>
                      <a:r>
                        <a:rPr lang="en-US" altLang="en-US" sz="1400" baseline="0" dirty="0"/>
                        <a:t> 430.1</a:t>
                      </a:r>
                      <a:r>
                        <a:rPr lang="ru-RU" altLang="en-US" sz="1400" dirty="0"/>
                        <a:t> Функции системы крови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Анемия</a:t>
                      </a:r>
                      <a:r>
                        <a:rPr lang="ru-RU" altLang="en-US" sz="1400" baseline="0" dirty="0"/>
                        <a:t> легкой степени выраженности</a:t>
                      </a:r>
                      <a:endParaRPr lang="ru-RU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ОАК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59442276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5252.1 Частота дефекаций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Незначительное</a:t>
                      </a:r>
                      <a:r>
                        <a:rPr lang="ru-RU" altLang="en-US" sz="1400" baseline="0" dirty="0">
                          <a:sym typeface="+mn-ea"/>
                        </a:rPr>
                        <a:t> уменьшение выделения кишечного содержимого через стому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Осмотр,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жалобы пациента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75624887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5253.3 Регуляция дефекаций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Выраженные нарушения в регуляции дефекации,</a:t>
                      </a:r>
                      <a:r>
                        <a:rPr lang="ru-RU" altLang="en-US" sz="1400" baseline="0" dirty="0">
                          <a:sym typeface="+mn-ea"/>
                        </a:rPr>
                        <a:t> отсутствие контроля над функционированием </a:t>
                      </a:r>
                      <a:r>
                        <a:rPr lang="ru-RU" altLang="en-US" sz="1400" baseline="0" dirty="0" err="1">
                          <a:sym typeface="+mn-ea"/>
                        </a:rPr>
                        <a:t>трансверзостомы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Осмотр, жалобы пациента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1463584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5351.1 Ощущение вздутия</a:t>
                      </a:r>
                      <a:endParaRPr lang="ru-RU" altLang="ru-RU" sz="1400" dirty="0">
                        <a:sym typeface="+mn-ea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ru-RU" sz="1400" dirty="0" smtClean="0">
                          <a:sym typeface="+mn-ea"/>
                        </a:rPr>
                        <a:t>В</a:t>
                      </a:r>
                      <a:r>
                        <a:rPr lang="ru-RU" altLang="ru-RU" sz="1400" baseline="0" dirty="0" smtClean="0">
                          <a:sym typeface="+mn-ea"/>
                        </a:rPr>
                        <a:t> легкой степени, ликвидация после очистительных клизм</a:t>
                      </a:r>
                      <a:endParaRPr lang="ru-RU" altLang="ru-RU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ru-RU" sz="1400" dirty="0" smtClean="0">
                          <a:sym typeface="+mn-ea"/>
                        </a:rPr>
                        <a:t>Осмотр,</a:t>
                      </a:r>
                      <a:r>
                        <a:rPr lang="ru-RU" altLang="ru-RU" sz="1400" baseline="0" dirty="0" smtClean="0">
                          <a:sym typeface="+mn-ea"/>
                        </a:rPr>
                        <a:t> ж</a:t>
                      </a:r>
                      <a:r>
                        <a:rPr lang="ru-RU" altLang="ru-RU" sz="1400" dirty="0" smtClean="0">
                          <a:sym typeface="+mn-ea"/>
                        </a:rPr>
                        <a:t>алобы пациента</a:t>
                      </a:r>
                      <a:endParaRPr lang="ru-RU" altLang="ru-RU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0069032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b</a:t>
                      </a:r>
                      <a:r>
                        <a:rPr lang="ru-RU" altLang="en-US" sz="1400" dirty="0">
                          <a:sym typeface="+mn-ea"/>
                        </a:rPr>
                        <a:t> 5402.1</a:t>
                      </a:r>
                      <a:r>
                        <a:rPr lang="ru-RU" altLang="en-US" sz="1400" baseline="0" dirty="0">
                          <a:sym typeface="+mn-ea"/>
                        </a:rPr>
                        <a:t> </a:t>
                      </a:r>
                      <a:r>
                        <a:rPr lang="ru-RU" altLang="en-US" sz="1400" dirty="0">
                          <a:sym typeface="+mn-ea"/>
                        </a:rPr>
                        <a:t>Белковый обмен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Нарушения в легкой степени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б/х</a:t>
                      </a:r>
                      <a:r>
                        <a:rPr lang="ru-RU" altLang="en-US" sz="1400" baseline="0" dirty="0">
                          <a:sym typeface="+mn-ea"/>
                        </a:rPr>
                        <a:t> крови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1396173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 smtClean="0">
                          <a:sym typeface="+mn-ea"/>
                        </a:rPr>
                        <a:t>b 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840.1 Ощущения, связанные с кожей</a:t>
                      </a:r>
                      <a:endParaRPr lang="ru-RU" altLang="en-US" sz="1400" dirty="0" smtClean="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Ощущение покалывания,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зуда в легкой степени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Осмотр, сбор жалоб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B0714D2-C914-CEBB-07E4-E3FE6C4E5A8C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4A92F7-7262-BBF7-EE45-F939D64EFBBC}"/>
              </a:ext>
            </a:extLst>
          </p:cNvPr>
          <p:cNvSpPr txBox="1"/>
          <p:nvPr/>
        </p:nvSpPr>
        <p:spPr>
          <a:xfrm>
            <a:off x="335360" y="399146"/>
            <a:ext cx="396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МКФ-ПРОФИЛЬ ПАЦИЕНТА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3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81731"/>
              </p:ext>
            </p:extLst>
          </p:nvPr>
        </p:nvGraphicFramePr>
        <p:xfrm>
          <a:off x="623392" y="1804644"/>
          <a:ext cx="4968554" cy="414463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84277">
                  <a:extLst>
                    <a:ext uri="{9D8B030D-6E8A-4147-A177-3AD203B41FA5}">
                      <a16:colId xmlns:a16="http://schemas.microsoft.com/office/drawing/2014/main" xmlns="" val="3898622089"/>
                    </a:ext>
                  </a:extLst>
                </a:gridCol>
                <a:gridCol w="2484277">
                  <a:extLst>
                    <a:ext uri="{9D8B030D-6E8A-4147-A177-3AD203B41FA5}">
                      <a16:colId xmlns:a16="http://schemas.microsoft.com/office/drawing/2014/main" xmlns="" val="1026562908"/>
                    </a:ext>
                  </a:extLst>
                </a:gridCol>
              </a:tblGrid>
              <a:tr h="481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Функции организма (</a:t>
                      </a:r>
                      <a:r>
                        <a:rPr kumimoji="0" lang="en-US" alt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b)</a:t>
                      </a:r>
                      <a:endParaRPr kumimoji="0" lang="en-US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81940987"/>
                  </a:ext>
                </a:extLst>
              </a:tr>
              <a:tr h="7032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6200.3</a:t>
                      </a:r>
                      <a:r>
                        <a:rPr lang="ru-RU" altLang="ru-RU" sz="1400" dirty="0">
                          <a:sym typeface="+mn-ea"/>
                        </a:rPr>
                        <a:t> Мочеиспускание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ru-RU" sz="1400" dirty="0">
                          <a:sym typeface="+mn-ea"/>
                        </a:rPr>
                        <a:t>Мочевыделение через </a:t>
                      </a:r>
                      <a:r>
                        <a:rPr lang="ru-RU" altLang="ru-RU" sz="1400" dirty="0" err="1">
                          <a:sym typeface="+mn-ea"/>
                        </a:rPr>
                        <a:t>эпицистостому</a:t>
                      </a:r>
                      <a:endParaRPr lang="ru-RU" altLang="ru-RU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37776158"/>
                  </a:ext>
                </a:extLst>
              </a:tr>
              <a:tr h="7032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6202.3 Регуляция мочеиспускания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Нарушение контроля над регуляцией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7862083"/>
                  </a:ext>
                </a:extLst>
              </a:tr>
              <a:tr h="9928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630.2 Ощущения, связанные с </a:t>
                      </a:r>
                      <a:r>
                        <a:rPr lang="ru-RU" altLang="en-US" sz="1400" dirty="0" smtClean="0">
                          <a:sym typeface="+mn-ea"/>
                        </a:rPr>
                        <a:t>функцией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</a:t>
                      </a:r>
                      <a:r>
                        <a:rPr lang="ru-RU" altLang="en-US" sz="1400" dirty="0" smtClean="0">
                          <a:sym typeface="+mn-ea"/>
                        </a:rPr>
                        <a:t> </a:t>
                      </a:r>
                      <a:r>
                        <a:rPr lang="ru-RU" altLang="en-US" sz="1400" dirty="0">
                          <a:sym typeface="+mn-ea"/>
                        </a:rPr>
                        <a:t>мочевыделения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Болезненные</a:t>
                      </a:r>
                      <a:r>
                        <a:rPr lang="ru-RU" altLang="en-US" sz="1400" baseline="0" dirty="0">
                          <a:sym typeface="+mn-ea"/>
                        </a:rPr>
                        <a:t> ощущения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541026725"/>
                  </a:ext>
                </a:extLst>
              </a:tr>
              <a:tr h="12638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730.0 Функции мышечной силы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Нет </a:t>
                      </a:r>
                      <a:r>
                        <a:rPr lang="ru-RU" altLang="en-US" sz="1400" dirty="0" smtClean="0">
                          <a:sym typeface="+mn-ea"/>
                        </a:rPr>
                        <a:t>нарушений(Мануальное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мышечное тестирование)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11029017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36890"/>
              </p:ext>
            </p:extLst>
          </p:nvPr>
        </p:nvGraphicFramePr>
        <p:xfrm>
          <a:off x="6096000" y="1804643"/>
          <a:ext cx="5881030" cy="41446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44358">
                  <a:extLst>
                    <a:ext uri="{9D8B030D-6E8A-4147-A177-3AD203B41FA5}">
                      <a16:colId xmlns:a16="http://schemas.microsoft.com/office/drawing/2014/main" xmlns="" val="29918793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67898643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436313269"/>
                    </a:ext>
                  </a:extLst>
                </a:gridCol>
              </a:tblGrid>
              <a:tr h="44009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Структуры организма (</a:t>
                      </a:r>
                      <a:r>
                        <a:rPr lang="en-US" alt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s)</a:t>
                      </a:r>
                      <a:endParaRPr lang="ru-RU" alt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Пояснение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57778607"/>
                  </a:ext>
                </a:extLst>
              </a:tr>
              <a:tr h="7610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s</a:t>
                      </a:r>
                      <a:r>
                        <a:rPr lang="en-US" altLang="ru-RU" sz="1400" dirty="0">
                          <a:sym typeface="+mn-ea"/>
                        </a:rPr>
                        <a:t> </a:t>
                      </a:r>
                      <a:r>
                        <a:rPr lang="ru-RU" altLang="en-US" sz="1400" dirty="0">
                          <a:sym typeface="+mn-ea"/>
                        </a:rPr>
                        <a:t>540.2 Структура кишечника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Изменение</a:t>
                      </a:r>
                      <a:r>
                        <a:rPr lang="ru-RU" altLang="en-US" sz="1400" baseline="0" dirty="0">
                          <a:sym typeface="+mn-ea"/>
                        </a:rPr>
                        <a:t> выделительной системы организма.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37913632"/>
                  </a:ext>
                </a:extLst>
              </a:tr>
              <a:tr h="11262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s</a:t>
                      </a:r>
                      <a:r>
                        <a:rPr lang="en-US" altLang="ru-RU" sz="1400" dirty="0">
                          <a:sym typeface="+mn-ea"/>
                        </a:rPr>
                        <a:t> </a:t>
                      </a:r>
                      <a:r>
                        <a:rPr lang="ru-RU" altLang="en-US" sz="1400" dirty="0">
                          <a:sym typeface="+mn-ea"/>
                        </a:rPr>
                        <a:t>5401.2 Толстая кишка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Нарушение непрерывности ЖКТ с выведением концевой </a:t>
                      </a:r>
                      <a:r>
                        <a:rPr lang="ru-RU" altLang="en-US" sz="1400" dirty="0" err="1">
                          <a:sym typeface="+mn-ea"/>
                        </a:rPr>
                        <a:t>трансверзостомы</a:t>
                      </a:r>
                      <a:r>
                        <a:rPr lang="ru-RU" altLang="en-US" sz="1400" dirty="0">
                          <a:sym typeface="+mn-ea"/>
                        </a:rPr>
                        <a:t>.</a:t>
                      </a:r>
                    </a:p>
                    <a:p>
                      <a:pPr>
                        <a:buNone/>
                      </a:pPr>
                      <a:endParaRPr lang="ru-RU" altLang="en-US" sz="1400" dirty="0"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2812434"/>
                  </a:ext>
                </a:extLst>
              </a:tr>
              <a:tr h="10562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s</a:t>
                      </a:r>
                      <a:r>
                        <a:rPr lang="en-US" altLang="ru-RU" sz="1400" dirty="0">
                          <a:sym typeface="+mn-ea"/>
                        </a:rPr>
                        <a:t> </a:t>
                      </a:r>
                      <a:r>
                        <a:rPr lang="ru-RU" altLang="en-US" sz="1400" dirty="0" smtClean="0">
                          <a:sym typeface="+mn-ea"/>
                        </a:rPr>
                        <a:t>6102.3 </a:t>
                      </a:r>
                      <a:r>
                        <a:rPr lang="ru-RU" altLang="en-US" sz="1400" dirty="0">
                          <a:sym typeface="+mn-ea"/>
                        </a:rPr>
                        <a:t>Мочевой пузырь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Нарушение целостности с ушиванием</a:t>
                      </a:r>
                      <a:r>
                        <a:rPr lang="ru-RU" altLang="en-US" sz="1400" baseline="0" dirty="0">
                          <a:sym typeface="+mn-ea"/>
                        </a:rPr>
                        <a:t> дефекта и выведением </a:t>
                      </a:r>
                      <a:r>
                        <a:rPr lang="ru-RU" altLang="en-US" sz="1400" baseline="0" dirty="0" err="1">
                          <a:sym typeface="+mn-ea"/>
                        </a:rPr>
                        <a:t>эпицистостомы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34499658"/>
                  </a:ext>
                </a:extLst>
              </a:tr>
              <a:tr h="7610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s</a:t>
                      </a:r>
                      <a:r>
                        <a:rPr lang="en-US" altLang="ru-RU" sz="1400" dirty="0">
                          <a:sym typeface="+mn-ea"/>
                        </a:rPr>
                        <a:t> </a:t>
                      </a:r>
                      <a:r>
                        <a:rPr lang="ru-RU" altLang="en-US" sz="1400" dirty="0">
                          <a:sym typeface="+mn-ea"/>
                        </a:rPr>
                        <a:t>620.2</a:t>
                      </a:r>
                      <a:r>
                        <a:rPr lang="ru-RU" altLang="en-US" sz="1400" baseline="0" dirty="0">
                          <a:sym typeface="+mn-ea"/>
                        </a:rPr>
                        <a:t> </a:t>
                      </a:r>
                      <a:r>
                        <a:rPr lang="ru-RU" altLang="en-US" sz="1400" dirty="0">
                          <a:sym typeface="+mn-ea"/>
                        </a:rPr>
                        <a:t>Структура тазового дна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Последствия расширенной</a:t>
                      </a:r>
                      <a:r>
                        <a:rPr lang="ru-RU" altLang="en-US" sz="1400" baseline="0" dirty="0">
                          <a:sym typeface="+mn-ea"/>
                        </a:rPr>
                        <a:t> операции на прямой 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кишке, повторной операции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5919633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D726E5C-EAF8-43C3-B841-E24C314EC66C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EEE75C-396C-9202-CB77-B9627FB80FDC}"/>
              </a:ext>
            </a:extLst>
          </p:cNvPr>
          <p:cNvSpPr txBox="1"/>
          <p:nvPr/>
        </p:nvSpPr>
        <p:spPr>
          <a:xfrm>
            <a:off x="335360" y="399146"/>
            <a:ext cx="396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МКФ-ПРОФИЛЬ ПАЦИЕНТА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4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42729"/>
              </p:ext>
            </p:extLst>
          </p:nvPr>
        </p:nvGraphicFramePr>
        <p:xfrm>
          <a:off x="1343472" y="1044079"/>
          <a:ext cx="9505056" cy="541477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10511477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3151383209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509773735"/>
                    </a:ext>
                  </a:extLst>
                </a:gridCol>
              </a:tblGrid>
              <a:tr h="4770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+mn-ea"/>
                        </a:rPr>
                        <a:t>Активность и участие (</a:t>
                      </a:r>
                      <a:r>
                        <a:rPr lang="en-US" alt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+mn-ea"/>
                        </a:rPr>
                        <a:t>d)</a:t>
                      </a:r>
                      <a:endParaRPr lang="ru-RU" alt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902001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>
                          <a:sym typeface="+mn-ea"/>
                        </a:rPr>
                        <a:t>d</a:t>
                      </a:r>
                      <a:r>
                        <a:rPr lang="ru-RU" altLang="en-US" sz="1600" dirty="0">
                          <a:sym typeface="+mn-ea"/>
                        </a:rPr>
                        <a:t> 160.1 Концентрация внимания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Легкое нарушение концентрации внимания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Краткая шкала оценки психического статуса (ММSE)</a:t>
                      </a:r>
                    </a:p>
                    <a:p>
                      <a:pPr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4761173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>
                          <a:sym typeface="+mn-ea"/>
                        </a:rPr>
                        <a:t>d</a:t>
                      </a:r>
                      <a:r>
                        <a:rPr lang="ru-RU" altLang="en-US" sz="1600" dirty="0">
                          <a:sym typeface="+mn-ea"/>
                        </a:rPr>
                        <a:t> 2401.1 Преодоление стресса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Признаки</a:t>
                      </a:r>
                      <a:r>
                        <a:rPr lang="ru-RU" altLang="en-US" sz="1600" baseline="0" dirty="0">
                          <a:sym typeface="+mn-ea"/>
                        </a:rPr>
                        <a:t> тревоги и депрессии на субклинической стадии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 smtClean="0">
                          <a:sym typeface="+mn-ea"/>
                        </a:rPr>
                        <a:t>HADS</a:t>
                      </a:r>
                      <a:r>
                        <a:rPr lang="ru-RU" altLang="en-US" sz="1600" dirty="0" smtClean="0">
                          <a:sym typeface="+mn-ea"/>
                        </a:rPr>
                        <a:t>, Шкала Спилберга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75349526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>
                          <a:sym typeface="+mn-ea"/>
                        </a:rPr>
                        <a:t>d</a:t>
                      </a:r>
                      <a:r>
                        <a:rPr lang="ru-RU" altLang="en-US" sz="1600" dirty="0">
                          <a:sym typeface="+mn-ea"/>
                        </a:rPr>
                        <a:t> 4500.0 Ходьба на короткие расстояния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Нет</a:t>
                      </a:r>
                      <a:r>
                        <a:rPr lang="ru-RU" altLang="en-US" sz="1600" baseline="0" dirty="0">
                          <a:sym typeface="+mn-ea"/>
                        </a:rPr>
                        <a:t> нарушений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Индекс мобильности </a:t>
                      </a:r>
                      <a:r>
                        <a:rPr lang="ru-RU" altLang="en-US" sz="1600" dirty="0" err="1">
                          <a:sym typeface="+mn-ea"/>
                        </a:rPr>
                        <a:t>Ривермид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2745733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>
                          <a:sym typeface="+mn-ea"/>
                        </a:rPr>
                        <a:t>d</a:t>
                      </a:r>
                      <a:r>
                        <a:rPr lang="ru-RU" altLang="en-US" sz="1600" dirty="0">
                          <a:sym typeface="+mn-ea"/>
                        </a:rPr>
                        <a:t> 520.0 Уход за частями тела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Нет нарушений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Тест функциональной независимости (</a:t>
                      </a:r>
                      <a:r>
                        <a:rPr lang="en-US" altLang="en-US" sz="1600" dirty="0" err="1">
                          <a:sym typeface="+mn-ea"/>
                        </a:rPr>
                        <a:t>Fim</a:t>
                      </a:r>
                      <a:r>
                        <a:rPr lang="en-US" altLang="en-US" sz="1600" dirty="0">
                          <a:sym typeface="+mn-ea"/>
                        </a:rPr>
                        <a:t>)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0211565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>
                          <a:sym typeface="+mn-ea"/>
                        </a:rPr>
                        <a:t>d</a:t>
                      </a:r>
                      <a:r>
                        <a:rPr lang="ru-RU" altLang="en-US" sz="1600" dirty="0">
                          <a:sym typeface="+mn-ea"/>
                        </a:rPr>
                        <a:t> 5300.3 Регуляция мочеиспускания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Через </a:t>
                      </a:r>
                      <a:r>
                        <a:rPr lang="ru-RU" altLang="en-US" sz="1600" dirty="0" err="1">
                          <a:sym typeface="+mn-ea"/>
                        </a:rPr>
                        <a:t>эпицистостому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9800342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>
                          <a:sym typeface="+mn-ea"/>
                        </a:rPr>
                        <a:t>d</a:t>
                      </a:r>
                      <a:r>
                        <a:rPr lang="ru-RU" altLang="en-US" sz="1600" dirty="0">
                          <a:sym typeface="+mn-ea"/>
                        </a:rPr>
                        <a:t> 5301.3 Регуляция дефекации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Через </a:t>
                      </a:r>
                      <a:r>
                        <a:rPr lang="ru-RU" altLang="en-US" sz="1600" dirty="0" err="1">
                          <a:sym typeface="+mn-ea"/>
                        </a:rPr>
                        <a:t>трансверзостому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67536045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7E52DCC-2D39-4E53-D6FF-6D625829C1C3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3FC186-64AB-0C10-A768-99B1855837D3}"/>
              </a:ext>
            </a:extLst>
          </p:cNvPr>
          <p:cNvSpPr txBox="1"/>
          <p:nvPr/>
        </p:nvSpPr>
        <p:spPr>
          <a:xfrm>
            <a:off x="335360" y="399146"/>
            <a:ext cx="396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МКФ-ПРОФИЛЬ ПАЦИЕНТА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59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54935"/>
              </p:ext>
            </p:extLst>
          </p:nvPr>
        </p:nvGraphicFramePr>
        <p:xfrm>
          <a:off x="1091444" y="1484784"/>
          <a:ext cx="10009112" cy="506399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921445663"/>
                    </a:ext>
                  </a:extLst>
                </a:gridCol>
                <a:gridCol w="2826314">
                  <a:extLst>
                    <a:ext uri="{9D8B030D-6E8A-4147-A177-3AD203B41FA5}">
                      <a16:colId xmlns:a16="http://schemas.microsoft.com/office/drawing/2014/main" xmlns="" val="3197225643"/>
                    </a:ext>
                  </a:extLst>
                </a:gridCol>
                <a:gridCol w="2502278">
                  <a:extLst>
                    <a:ext uri="{9D8B030D-6E8A-4147-A177-3AD203B41FA5}">
                      <a16:colId xmlns:a16="http://schemas.microsoft.com/office/drawing/2014/main" xmlns="" val="2947878149"/>
                    </a:ext>
                  </a:extLst>
                </a:gridCol>
              </a:tblGrid>
              <a:tr h="4266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sym typeface="+mn-ea"/>
                        </a:rPr>
                        <a:t>Факторы окружающей среды (е)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 smtClean="0">
                          <a:sym typeface="+mn-ea"/>
                        </a:rPr>
                        <a:t>Барьеры</a:t>
                      </a:r>
                      <a:r>
                        <a:rPr lang="en-US" altLang="en-US" sz="1600" dirty="0" smtClean="0">
                          <a:sym typeface="+mn-ea"/>
                        </a:rPr>
                        <a:t>/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8365934"/>
                  </a:ext>
                </a:extLst>
              </a:tr>
              <a:tr h="7584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е 1101</a:t>
                      </a:r>
                      <a:r>
                        <a:rPr lang="ru-RU" altLang="en-US" sz="1600" dirty="0" smtClean="0">
                          <a:sym typeface="+mn-ea"/>
                        </a:rPr>
                        <a:t>.- </a:t>
                      </a:r>
                      <a:r>
                        <a:rPr lang="ru-RU" altLang="en-US" sz="1600" dirty="0">
                          <a:sym typeface="+mn-ea"/>
                        </a:rPr>
                        <a:t>Лекарственные вещества</a:t>
                      </a:r>
                    </a:p>
                  </a:txBody>
                  <a:tcPr marR="144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 smtClean="0">
                          <a:sym typeface="+mn-ea"/>
                        </a:rPr>
                        <a:t>                    -1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600" dirty="0" smtClean="0">
                          <a:sym typeface="+mn-ea"/>
                        </a:rPr>
                        <a:t>Необходимость в приеме дополнительных лекарственных препаратов,  очистительных клизм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91796990"/>
                  </a:ext>
                </a:extLst>
              </a:tr>
              <a:tr h="13971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е 1151.2 Вспомогательные изделия и технологии для личного повседневного использования</a:t>
                      </a:r>
                    </a:p>
                  </a:txBody>
                  <a:tcPr marR="144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 smtClean="0">
                          <a:sym typeface="+mn-ea"/>
                        </a:rPr>
                        <a:t>                    -2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600" dirty="0" smtClean="0">
                          <a:sym typeface="+mn-ea"/>
                        </a:rPr>
                        <a:t>Мешки для </a:t>
                      </a:r>
                      <a:r>
                        <a:rPr lang="ru-RU" altLang="en-US" sz="1600" dirty="0" err="1" smtClean="0">
                          <a:sym typeface="+mn-ea"/>
                        </a:rPr>
                        <a:t>трансверзо</a:t>
                      </a:r>
                      <a:r>
                        <a:rPr lang="ru-RU" altLang="en-US" sz="1600" dirty="0" smtClean="0">
                          <a:sym typeface="+mn-ea"/>
                        </a:rPr>
                        <a:t> и </a:t>
                      </a:r>
                      <a:r>
                        <a:rPr lang="ru-RU" altLang="en-US" sz="1600" dirty="0" err="1" smtClean="0">
                          <a:sym typeface="+mn-ea"/>
                        </a:rPr>
                        <a:t>эпицистостомы</a:t>
                      </a:r>
                      <a:r>
                        <a:rPr lang="ru-RU" altLang="en-US" sz="1600" dirty="0" smtClean="0">
                          <a:sym typeface="+mn-ea"/>
                        </a:rPr>
                        <a:t>. Бандаж.</a:t>
                      </a:r>
                    </a:p>
                    <a:p>
                      <a:pPr algn="ctr">
                        <a:buNone/>
                      </a:pPr>
                      <a:r>
                        <a:rPr lang="ru-RU" altLang="en-US" sz="1600" dirty="0" smtClean="0">
                          <a:sym typeface="+mn-ea"/>
                        </a:rPr>
                        <a:t>Самостоятельное </a:t>
                      </a:r>
                      <a:r>
                        <a:rPr lang="ru-RU" altLang="en-US" sz="1600" dirty="0">
                          <a:sym typeface="+mn-ea"/>
                        </a:rPr>
                        <a:t>приобретение, оформление на МСЭ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32448889"/>
                  </a:ext>
                </a:extLst>
              </a:tr>
              <a:tr h="862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е 1300</a:t>
                      </a:r>
                      <a:r>
                        <a:rPr lang="ru-RU" altLang="en-US" sz="1600" dirty="0" smtClean="0">
                          <a:sym typeface="+mn-ea"/>
                        </a:rPr>
                        <a:t>.+2 </a:t>
                      </a:r>
                      <a:r>
                        <a:rPr lang="ru-RU" altLang="en-US" sz="1600" dirty="0">
                          <a:sym typeface="+mn-ea"/>
                        </a:rPr>
                        <a:t>Основные изделия и технологии для обучения</a:t>
                      </a:r>
                    </a:p>
                  </a:txBody>
                  <a:tcPr marR="144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baseline="0" dirty="0" smtClean="0">
                          <a:sym typeface="+mn-ea"/>
                        </a:rPr>
                        <a:t>                    +2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Обучение в стационаре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48336959"/>
                  </a:ext>
                </a:extLst>
              </a:tr>
              <a:tr h="862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е 310</a:t>
                      </a:r>
                      <a:r>
                        <a:rPr lang="ru-RU" altLang="en-US" sz="1600" dirty="0" smtClean="0">
                          <a:sym typeface="+mn-ea"/>
                        </a:rPr>
                        <a:t>.+2 </a:t>
                      </a:r>
                      <a:r>
                        <a:rPr lang="ru-RU" altLang="en-US" sz="1600" dirty="0">
                          <a:sym typeface="+mn-ea"/>
                        </a:rPr>
                        <a:t>Семья и </a:t>
                      </a:r>
                      <a:r>
                        <a:rPr lang="ru-RU" altLang="en-US" sz="1600" dirty="0" err="1">
                          <a:sym typeface="+mn-ea"/>
                        </a:rPr>
                        <a:t>ближащие</a:t>
                      </a:r>
                      <a:r>
                        <a:rPr lang="ru-RU" altLang="en-US" sz="1600" dirty="0">
                          <a:sym typeface="+mn-ea"/>
                        </a:rPr>
                        <a:t> родственники</a:t>
                      </a:r>
                    </a:p>
                  </a:txBody>
                  <a:tcPr marR="144000" anchor="ctr"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 smtClean="0">
                          <a:sym typeface="+mn-ea"/>
                        </a:rPr>
                        <a:t>                     +2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 smtClean="0">
                          <a:sym typeface="+mn-ea"/>
                        </a:rPr>
                        <a:t>Поддержка семьи и родственников. (Психодиагностика)</a:t>
                      </a:r>
                    </a:p>
                    <a:p>
                      <a:pPr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2767555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918163F-D59A-3812-6B4A-D862986D484B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80CECB-F04D-9A0E-5A43-9227E5A17E01}"/>
              </a:ext>
            </a:extLst>
          </p:cNvPr>
          <p:cNvSpPr txBox="1"/>
          <p:nvPr/>
        </p:nvSpPr>
        <p:spPr>
          <a:xfrm>
            <a:off x="335360" y="399146"/>
            <a:ext cx="396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МКФ-ПРОФИЛЬ ПАЦИЕНТА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899231"/>
            <a:ext cx="11233248" cy="3119431"/>
          </a:xfrm>
        </p:spPr>
        <p:txBody>
          <a:bodyPr>
            <a:normAutofit/>
          </a:bodyPr>
          <a:lstStyle/>
          <a:p>
            <a:pPr marL="892175"/>
            <a:r>
              <a:rPr lang="ru-RU" sz="1600" dirty="0" smtClean="0"/>
              <a:t>Цель </a:t>
            </a:r>
            <a:r>
              <a:rPr lang="ru-RU" sz="1600" dirty="0"/>
              <a:t>цикла </a:t>
            </a:r>
            <a:r>
              <a:rPr lang="ru-RU" sz="1600" dirty="0" smtClean="0"/>
              <a:t>реабилитации-. </a:t>
            </a:r>
            <a:endParaRPr lang="ru-RU" sz="1600" dirty="0"/>
          </a:p>
          <a:p>
            <a:pPr marL="892175"/>
            <a:r>
              <a:rPr lang="en-US" sz="1600" dirty="0" err="1"/>
              <a:t>Глобальная</a:t>
            </a:r>
            <a:r>
              <a:rPr lang="en-US" sz="1600" dirty="0"/>
              <a:t> </a:t>
            </a:r>
            <a:r>
              <a:rPr lang="en-US" sz="1600" dirty="0" err="1"/>
              <a:t>цель</a:t>
            </a:r>
            <a:r>
              <a:rPr lang="en-US" sz="1600" dirty="0"/>
              <a:t> </a:t>
            </a:r>
            <a:r>
              <a:rPr lang="en-US" sz="1600" dirty="0" err="1"/>
              <a:t>реабилитации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правилам</a:t>
            </a:r>
            <a:r>
              <a:rPr lang="en-US" sz="1600" dirty="0"/>
              <a:t> </a:t>
            </a:r>
            <a:r>
              <a:rPr lang="en-US" sz="1600" b="1" dirty="0"/>
              <a:t>S.M.A.R.T. </a:t>
            </a:r>
            <a:r>
              <a:rPr lang="en-US" sz="1600" dirty="0"/>
              <a:t>(Specific, Measurable, Achievable, Relevant, Time-bound).</a:t>
            </a:r>
            <a:endParaRPr lang="ru-RU" sz="1600" dirty="0"/>
          </a:p>
          <a:p>
            <a:endParaRPr lang="ru-RU" sz="18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CAACDFB-EA0D-0C3D-D5C3-6F383B8DDCEC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398A2414-8907-14C8-7324-680D38F12F4A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1EF5519C-3EBB-35DB-1F2A-575EA2B9B897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1D5A31-3D8A-850B-3656-DFDFD0D39BFC}"/>
              </a:ext>
            </a:extLst>
          </p:cNvPr>
          <p:cNvSpPr txBox="1"/>
          <p:nvPr/>
        </p:nvSpPr>
        <p:spPr>
          <a:xfrm>
            <a:off x="551384" y="245839"/>
            <a:ext cx="60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Определение цели реабилитации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115517"/>
              </p:ext>
            </p:extLst>
          </p:nvPr>
        </p:nvGraphicFramePr>
        <p:xfrm>
          <a:off x="695400" y="908720"/>
          <a:ext cx="10801200" cy="554908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7895">
                <a:tc>
                  <a:txBody>
                    <a:bodyPr/>
                    <a:lstStyle/>
                    <a:p>
                      <a:r>
                        <a:rPr lang="ru-RU" sz="1600" dirty="0"/>
                        <a:t>ПАЦИЕНТ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О.ЕЛЕНА (Ж)</a:t>
                      </a:r>
                    </a:p>
                  </a:txBody>
                  <a:tcPr marL="2160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895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Полных лет</a:t>
                      </a:r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62</a:t>
                      </a:r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895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ИМТ</a:t>
                      </a:r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39.08 </a:t>
                      </a:r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89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NRS-</a:t>
                      </a:r>
                      <a:r>
                        <a:rPr lang="ru-RU" sz="1600" dirty="0" err="1"/>
                        <a:t>нутриционный</a:t>
                      </a:r>
                      <a:r>
                        <a:rPr lang="ru-RU" sz="1600" baseline="0" dirty="0"/>
                        <a:t> риск</a:t>
                      </a:r>
                      <a:endParaRPr lang="ru-RU" sz="1600" dirty="0"/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89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ECOG </a:t>
                      </a:r>
                      <a:r>
                        <a:rPr lang="ru-RU" sz="1600" dirty="0"/>
                        <a:t>баллы</a:t>
                      </a:r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848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Наличие в анамнезе эпизодов недержания мочи</a:t>
                      </a:r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нет</a:t>
                      </a:r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895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Наличие заболеваний ВМП </a:t>
                      </a:r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Киста почки. МКБ. </a:t>
                      </a:r>
                      <a:r>
                        <a:rPr lang="ru-RU" sz="1600" dirty="0" err="1"/>
                        <a:t>Литотрипсия</a:t>
                      </a:r>
                      <a:r>
                        <a:rPr lang="ru-RU" sz="1600" dirty="0"/>
                        <a:t> в 2010 г.</a:t>
                      </a:r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848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Наличие заболеваний верхних отделов толстой кишки </a:t>
                      </a:r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нет</a:t>
                      </a:r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895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Наличие в анамнезе грыж </a:t>
                      </a:r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нет</a:t>
                      </a:r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7273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Диагноз</a:t>
                      </a:r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Сr</a:t>
                      </a: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 прямой кишки в </a:t>
                      </a:r>
                      <a:r>
                        <a:rPr kumimoji="0" lang="ru-RU" sz="16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верхнеампулярном</a:t>
                      </a: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 отделе, </a:t>
                      </a: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p</a:t>
                      </a: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+mn-ea"/>
                        </a:rPr>
                        <a:t> T4, N2а, M0, Стадия III с</a:t>
                      </a:r>
                      <a:endParaRPr lang="ru-RU" sz="1600" dirty="0"/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45569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Сопутствующий диагноз</a:t>
                      </a:r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Атеросклероз аорты. дисфункция АВ-клапанов, </a:t>
                      </a:r>
                      <a:r>
                        <a:rPr lang="ru-RU" sz="1600" dirty="0" err="1"/>
                        <a:t>гемодинамически</a:t>
                      </a:r>
                      <a:r>
                        <a:rPr lang="ru-RU" sz="1600" dirty="0"/>
                        <a:t> незначимая. ХСН 0 ФК I (NYHA). ХБП С2, А-требует уточнения. </a:t>
                      </a:r>
                      <a:r>
                        <a:rPr lang="ru-RU" sz="1600" dirty="0" err="1"/>
                        <a:t>Дислипидемия</a:t>
                      </a:r>
                      <a:r>
                        <a:rPr lang="ru-RU" sz="1600" dirty="0"/>
                        <a:t>. МКБ. </a:t>
                      </a:r>
                      <a:r>
                        <a:rPr lang="ru-RU" sz="1600" dirty="0" err="1"/>
                        <a:t>Литотрепсия</a:t>
                      </a:r>
                      <a:r>
                        <a:rPr lang="ru-RU" sz="1600" dirty="0"/>
                        <a:t>  в 2010г. ЖКБ. Ожирение 2 ст.</a:t>
                      </a:r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7895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Расстояние от анального края, см</a:t>
                      </a:r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14</a:t>
                      </a:r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067"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НХЛТ</a:t>
                      </a:r>
                    </a:p>
                  </a:txBody>
                  <a:tcPr marR="216000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 marL="216000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C4F50E-8F8F-9F54-1466-778A7C1995D7}"/>
              </a:ext>
            </a:extLst>
          </p:cNvPr>
          <p:cNvSpPr txBox="1"/>
          <p:nvPr/>
        </p:nvSpPr>
        <p:spPr>
          <a:xfrm>
            <a:off x="695400" y="264938"/>
            <a:ext cx="9505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</a:rPr>
              <a:t>МКФ-ПРОФИЛЬ ПАЦИЕНТА В ОТДАЛЕННОМ ПЕРИОДЕ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A6C131A-ED17-6830-2335-C3C7338BF791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  <a:solidFill>
            <a:schemeClr val="accent4">
              <a:lumMod val="75000"/>
            </a:schemeClr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4BDCFC22-3D48-FFDA-476F-829E02D0F45F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CCA354F8-457E-11AE-B853-534C2413D4D0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82481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379596"/>
              </p:ext>
            </p:extLst>
          </p:nvPr>
        </p:nvGraphicFramePr>
        <p:xfrm>
          <a:off x="1559496" y="660460"/>
          <a:ext cx="9361040" cy="57809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Дата</a:t>
                      </a:r>
                      <a:r>
                        <a:rPr lang="ru-RU" sz="1400" b="0" baseline="0" dirty="0"/>
                        <a:t> операции - </a:t>
                      </a:r>
                      <a:r>
                        <a:rPr lang="ru-RU" sz="1400" b="0" dirty="0"/>
                        <a:t>24.06.2023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870">
                <a:tc>
                  <a:txBody>
                    <a:bodyPr/>
                    <a:lstStyle/>
                    <a:p>
                      <a:r>
                        <a:rPr lang="ru-RU" sz="1600" dirty="0"/>
                        <a:t>Объем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err="1"/>
                        <a:t>Нервосберегающая</a:t>
                      </a:r>
                      <a:r>
                        <a:rPr lang="ru-RU" sz="1600" b="0" dirty="0"/>
                        <a:t> </a:t>
                      </a:r>
                      <a:r>
                        <a:rPr lang="ru-RU" sz="1600" b="0" dirty="0" err="1" smtClean="0"/>
                        <a:t>лапороскопически-ассистированная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dirty="0"/>
                        <a:t>резекция прямой </a:t>
                      </a:r>
                      <a:r>
                        <a:rPr lang="ru-RU" sz="1600" b="0" dirty="0" smtClean="0"/>
                        <a:t>кишки, выведение </a:t>
                      </a:r>
                      <a:r>
                        <a:rPr lang="ru-RU" sz="1600" b="0" dirty="0" err="1" smtClean="0"/>
                        <a:t>привентивной</a:t>
                      </a:r>
                      <a:r>
                        <a:rPr lang="ru-RU" sz="1600" b="0" dirty="0" smtClean="0"/>
                        <a:t> </a:t>
                      </a:r>
                      <a:r>
                        <a:rPr lang="ru-RU" sz="1600" b="0" dirty="0" err="1" smtClean="0"/>
                        <a:t>трансверзостомы</a:t>
                      </a:r>
                      <a:r>
                        <a:rPr lang="ru-RU" sz="1600" b="0" dirty="0" smtClean="0"/>
                        <a:t>.</a:t>
                      </a:r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r>
                        <a:rPr lang="ru-RU" sz="1600" dirty="0"/>
                        <a:t>Вид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Субтотальная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err="1"/>
                        <a:t>мезоректумэктомия</a:t>
                      </a:r>
                      <a:r>
                        <a:rPr lang="ru-RU" sz="1600" baseline="0" dirty="0"/>
                        <a:t> на 5 см ниже опухоли и на 12 см выше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870">
                <a:tc>
                  <a:txBody>
                    <a:bodyPr/>
                    <a:lstStyle/>
                    <a:p>
                      <a:r>
                        <a:rPr lang="ru-RU" sz="1600" dirty="0"/>
                        <a:t>Мобилизация левого изгиба прямой кишки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Проводилась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r>
                        <a:rPr lang="ru-RU" sz="1600" dirty="0"/>
                        <a:t>Тип анастомоза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Конец-в-конец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r>
                        <a:rPr lang="ru-RU" sz="1600" dirty="0"/>
                        <a:t>Размер опухоли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6870">
                <a:tc>
                  <a:txBody>
                    <a:bodyPr/>
                    <a:lstStyle/>
                    <a:p>
                      <a:r>
                        <a:rPr lang="ru-RU" sz="1600" dirty="0"/>
                        <a:t>Длительность операции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  <a:r>
                        <a:rPr lang="ru-RU" sz="1600" baseline="0" dirty="0"/>
                        <a:t> ч. 40 мин.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r>
                        <a:rPr lang="ru-RU" sz="1600" dirty="0"/>
                        <a:t>Объем кровопотери,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r>
                        <a:rPr lang="ru-RU" sz="1600" dirty="0" err="1"/>
                        <a:t>Интраоперационные</a:t>
                      </a:r>
                      <a:r>
                        <a:rPr lang="ru-RU" sz="1600" dirty="0"/>
                        <a:t> барьеры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Висцеральное</a:t>
                      </a:r>
                      <a:r>
                        <a:rPr lang="ru-RU" sz="1600" baseline="0" dirty="0"/>
                        <a:t> ожирение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r>
                        <a:rPr lang="ru-RU" sz="1600" dirty="0"/>
                        <a:t>Послеоперационные осложнения по </a:t>
                      </a:r>
                      <a:r>
                        <a:rPr lang="en-US" sz="1600" dirty="0" err="1"/>
                        <a:t>Clavien-Dindo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r>
                        <a:rPr lang="ru-RU" sz="1600" dirty="0"/>
                        <a:t>Перевод из АОР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 2-е</a:t>
                      </a:r>
                      <a:r>
                        <a:rPr lang="ru-RU" sz="1600" baseline="0" dirty="0"/>
                        <a:t> сутки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r>
                        <a:rPr lang="ru-RU" sz="1600" dirty="0"/>
                        <a:t>Начало парентерального питания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 3-е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сутки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076">
                <a:tc>
                  <a:txBody>
                    <a:bodyPr/>
                    <a:lstStyle/>
                    <a:p>
                      <a:r>
                        <a:rPr lang="ru-RU" sz="1600" dirty="0"/>
                        <a:t>Длительность катетеризации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2-е суток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CFB542E-EEE4-8BFD-0385-FDBE95C6CD13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  <a:solidFill>
            <a:schemeClr val="accent4">
              <a:lumMod val="75000"/>
            </a:schemeClr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7DB011BB-E6E4-0C04-7707-9039163C1F2E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60A4B1BC-6EE7-A25A-3BF6-0AF6B62A59B3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69937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007747"/>
              </p:ext>
            </p:extLst>
          </p:nvPr>
        </p:nvGraphicFramePr>
        <p:xfrm>
          <a:off x="1343472" y="838953"/>
          <a:ext cx="9793088" cy="518009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561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1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600" dirty="0"/>
                        <a:t>Длительность обезболивающей терапии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 суток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dirty="0"/>
                        <a:t>Острая задержка мочи в послеоперационном периоде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</a:t>
                      </a:r>
                      <a:r>
                        <a:rPr lang="ru-RU" sz="1600" baseline="0" dirty="0"/>
                        <a:t> было</a:t>
                      </a:r>
                      <a:endParaRPr lang="ru-RU" sz="1600" dirty="0"/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r>
                        <a:rPr lang="ru-RU" sz="1600" dirty="0"/>
                        <a:t>Длительность госпитализации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</a:t>
                      </a:r>
                      <a:r>
                        <a:rPr lang="ru-RU" sz="1600" baseline="0" dirty="0"/>
                        <a:t> суток</a:t>
                      </a:r>
                      <a:endParaRPr lang="ru-RU" sz="1600" dirty="0"/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r>
                        <a:rPr lang="ru-RU" sz="1600" dirty="0"/>
                        <a:t>П/о ХТ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XELOX в течении 6 месяцев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r>
                        <a:rPr lang="ru-RU" sz="1600" dirty="0"/>
                        <a:t>Сроки закрытия превентивной </a:t>
                      </a:r>
                      <a:r>
                        <a:rPr lang="ru-RU" sz="1600" dirty="0" err="1"/>
                        <a:t>стомы</a:t>
                      </a:r>
                      <a:endParaRPr lang="ru-RU" sz="1600" dirty="0"/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 месяцев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870">
                <a:tc>
                  <a:txBody>
                    <a:bodyPr/>
                    <a:lstStyle/>
                    <a:p>
                      <a:r>
                        <a:rPr lang="ru-RU" sz="1600" dirty="0"/>
                        <a:t>Особенности операции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Ликвидация</a:t>
                      </a:r>
                      <a:r>
                        <a:rPr lang="ru-RU" sz="1600" b="0" baseline="0" dirty="0"/>
                        <a:t> </a:t>
                      </a:r>
                      <a:r>
                        <a:rPr lang="ru-RU" sz="1600" b="0" baseline="0" dirty="0" err="1"/>
                        <a:t>парастомальной</a:t>
                      </a:r>
                      <a:r>
                        <a:rPr lang="ru-RU" sz="1600" b="0" baseline="0" dirty="0"/>
                        <a:t> грыжи</a:t>
                      </a:r>
                      <a:endParaRPr lang="ru-RU" sz="1600" b="0" dirty="0"/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r>
                        <a:rPr lang="ru-RU" sz="1600" dirty="0"/>
                        <a:t>СНПР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СНПР-29 баллов (умеренные нарушения).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870">
                <a:tc>
                  <a:txBody>
                    <a:bodyPr/>
                    <a:lstStyle/>
                    <a:p>
                      <a:r>
                        <a:rPr lang="ru-RU" sz="1600" dirty="0"/>
                        <a:t>ICIQ-SF-опросник по влиянию недержания мочи на качество жизни 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 баллов (средняя степень недержания мочи)</a:t>
                      </a:r>
                    </a:p>
                    <a:p>
                      <a:endParaRPr lang="ru-RU" sz="1600" dirty="0"/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r>
                        <a:rPr lang="ru-RU" sz="1600" dirty="0"/>
                        <a:t>ВАШ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балла (легкой степени)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819">
                <a:tc>
                  <a:txBody>
                    <a:bodyPr/>
                    <a:lstStyle/>
                    <a:p>
                      <a:r>
                        <a:rPr lang="en-US" sz="1600" dirty="0"/>
                        <a:t>HADS </a:t>
                      </a:r>
                      <a:endParaRPr lang="ru-RU" sz="1600" dirty="0"/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тревого-8 баллов, депрессия-7 балов (субклинические нарушения)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6870">
                <a:tc>
                  <a:txBody>
                    <a:bodyPr/>
                    <a:lstStyle/>
                    <a:p>
                      <a:r>
                        <a:rPr lang="ru-RU" sz="1600" b="1" dirty="0"/>
                        <a:t>Осложнения</a:t>
                      </a:r>
                      <a:r>
                        <a:rPr lang="ru-RU" sz="1600" b="1" dirty="0" smtClean="0"/>
                        <a:t>: (недержание кала посмотреть!)</a:t>
                      </a:r>
                      <a:endParaRPr lang="ru-RU" sz="1600" b="1" dirty="0"/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Недержание кала 1 степени. Стрессовое </a:t>
                      </a:r>
                      <a:r>
                        <a:rPr lang="ru-RU" sz="1600" dirty="0"/>
                        <a:t>недержание мочи 1 степени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endParaRPr lang="ru-RU" sz="1600" dirty="0"/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68346A9-264A-7E94-0FFB-125DB5EA134B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  <a:solidFill>
            <a:schemeClr val="accent4">
              <a:lumMod val="75000"/>
            </a:schemeClr>
          </a:solidFill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60887A40-BA51-7095-8DD3-57E35E4FD8AE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952A3337-28F7-12A2-E722-BA987C0BE321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67972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07194"/>
              </p:ext>
            </p:extLst>
          </p:nvPr>
        </p:nvGraphicFramePr>
        <p:xfrm>
          <a:off x="1775520" y="1412776"/>
          <a:ext cx="8856984" cy="47560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991879333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363874047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861985766"/>
                    </a:ext>
                  </a:extLst>
                </a:gridCol>
              </a:tblGrid>
              <a:tr h="6412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ru-RU" sz="1400" dirty="0"/>
                        <a:t>Структуры организма (</a:t>
                      </a:r>
                      <a:r>
                        <a:rPr lang="en-US" altLang="ru-RU" sz="1400" dirty="0"/>
                        <a:t>s)</a:t>
                      </a:r>
                      <a:endParaRPr lang="ru-RU" alt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777860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>
                          <a:sym typeface="+mn-ea"/>
                        </a:rPr>
                        <a:t>s</a:t>
                      </a:r>
                      <a:r>
                        <a:rPr lang="en-US" altLang="ru-RU" sz="1600" dirty="0">
                          <a:sym typeface="+mn-ea"/>
                        </a:rPr>
                        <a:t> 410</a:t>
                      </a:r>
                      <a:r>
                        <a:rPr lang="ru-RU" altLang="en-US" sz="1600" dirty="0">
                          <a:sym typeface="+mn-ea"/>
                        </a:rPr>
                        <a:t>0.1 Сердце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дисфункция АВ-клапанов, </a:t>
                      </a:r>
                      <a:r>
                        <a:rPr lang="ru-RU" altLang="en-US" sz="1600" dirty="0" err="1">
                          <a:sym typeface="+mn-ea"/>
                        </a:rPr>
                        <a:t>гемодинамически</a:t>
                      </a:r>
                      <a:r>
                        <a:rPr lang="ru-RU" altLang="en-US" sz="1600" dirty="0">
                          <a:sym typeface="+mn-ea"/>
                        </a:rPr>
                        <a:t> незначимая. ХСН 0.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ЭХО-кг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5252451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>
                          <a:sym typeface="+mn-ea"/>
                        </a:rPr>
                        <a:t>s</a:t>
                      </a:r>
                      <a:r>
                        <a:rPr lang="en-US" altLang="ru-RU" sz="1600" dirty="0">
                          <a:sym typeface="+mn-ea"/>
                        </a:rPr>
                        <a:t> 410</a:t>
                      </a:r>
                      <a:r>
                        <a:rPr lang="ru-RU" altLang="en-US" sz="1600" dirty="0">
                          <a:sym typeface="+mn-ea"/>
                        </a:rPr>
                        <a:t>1.1 Артерии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Атеросклероз аорты.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ЭХО-КГ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9989612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>
                          <a:sym typeface="+mn-ea"/>
                        </a:rPr>
                        <a:t>s</a:t>
                      </a:r>
                      <a:r>
                        <a:rPr lang="en-US" altLang="ru-RU" sz="1600" dirty="0">
                          <a:sym typeface="+mn-ea"/>
                        </a:rPr>
                        <a:t> </a:t>
                      </a:r>
                      <a:r>
                        <a:rPr lang="ru-RU" altLang="en-US" sz="1600" dirty="0">
                          <a:sym typeface="+mn-ea"/>
                        </a:rPr>
                        <a:t>540.3</a:t>
                      </a:r>
                      <a:r>
                        <a:rPr lang="ru-RU" altLang="en-US" sz="1600" baseline="0" dirty="0">
                          <a:sym typeface="+mn-ea"/>
                        </a:rPr>
                        <a:t> </a:t>
                      </a:r>
                      <a:r>
                        <a:rPr lang="ru-RU" altLang="en-US" sz="1600" dirty="0">
                          <a:sym typeface="+mn-ea"/>
                        </a:rPr>
                        <a:t>Структура кишечника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Наличие</a:t>
                      </a:r>
                      <a:r>
                        <a:rPr lang="ru-RU" altLang="en-US" sz="1600" baseline="0" dirty="0">
                          <a:sym typeface="+mn-ea"/>
                        </a:rPr>
                        <a:t> </a:t>
                      </a:r>
                      <a:r>
                        <a:rPr lang="ru-RU" altLang="en-US" sz="1600" baseline="0" dirty="0" err="1">
                          <a:sym typeface="+mn-ea"/>
                        </a:rPr>
                        <a:t>трансверзостомы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3791363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>
                          <a:sym typeface="+mn-ea"/>
                        </a:rPr>
                        <a:t>s</a:t>
                      </a:r>
                      <a:r>
                        <a:rPr lang="en-US" altLang="ru-RU" sz="1600" dirty="0">
                          <a:sym typeface="+mn-ea"/>
                        </a:rPr>
                        <a:t> </a:t>
                      </a:r>
                      <a:r>
                        <a:rPr lang="ru-RU" altLang="en-US" sz="1600" dirty="0">
                          <a:sym typeface="+mn-ea"/>
                        </a:rPr>
                        <a:t>610.1 Структура мочевыделительной системы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МКБ.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КТ ОБП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452825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600" dirty="0">
                          <a:sym typeface="+mn-ea"/>
                        </a:rPr>
                        <a:t>s</a:t>
                      </a:r>
                      <a:r>
                        <a:rPr lang="en-US" altLang="ru-RU" sz="1600" dirty="0">
                          <a:sym typeface="+mn-ea"/>
                        </a:rPr>
                        <a:t> </a:t>
                      </a:r>
                      <a:r>
                        <a:rPr lang="ru-RU" altLang="en-US" sz="1600" dirty="0">
                          <a:sym typeface="+mn-ea"/>
                        </a:rPr>
                        <a:t>620.1 Структура тазового дна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Легкое нарушение </a:t>
                      </a:r>
                      <a:r>
                        <a:rPr lang="ru-RU" altLang="en-US" sz="1600" dirty="0" smtClean="0">
                          <a:sym typeface="+mn-ea"/>
                        </a:rPr>
                        <a:t> </a:t>
                      </a:r>
                      <a:r>
                        <a:rPr lang="ru-RU" altLang="en-US" sz="1600" dirty="0">
                          <a:sym typeface="+mn-ea"/>
                        </a:rPr>
                        <a:t>после хирургического лечения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 smtClean="0">
                          <a:sym typeface="+mn-ea"/>
                        </a:rPr>
                        <a:t>Пальцевое исследование</a:t>
                      </a:r>
                      <a:endParaRPr lang="ru-RU" altLang="en-US" sz="16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59196331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F91A706-CB5D-E596-4DA6-CBEF8646125A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  <a:solidFill>
            <a:schemeClr val="accent4">
              <a:lumMod val="75000"/>
            </a:schemeClr>
          </a:solidFill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77604BD8-C6E3-D14C-DEE5-59D13895313F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D1B5F04A-7A70-5CD1-EE26-5129F71FE84F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77D9A4-68E7-6739-AF48-77D7E31056A1}"/>
              </a:ext>
            </a:extLst>
          </p:cNvPr>
          <p:cNvSpPr txBox="1"/>
          <p:nvPr/>
        </p:nvSpPr>
        <p:spPr>
          <a:xfrm>
            <a:off x="767408" y="404664"/>
            <a:ext cx="60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</a:rPr>
              <a:t>МКФ-ПРОФИЛЬ ПАЦИЕНТА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3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34358"/>
              </p:ext>
            </p:extLst>
          </p:nvPr>
        </p:nvGraphicFramePr>
        <p:xfrm>
          <a:off x="911424" y="1772816"/>
          <a:ext cx="10369154" cy="41642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8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3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46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0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ПРОФИЛАКТИЧЕСКАЯ СТРАТЕГИЯ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ЛЕЧЕБНАЯ СТРАТЕГИЯ (МЕДИЦИНСКАЯ ПОМОШЬ)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РЕАБИЛИТАЦИЯОННАЯ СТРАТЕГИЯ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СТРАТЕГИЯ ПОДДЕРЖКИ (ПАЛЛИАТИВ И УХОД)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4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Первичная цель стратегии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4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Предотвращения заболевания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Лечение заболевания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Восстановление функционирования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Оптимизация качества жизни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4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Альтернативная цель стратегии (если не выполнима первичная)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4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Уменьшить количество заболеваний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effectLst/>
                        </a:rPr>
                        <a:t>Достижение ремиссии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effectLst/>
                        </a:rPr>
                        <a:t>Контроль заболевания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effectLst/>
                        </a:rPr>
                        <a:t>Контроль повреждения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Оптимизация функционирования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Сохранение автономии пациента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4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Ключевые исходы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4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Здоровье, выживание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Выживание, функционирование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Функционирование, качество жизни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Качество жизни, здоровье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4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Связанные исходы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4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Функционирование, инвалидность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Качество жизни, здоровье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Здоровье, выживание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Выживание, функционирование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54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Сектор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440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Здоровье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Здоровье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Здоровье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Работа, обучение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Жизнь в сообществах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effectLst/>
                        </a:rPr>
                        <a:t>Здоровье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effectLst/>
                        </a:rPr>
                        <a:t>Жизнь в сообществах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47BB4A2-ABC6-636C-74E1-976156CFC293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1F172C-D476-DD88-0E5E-815AB852FEBD}"/>
              </a:ext>
            </a:extLst>
          </p:cNvPr>
          <p:cNvSpPr txBox="1"/>
          <p:nvPr/>
        </p:nvSpPr>
        <p:spPr>
          <a:xfrm>
            <a:off x="335360" y="399146"/>
            <a:ext cx="11377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РЕАБИЛИТАЦИЯ В КОНТЕКСТЕ ЧЕРЫРЕХ СТРАТЕГИЙ В ОБЛАСТИ ЗДРАВООХРАНЕНИЯ (STUCKI G, 2007)</a:t>
            </a:r>
          </a:p>
        </p:txBody>
      </p:sp>
    </p:spTree>
    <p:extLst>
      <p:ext uri="{BB962C8B-B14F-4D97-AF65-F5344CB8AC3E}">
        <p14:creationId xmlns:p14="http://schemas.microsoft.com/office/powerpoint/2010/main" val="679472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117836"/>
              </p:ext>
            </p:extLst>
          </p:nvPr>
        </p:nvGraphicFramePr>
        <p:xfrm>
          <a:off x="1487488" y="1658837"/>
          <a:ext cx="10155161" cy="309805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021370">
                  <a:extLst>
                    <a:ext uri="{9D8B030D-6E8A-4147-A177-3AD203B41FA5}">
                      <a16:colId xmlns:a16="http://schemas.microsoft.com/office/drawing/2014/main" xmlns="" val="3818619931"/>
                    </a:ext>
                  </a:extLst>
                </a:gridCol>
                <a:gridCol w="3963406">
                  <a:extLst>
                    <a:ext uri="{9D8B030D-6E8A-4147-A177-3AD203B41FA5}">
                      <a16:colId xmlns:a16="http://schemas.microsoft.com/office/drawing/2014/main" xmlns="" val="2259381558"/>
                    </a:ext>
                  </a:extLst>
                </a:gridCol>
                <a:gridCol w="3170385">
                  <a:extLst>
                    <a:ext uri="{9D8B030D-6E8A-4147-A177-3AD203B41FA5}">
                      <a16:colId xmlns:a16="http://schemas.microsoft.com/office/drawing/2014/main" xmlns="" val="3270176463"/>
                    </a:ext>
                  </a:extLst>
                </a:gridCol>
              </a:tblGrid>
              <a:tr h="9780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b="0" dirty="0">
                          <a:sym typeface="+mn-ea"/>
                        </a:rPr>
                        <a:t>b </a:t>
                      </a:r>
                      <a:r>
                        <a:rPr lang="ru-RU" altLang="ru-RU" sz="1400" b="0" dirty="0">
                          <a:sym typeface="+mn-ea"/>
                        </a:rPr>
                        <a:t>1301.1</a:t>
                      </a:r>
                      <a:r>
                        <a:rPr lang="ru-RU" altLang="ru-RU" sz="1400" b="0" baseline="0" dirty="0">
                          <a:sym typeface="+mn-ea"/>
                        </a:rPr>
                        <a:t> Мотивация</a:t>
                      </a:r>
                    </a:p>
                    <a:p>
                      <a:pPr>
                        <a:buNone/>
                      </a:pPr>
                      <a:endParaRPr lang="ru-RU" altLang="en-US" sz="1400" b="0" baseline="0" dirty="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1400" b="0" dirty="0"/>
                        <a:t>B</a:t>
                      </a:r>
                      <a:r>
                        <a:rPr lang="ru-RU" altLang="en-US" sz="1400" b="0" dirty="0"/>
                        <a:t> 1302.0</a:t>
                      </a:r>
                      <a:r>
                        <a:rPr lang="ru-RU" altLang="en-US" sz="1400" b="0" baseline="0" dirty="0"/>
                        <a:t> </a:t>
                      </a:r>
                      <a:r>
                        <a:rPr lang="ru-RU" altLang="en-US" sz="1400" b="0" dirty="0"/>
                        <a:t>Аппетит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0" dirty="0"/>
                        <a:t>Незначительное снижение</a:t>
                      </a:r>
                      <a:r>
                        <a:rPr lang="ru-RU" altLang="en-US" sz="1400" b="0" baseline="0" dirty="0"/>
                        <a:t> мотивации для прохождения реабилитации</a:t>
                      </a:r>
                    </a:p>
                    <a:p>
                      <a:pPr>
                        <a:buNone/>
                      </a:pPr>
                      <a:r>
                        <a:rPr lang="ru-RU" altLang="en-US" sz="1400" b="0" baseline="0" dirty="0"/>
                        <a:t>Нет нарушений</a:t>
                      </a:r>
                      <a:endParaRPr lang="ru-RU" altLang="en-US" sz="1400" b="0" dirty="0"/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b="0" dirty="0"/>
                        <a:t>Мотивационная Шкала</a:t>
                      </a:r>
                    </a:p>
                    <a:p>
                      <a:pPr>
                        <a:buNone/>
                      </a:pPr>
                      <a:r>
                        <a:rPr lang="ru-RU" altLang="en-US" sz="1400" b="0" dirty="0"/>
                        <a:t>Шкала оценки пищевого поведения (</a:t>
                      </a:r>
                      <a:r>
                        <a:rPr lang="en-US" altLang="en-US" sz="1400" b="0" dirty="0"/>
                        <a:t>Eating Disorder Inventory, EDI</a:t>
                      </a:r>
                      <a:r>
                        <a:rPr lang="ru-RU" altLang="en-US" sz="1400" b="0" dirty="0"/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61203093"/>
                  </a:ext>
                </a:extLst>
              </a:tr>
              <a:tr h="8967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ru-RU" sz="1400" dirty="0">
                          <a:sym typeface="+mn-ea"/>
                        </a:rPr>
                        <a:t>1800.1 Образ тела</a:t>
                      </a:r>
                      <a:endParaRPr lang="ru-RU" altLang="en-US" sz="1400" dirty="0"/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Незначительное нарушение восприятия образа</a:t>
                      </a:r>
                      <a:r>
                        <a:rPr lang="ru-RU" sz="1400" baseline="0" dirty="0"/>
                        <a:t> тела</a:t>
                      </a:r>
                      <a:endParaRPr lang="ru-RU" sz="1400" dirty="0"/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Шкала оценки образа тела (</a:t>
                      </a:r>
                      <a:r>
                        <a:rPr lang="en-US" sz="1400" dirty="0"/>
                        <a:t>(Contour Drawing Rating Scale, CDRS)</a:t>
                      </a:r>
                      <a:endParaRPr lang="ru-RU" sz="1400" dirty="0"/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253678978"/>
                  </a:ext>
                </a:extLst>
              </a:tr>
              <a:tr h="6942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/>
                        <a:t>b </a:t>
                      </a:r>
                      <a:r>
                        <a:rPr lang="ru-RU" altLang="en-US" sz="1400" dirty="0"/>
                        <a:t>455.1</a:t>
                      </a:r>
                      <a:r>
                        <a:rPr lang="ru-RU" altLang="en-US" sz="1400" baseline="0" dirty="0"/>
                        <a:t> </a:t>
                      </a:r>
                      <a:r>
                        <a:rPr lang="ru-RU" altLang="en-US" sz="1400" dirty="0"/>
                        <a:t>Функции толерантности к физической нагрузке</a:t>
                      </a:r>
                      <a:endParaRPr lang="en-US" altLang="en-US" sz="1400" dirty="0"/>
                    </a:p>
                    <a:p>
                      <a:pPr>
                        <a:buNone/>
                      </a:pPr>
                      <a:endParaRPr lang="ru-RU" altLang="en-US" sz="1400" dirty="0"/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Незначительное повышение утомляемости при физ. нагрузке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err="1"/>
                        <a:t>Тредмил</a:t>
                      </a:r>
                      <a:r>
                        <a:rPr lang="ru-RU" altLang="en-US" sz="1400" dirty="0"/>
                        <a:t>-тест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10612570"/>
                  </a:ext>
                </a:extLst>
              </a:tr>
              <a:tr h="4917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/>
                        <a:t>B</a:t>
                      </a:r>
                      <a:r>
                        <a:rPr lang="en-US" altLang="en-US" sz="1400" baseline="0" dirty="0"/>
                        <a:t> 430.1</a:t>
                      </a:r>
                      <a:r>
                        <a:rPr lang="ru-RU" altLang="en-US" sz="1400" dirty="0"/>
                        <a:t> Функции системы крови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Анемия</a:t>
                      </a:r>
                      <a:r>
                        <a:rPr lang="ru-RU" altLang="en-US" sz="1400" baseline="0" dirty="0"/>
                        <a:t> легкой степени выраженности</a:t>
                      </a:r>
                      <a:endParaRPr lang="ru-RU" altLang="en-US" sz="1400" dirty="0"/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ОАК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93529963"/>
                  </a:ext>
                </a:extLst>
              </a:tr>
            </a:tbl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228389D-02A1-39E0-DD5B-3B663D7067F3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  <a:solidFill>
            <a:schemeClr val="accent4">
              <a:lumMod val="75000"/>
            </a:schemeClr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F5860DE0-59C9-FC40-ABC2-E8F8C1D12D8C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47D3BB7-F420-5637-6E54-EB41216EE039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13F6DD-D48A-6EF8-9407-D70698FBD97D}"/>
              </a:ext>
            </a:extLst>
          </p:cNvPr>
          <p:cNvSpPr txBox="1"/>
          <p:nvPr/>
        </p:nvSpPr>
        <p:spPr>
          <a:xfrm>
            <a:off x="767408" y="404664"/>
            <a:ext cx="60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</a:rPr>
              <a:t>МКФ-ПРОФИЛЬ ПАЦИЕНТА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51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23234"/>
              </p:ext>
            </p:extLst>
          </p:nvPr>
        </p:nvGraphicFramePr>
        <p:xfrm>
          <a:off x="839416" y="1234515"/>
          <a:ext cx="10513167" cy="238915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1853178711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230861800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xmlns="" val="2280785235"/>
                    </a:ext>
                  </a:extLst>
                </a:gridCol>
              </a:tblGrid>
              <a:tr h="4561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Функции организма (</a:t>
                      </a:r>
                      <a:r>
                        <a:rPr lang="en-US" altLang="en-US" sz="1400" dirty="0"/>
                        <a:t>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0426088"/>
                  </a:ext>
                </a:extLst>
              </a:tr>
              <a:tr h="3428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/>
                        <a:t>b </a:t>
                      </a:r>
                      <a:r>
                        <a:rPr lang="ru-RU" altLang="en-US" sz="1400" dirty="0"/>
                        <a:t>515.1 Функции пищеварения</a:t>
                      </a:r>
                    </a:p>
                  </a:txBody>
                  <a:tcPr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Легкие нарушения</a:t>
                      </a: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/>
                        <a:t>Дневник</a:t>
                      </a:r>
                      <a:r>
                        <a:rPr lang="ru-RU" altLang="en-US" sz="1400" baseline="0" dirty="0"/>
                        <a:t> питания</a:t>
                      </a:r>
                      <a:endParaRPr lang="ru-RU" altLang="en-US" sz="1400" dirty="0"/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594422761"/>
                  </a:ext>
                </a:extLst>
              </a:tr>
              <a:tr h="2682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5252.2 Частота дефекаций</a:t>
                      </a:r>
                    </a:p>
                  </a:txBody>
                  <a:tcPr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Умеренные нарушения в виде учащенного и</a:t>
                      </a:r>
                      <a:r>
                        <a:rPr lang="ru-RU" altLang="en-US" sz="1400" baseline="0" dirty="0">
                          <a:sym typeface="+mn-ea"/>
                        </a:rPr>
                        <a:t> фрагментированного стула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Шкала СНПР</a:t>
                      </a: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756248874"/>
                  </a:ext>
                </a:extLst>
              </a:tr>
              <a:tr h="3428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5253.2 Регуляция дефекаций</a:t>
                      </a:r>
                    </a:p>
                  </a:txBody>
                  <a:tcPr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Умеренные нарушения в виде неконтролируемого отхождения газов, недержания жидкого кишечного содержимого</a:t>
                      </a: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Шкала</a:t>
                      </a:r>
                      <a:r>
                        <a:rPr lang="ru-RU" altLang="en-US" sz="1400" baseline="0" dirty="0">
                          <a:sym typeface="+mn-ea"/>
                        </a:rPr>
                        <a:t> СНПР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14635841"/>
                  </a:ext>
                </a:extLst>
              </a:tr>
              <a:tr h="553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 smtClean="0">
                          <a:sym typeface="+mn-ea"/>
                        </a:rPr>
                        <a:t>535.1 </a:t>
                      </a:r>
                      <a:r>
                        <a:rPr lang="ru-RU" altLang="en-US" sz="1400" dirty="0">
                          <a:sym typeface="+mn-ea"/>
                        </a:rPr>
                        <a:t>Ощущения, связанные с пищеварительной системой</a:t>
                      </a:r>
                    </a:p>
                  </a:txBody>
                  <a:tcPr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Легкие нарушения в виде вздутия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кишечника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Жалобы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пациента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5222722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346955"/>
              </p:ext>
            </p:extLst>
          </p:nvPr>
        </p:nvGraphicFramePr>
        <p:xfrm>
          <a:off x="836019" y="4149080"/>
          <a:ext cx="10513166" cy="213275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39701">
                  <a:extLst>
                    <a:ext uri="{9D8B030D-6E8A-4147-A177-3AD203B41FA5}">
                      <a16:colId xmlns:a16="http://schemas.microsoft.com/office/drawing/2014/main" xmlns="" val="3898622089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380008872"/>
                    </a:ext>
                  </a:extLst>
                </a:gridCol>
                <a:gridCol w="2444873">
                  <a:extLst>
                    <a:ext uri="{9D8B030D-6E8A-4147-A177-3AD203B41FA5}">
                      <a16:colId xmlns:a16="http://schemas.microsoft.com/office/drawing/2014/main" xmlns="" val="3511032140"/>
                    </a:ext>
                  </a:extLst>
                </a:gridCol>
              </a:tblGrid>
              <a:tr h="3833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6201.1 Частота мочеиспускания</a:t>
                      </a:r>
                    </a:p>
                  </a:txBody>
                  <a:tcPr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Легкие</a:t>
                      </a:r>
                      <a:r>
                        <a:rPr lang="ru-RU" altLang="en-US" sz="1400" baseline="0" dirty="0">
                          <a:sym typeface="+mn-ea"/>
                        </a:rPr>
                        <a:t> нарушения в виде учащенного мочеиспускания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Опросник</a:t>
                      </a:r>
                      <a:r>
                        <a:rPr lang="ru-RU" altLang="en-US" sz="1400" baseline="0" dirty="0">
                          <a:sym typeface="+mn-ea"/>
                        </a:rPr>
                        <a:t> </a:t>
                      </a:r>
                      <a:r>
                        <a:rPr lang="en-US" altLang="en-US" sz="1400" baseline="0" dirty="0">
                          <a:sym typeface="+mn-ea"/>
                        </a:rPr>
                        <a:t>ICIQ-Sf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85803994"/>
                  </a:ext>
                </a:extLst>
              </a:tr>
              <a:tr h="5366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6202</a:t>
                      </a:r>
                      <a:r>
                        <a:rPr lang="en-US" altLang="en-US" sz="1400" dirty="0">
                          <a:sym typeface="+mn-ea"/>
                        </a:rPr>
                        <a:t>.2</a:t>
                      </a:r>
                      <a:r>
                        <a:rPr lang="ru-RU" altLang="en-US" sz="1400" dirty="0">
                          <a:sym typeface="+mn-ea"/>
                        </a:rPr>
                        <a:t>Регуляция мочеиспускания</a:t>
                      </a:r>
                    </a:p>
                  </a:txBody>
                  <a:tcPr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Умеренные</a:t>
                      </a:r>
                      <a:r>
                        <a:rPr lang="ru-RU" altLang="en-US" sz="1400" baseline="0" dirty="0">
                          <a:sym typeface="+mn-ea"/>
                        </a:rPr>
                        <a:t> нарушения в виде подтекания мочи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Опросник </a:t>
                      </a:r>
                      <a:r>
                        <a:rPr lang="en-US" altLang="en-US" sz="1400" dirty="0">
                          <a:sym typeface="+mn-ea"/>
                        </a:rPr>
                        <a:t>ICIQ-Sf</a:t>
                      </a:r>
                    </a:p>
                    <a:p>
                      <a:pPr>
                        <a:buNone/>
                      </a:pPr>
                      <a:endParaRPr lang="ru-RU" altLang="en-US" sz="1400" dirty="0"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87862083"/>
                  </a:ext>
                </a:extLst>
              </a:tr>
              <a:tr h="5412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630.2</a:t>
                      </a:r>
                      <a:r>
                        <a:rPr lang="ru-RU" altLang="en-US" sz="1400" baseline="0" dirty="0">
                          <a:sym typeface="+mn-ea"/>
                        </a:rPr>
                        <a:t> </a:t>
                      </a:r>
                      <a:r>
                        <a:rPr lang="ru-RU" altLang="en-US" sz="1400" dirty="0">
                          <a:sym typeface="+mn-ea"/>
                        </a:rPr>
                        <a:t>Ощущения, связанные с функциями мочевыделения</a:t>
                      </a:r>
                    </a:p>
                  </a:txBody>
                  <a:tcPr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Умеренный дискомфорт</a:t>
                      </a: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Опросник </a:t>
                      </a:r>
                      <a:r>
                        <a:rPr lang="en-US" altLang="en-US" sz="1400" dirty="0" smtClean="0">
                          <a:sym typeface="+mn-ea"/>
                        </a:rPr>
                        <a:t>ICIQ-</a:t>
                      </a:r>
                      <a:r>
                        <a:rPr lang="en-US" altLang="en-US" sz="1400" dirty="0" err="1" smtClean="0">
                          <a:sym typeface="+mn-ea"/>
                        </a:rPr>
                        <a:t>Sf</a:t>
                      </a:r>
                      <a:endParaRPr lang="en-US" altLang="en-US" sz="1400" dirty="0" smtClean="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ru-RU" altLang="en-US" sz="1400" dirty="0"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541026725"/>
                  </a:ext>
                </a:extLst>
              </a:tr>
              <a:tr h="5366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400" dirty="0">
                          <a:sym typeface="+mn-ea"/>
                        </a:rPr>
                        <a:t>b </a:t>
                      </a:r>
                      <a:r>
                        <a:rPr lang="ru-RU" altLang="en-US" sz="1400" dirty="0">
                          <a:sym typeface="+mn-ea"/>
                        </a:rPr>
                        <a:t>7102</a:t>
                      </a:r>
                      <a:r>
                        <a:rPr lang="en-US" altLang="en-US" sz="1400" dirty="0">
                          <a:sym typeface="+mn-ea"/>
                        </a:rPr>
                        <a:t>.1</a:t>
                      </a:r>
                      <a:r>
                        <a:rPr lang="ru-RU" altLang="en-US" sz="1400" dirty="0">
                          <a:sym typeface="+mn-ea"/>
                        </a:rPr>
                        <a:t> Общая подвижность суставов</a:t>
                      </a:r>
                    </a:p>
                  </a:txBody>
                  <a:tcPr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Легкие</a:t>
                      </a:r>
                      <a:r>
                        <a:rPr lang="ru-RU" altLang="en-US" sz="1400" baseline="0" dirty="0">
                          <a:sym typeface="+mn-ea"/>
                        </a:rPr>
                        <a:t> нарушения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FIM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63852710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E7EBB87-9981-B14B-708E-33D7A5840F1B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  <a:solidFill>
            <a:schemeClr val="accent4">
              <a:lumMod val="75000"/>
            </a:schemeClr>
          </a:solidFill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D075C974-EC20-5FB1-450D-97A723CEF18E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6E9DE816-7857-C4D9-A74B-7F501BAB868C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7F1779-F966-2533-9056-DEA06C278E44}"/>
              </a:ext>
            </a:extLst>
          </p:cNvPr>
          <p:cNvSpPr txBox="1"/>
          <p:nvPr/>
        </p:nvSpPr>
        <p:spPr>
          <a:xfrm>
            <a:off x="767408" y="404664"/>
            <a:ext cx="60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</a:rPr>
              <a:t>МКФ-ПРОФИЛЬ ПАЦИЕНТА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5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26009"/>
              </p:ext>
            </p:extLst>
          </p:nvPr>
        </p:nvGraphicFramePr>
        <p:xfrm>
          <a:off x="788444" y="1340768"/>
          <a:ext cx="10492132" cy="524462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91532">
                  <a:extLst>
                    <a:ext uri="{9D8B030D-6E8A-4147-A177-3AD203B41FA5}">
                      <a16:colId xmlns:a16="http://schemas.microsoft.com/office/drawing/2014/main" xmlns="" val="10511477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3705796136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917230493"/>
                    </a:ext>
                  </a:extLst>
                </a:gridCol>
              </a:tblGrid>
              <a:tr h="436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Активность и участие (</a:t>
                      </a:r>
                      <a:r>
                        <a:rPr lang="en-US" altLang="en-US" sz="1400" dirty="0">
                          <a:sym typeface="+mn-ea"/>
                        </a:rPr>
                        <a:t>d)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9020012"/>
                  </a:ext>
                </a:extLst>
              </a:tr>
              <a:tr h="5574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d</a:t>
                      </a:r>
                      <a:r>
                        <a:rPr lang="ru-RU" altLang="en-US" sz="1400" dirty="0">
                          <a:sym typeface="+mn-ea"/>
                        </a:rPr>
                        <a:t> 160.1 Концентрация внимания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Легкие нарушения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Краткая шкала оценки психического статуса (ММSE)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47611731"/>
                  </a:ext>
                </a:extLst>
              </a:tr>
              <a:tr h="5574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d</a:t>
                      </a:r>
                      <a:r>
                        <a:rPr lang="ru-RU" altLang="en-US" sz="1400" dirty="0">
                          <a:sym typeface="+mn-ea"/>
                        </a:rPr>
                        <a:t> 2401.2 Преодоление стресса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Умеренные нарушения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HADS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753495262"/>
                  </a:ext>
                </a:extLst>
              </a:tr>
              <a:tr h="5574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d</a:t>
                      </a:r>
                      <a:r>
                        <a:rPr lang="ru-RU" altLang="en-US" sz="1400" dirty="0">
                          <a:sym typeface="+mn-ea"/>
                        </a:rPr>
                        <a:t> 520.1 Уход за частями тела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Легкие </a:t>
                      </a:r>
                      <a:r>
                        <a:rPr lang="ru-RU" altLang="en-US" sz="1400" dirty="0" smtClean="0">
                          <a:sym typeface="+mn-ea"/>
                        </a:rPr>
                        <a:t>нарушения, связанные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с уходом за </a:t>
                      </a:r>
                      <a:r>
                        <a:rPr lang="ru-RU" altLang="en-US" sz="1400" baseline="0" dirty="0" err="1" smtClean="0">
                          <a:sym typeface="+mn-ea"/>
                        </a:rPr>
                        <a:t>перистомальной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областью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Осмотр, жалобы пациента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02115655"/>
                  </a:ext>
                </a:extLst>
              </a:tr>
              <a:tr h="5574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d</a:t>
                      </a:r>
                      <a:r>
                        <a:rPr lang="ru-RU" altLang="en-US" sz="1400" dirty="0">
                          <a:sym typeface="+mn-ea"/>
                        </a:rPr>
                        <a:t> 5300.2 Регуляция мочеиспускания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Умеренные нарушения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Опросник </a:t>
                      </a:r>
                      <a:r>
                        <a:rPr lang="en-US" altLang="en-US" sz="1400" dirty="0">
                          <a:sym typeface="+mn-ea"/>
                        </a:rPr>
                        <a:t>ICIQ-Sf</a:t>
                      </a:r>
                    </a:p>
                    <a:p>
                      <a:pPr>
                        <a:buNone/>
                      </a:pP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98003420"/>
                  </a:ext>
                </a:extLst>
              </a:tr>
              <a:tr h="5574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d</a:t>
                      </a:r>
                      <a:r>
                        <a:rPr lang="ru-RU" altLang="en-US" sz="1400" dirty="0">
                          <a:sym typeface="+mn-ea"/>
                        </a:rPr>
                        <a:t> 5301.2</a:t>
                      </a:r>
                      <a:r>
                        <a:rPr lang="ru-RU" altLang="en-US" sz="1400" baseline="0" dirty="0">
                          <a:sym typeface="+mn-ea"/>
                        </a:rPr>
                        <a:t> </a:t>
                      </a:r>
                      <a:r>
                        <a:rPr lang="ru-RU" altLang="en-US" sz="1400" dirty="0">
                          <a:sym typeface="+mn-ea"/>
                        </a:rPr>
                        <a:t>Регуляция дефекации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Умеренные нарушения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Шкала СНПР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67536045"/>
                  </a:ext>
                </a:extLst>
              </a:tr>
              <a:tr h="5574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d</a:t>
                      </a:r>
                      <a:r>
                        <a:rPr lang="ru-RU" altLang="en-US" sz="1400" dirty="0">
                          <a:sym typeface="+mn-ea"/>
                        </a:rPr>
                        <a:t> 640.1 Выполнение работы по дому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Легкие</a:t>
                      </a:r>
                      <a:r>
                        <a:rPr lang="ru-RU" altLang="en-US" sz="1400" baseline="0" dirty="0">
                          <a:sym typeface="+mn-ea"/>
                        </a:rPr>
                        <a:t> нарушения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FIM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282802348"/>
                  </a:ext>
                </a:extLst>
              </a:tr>
              <a:tr h="5574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d</a:t>
                      </a:r>
                      <a:r>
                        <a:rPr lang="ru-RU" altLang="en-US" sz="1400" dirty="0">
                          <a:sym typeface="+mn-ea"/>
                        </a:rPr>
                        <a:t> 760.0 Семейные отношения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sym typeface="+mn-ea"/>
                        </a:rPr>
                        <a:t>Нет нарушений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Психодиагностика,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71788961"/>
                  </a:ext>
                </a:extLst>
              </a:tr>
              <a:tr h="5574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400" dirty="0">
                          <a:sym typeface="+mn-ea"/>
                        </a:rPr>
                        <a:t>d</a:t>
                      </a:r>
                      <a:r>
                        <a:rPr lang="ru-RU" altLang="en-US" sz="1400" dirty="0">
                          <a:sym typeface="+mn-ea"/>
                        </a:rPr>
                        <a:t> 845</a:t>
                      </a:r>
                      <a:r>
                        <a:rPr lang="en-US" altLang="en-US" sz="1400" dirty="0" smtClean="0">
                          <a:sym typeface="+mn-ea"/>
                        </a:rPr>
                        <a:t>.1</a:t>
                      </a:r>
                      <a:r>
                        <a:rPr lang="en-US" altLang="en-US" sz="1400" baseline="0" dirty="0" smtClean="0">
                          <a:sym typeface="+mn-ea"/>
                        </a:rPr>
                        <a:t> </a:t>
                      </a:r>
                      <a:r>
                        <a:rPr lang="ru-RU" altLang="en-US" sz="1400" dirty="0" smtClean="0">
                          <a:sym typeface="+mn-ea"/>
                        </a:rPr>
                        <a:t>Получение </a:t>
                      </a:r>
                      <a:r>
                        <a:rPr lang="ru-RU" altLang="en-US" sz="1400" dirty="0">
                          <a:sym typeface="+mn-ea"/>
                        </a:rPr>
                        <a:t>работы, выполнение и прекращение трудовых отношений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Выполнение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связанных с работой задач, легкие нарушения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sym typeface="+mn-ea"/>
                        </a:rPr>
                        <a:t>Канадская шкала выявления</a:t>
                      </a:r>
                      <a:r>
                        <a:rPr lang="ru-RU" altLang="en-US" sz="1400" baseline="0" dirty="0" smtClean="0">
                          <a:sym typeface="+mn-ea"/>
                        </a:rPr>
                        <a:t> деятельности (</a:t>
                      </a:r>
                      <a:r>
                        <a:rPr lang="en-US" altLang="en-US" sz="1400" baseline="0" dirty="0" smtClean="0">
                          <a:sym typeface="+mn-ea"/>
                        </a:rPr>
                        <a:t>COMP)</a:t>
                      </a:r>
                      <a:endParaRPr lang="ru-RU" altLang="en-US" sz="1400" dirty="0">
                        <a:sym typeface="+mn-ea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84854124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8521E7C-6B7A-0ABE-399A-B9334007D474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  <a:solidFill>
            <a:schemeClr val="accent4">
              <a:lumMod val="75000"/>
            </a:schemeClr>
          </a:solidFill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FFC84544-7E90-8D95-2BD8-56C6054A07D6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61E957E4-17B0-F75B-46D9-D1A960431535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0B7086-32D4-18DC-8AE5-4B4DB8CD5740}"/>
              </a:ext>
            </a:extLst>
          </p:cNvPr>
          <p:cNvSpPr txBox="1"/>
          <p:nvPr/>
        </p:nvSpPr>
        <p:spPr>
          <a:xfrm>
            <a:off x="767408" y="404664"/>
            <a:ext cx="60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</a:rPr>
              <a:t>МКФ-ПРОФИЛЬ ПАЦИЕНТА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29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62531"/>
              </p:ext>
            </p:extLst>
          </p:nvPr>
        </p:nvGraphicFramePr>
        <p:xfrm>
          <a:off x="1127449" y="1196753"/>
          <a:ext cx="9955614" cy="436188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328591">
                  <a:extLst>
                    <a:ext uri="{9D8B030D-6E8A-4147-A177-3AD203B41FA5}">
                      <a16:colId xmlns:a16="http://schemas.microsoft.com/office/drawing/2014/main" xmlns="" val="921445663"/>
                    </a:ext>
                  </a:extLst>
                </a:gridCol>
                <a:gridCol w="4627023">
                  <a:extLst>
                    <a:ext uri="{9D8B030D-6E8A-4147-A177-3AD203B41FA5}">
                      <a16:colId xmlns:a16="http://schemas.microsoft.com/office/drawing/2014/main" xmlns="" val="278547070"/>
                    </a:ext>
                  </a:extLst>
                </a:gridCol>
              </a:tblGrid>
              <a:tr h="7506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Факторы окружающей среды (е)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600" dirty="0"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68365934"/>
                  </a:ext>
                </a:extLst>
              </a:tr>
              <a:tr h="16403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е 1151.</a:t>
                      </a:r>
                      <a:r>
                        <a:rPr lang="ru-RU" altLang="en-US" sz="1600" baseline="0" dirty="0">
                          <a:sym typeface="+mn-ea"/>
                        </a:rPr>
                        <a:t> -1 </a:t>
                      </a:r>
                      <a:r>
                        <a:rPr lang="ru-RU" altLang="en-US" sz="1600" dirty="0">
                          <a:sym typeface="+mn-ea"/>
                        </a:rPr>
                        <a:t>Вспомогательные изделия и технологии для личного повседневного использования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Урологические прокладки, 1 </a:t>
                      </a:r>
                      <a:r>
                        <a:rPr lang="ru-RU" altLang="en-US" sz="1600" dirty="0" err="1">
                          <a:sym typeface="+mn-ea"/>
                        </a:rPr>
                        <a:t>шт</a:t>
                      </a:r>
                      <a:r>
                        <a:rPr lang="ru-RU" altLang="en-US" sz="1600" dirty="0">
                          <a:sym typeface="+mn-ea"/>
                        </a:rPr>
                        <a:t>/день. Самостоятельное приобретение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32448889"/>
                  </a:ext>
                </a:extLst>
              </a:tr>
              <a:tr h="11955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е 1300,+2 Основные изделия и технологии для обучения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 err="1">
                          <a:sym typeface="+mn-ea"/>
                        </a:rPr>
                        <a:t>Телеконсультации</a:t>
                      </a:r>
                      <a:r>
                        <a:rPr lang="ru-RU" altLang="en-US" sz="1600" dirty="0">
                          <a:sym typeface="+mn-ea"/>
                        </a:rPr>
                        <a:t>, циклы реабилитации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48336959"/>
                  </a:ext>
                </a:extLst>
              </a:tr>
              <a:tr h="7752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е 310, +2 Семья и </a:t>
                      </a:r>
                      <a:r>
                        <a:rPr lang="ru-RU" altLang="en-US" sz="1600" dirty="0" err="1">
                          <a:sym typeface="+mn-ea"/>
                        </a:rPr>
                        <a:t>ближайщие</a:t>
                      </a:r>
                      <a:r>
                        <a:rPr lang="ru-RU" altLang="en-US" sz="1600" dirty="0">
                          <a:sym typeface="+mn-ea"/>
                        </a:rPr>
                        <a:t> родственники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600" dirty="0">
                          <a:sym typeface="+mn-ea"/>
                        </a:rPr>
                        <a:t>Поддержка семьи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27675553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A081D42-F191-2596-1EF4-1C729C8B2CB5}"/>
              </a:ext>
            </a:extLst>
          </p:cNvPr>
          <p:cNvGrpSpPr/>
          <p:nvPr/>
        </p:nvGrpSpPr>
        <p:grpSpPr>
          <a:xfrm>
            <a:off x="0" y="0"/>
            <a:ext cx="316850" cy="6870917"/>
            <a:chOff x="0" y="0"/>
            <a:chExt cx="316850" cy="6870917"/>
          </a:xfrm>
          <a:solidFill>
            <a:schemeClr val="accent4">
              <a:lumMod val="75000"/>
            </a:schemeClr>
          </a:solidFill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63D42418-D326-835F-BD0B-147EAB49C123}"/>
                </a:ext>
              </a:extLst>
            </p:cNvPr>
            <p:cNvSpPr/>
            <p:nvPr/>
          </p:nvSpPr>
          <p:spPr>
            <a:xfrm>
              <a:off x="0" y="0"/>
              <a:ext cx="191344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502AA8F0-F49C-FB3A-FAE5-60EBC50C4478}"/>
                </a:ext>
              </a:extLst>
            </p:cNvPr>
            <p:cNvSpPr/>
            <p:nvPr/>
          </p:nvSpPr>
          <p:spPr>
            <a:xfrm>
              <a:off x="263352" y="12917"/>
              <a:ext cx="53498" cy="6858000"/>
            </a:xfrm>
            <a:prstGeom prst="rect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4F1444-7349-BD07-7D28-44C2642303CE}"/>
              </a:ext>
            </a:extLst>
          </p:cNvPr>
          <p:cNvSpPr txBox="1"/>
          <p:nvPr/>
        </p:nvSpPr>
        <p:spPr>
          <a:xfrm>
            <a:off x="767408" y="404664"/>
            <a:ext cx="60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4">
                    <a:lumMod val="75000"/>
                  </a:schemeClr>
                </a:solidFill>
              </a:rPr>
              <a:t>МКФ-ПРОФИЛЬ ПАЦИЕНТА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0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xmlns="" id="{E2522C4B-2476-C96D-4C1C-20AA7F9BF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40103"/>
              </p:ext>
            </p:extLst>
          </p:nvPr>
        </p:nvGraphicFramePr>
        <p:xfrm>
          <a:off x="9727" y="3095100"/>
          <a:ext cx="12192000" cy="37966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74431">
                  <a:extLst>
                    <a:ext uri="{9D8B030D-6E8A-4147-A177-3AD203B41FA5}">
                      <a16:colId xmlns:a16="http://schemas.microsoft.com/office/drawing/2014/main" xmlns="" val="51220490"/>
                    </a:ext>
                  </a:extLst>
                </a:gridCol>
                <a:gridCol w="2502369">
                  <a:extLst>
                    <a:ext uri="{9D8B030D-6E8A-4147-A177-3AD203B41FA5}">
                      <a16:colId xmlns:a16="http://schemas.microsoft.com/office/drawing/2014/main" xmlns="" val="329790346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5971802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18116955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734975399"/>
                    </a:ext>
                  </a:extLst>
                </a:gridCol>
              </a:tblGrid>
              <a:tr h="1079629">
                <a:tc>
                  <a:txBody>
                    <a:bodyPr/>
                    <a:lstStyle/>
                    <a:p>
                      <a:r>
                        <a:rPr lang="ru-RU" sz="1500" dirty="0"/>
                        <a:t>АМБУЛАТОРНО-ДИАГНОСТИЧЕСКАЯ </a:t>
                      </a:r>
                    </a:p>
                    <a:p>
                      <a:r>
                        <a:rPr lang="ru-RU" sz="1500" dirty="0"/>
                        <a:t>СЛУЖБА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ХИРУРГИЧЕСКАЯ </a:t>
                      </a:r>
                    </a:p>
                    <a:p>
                      <a:r>
                        <a:rPr lang="ru-RU" sz="1500" dirty="0"/>
                        <a:t>СЛУЖБА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РАДИОТЕРАПЕВТИЧЕСКАЯ</a:t>
                      </a:r>
                    </a:p>
                    <a:p>
                      <a:r>
                        <a:rPr lang="ru-RU" sz="1500" dirty="0"/>
                        <a:t>СЛУЖБА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СЛУЖБА</a:t>
                      </a:r>
                    </a:p>
                    <a:p>
                      <a:r>
                        <a:rPr lang="ru-RU" sz="1500" dirty="0"/>
                        <a:t>ПРОТИВООПУХОЛЕВОЙ</a:t>
                      </a:r>
                    </a:p>
                    <a:p>
                      <a:r>
                        <a:rPr lang="ru-RU" sz="1500" dirty="0"/>
                        <a:t>ЛЕКАРСТВЕННОЙ ТЕРАПИИ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/>
                        <a:t>РАДИОЛОГИЧЕСКИЙ </a:t>
                      </a:r>
                    </a:p>
                    <a:p>
                      <a:pPr algn="l"/>
                      <a:r>
                        <a:rPr lang="ru-RU" sz="1500" b="1" dirty="0"/>
                        <a:t>ЦЕНТР</a:t>
                      </a:r>
                    </a:p>
                    <a:p>
                      <a:pPr algn="l"/>
                      <a:r>
                        <a:rPr lang="ru-RU" sz="1500" b="1" dirty="0"/>
                        <a:t>МОРФОЛОГИЧЕСКИЙ</a:t>
                      </a:r>
                    </a:p>
                    <a:p>
                      <a:pPr algn="l"/>
                      <a:r>
                        <a:rPr lang="ru-RU" sz="1500" b="1" dirty="0"/>
                        <a:t>ЦЕНТР</a:t>
                      </a:r>
                      <a:endParaRPr lang="ru-RU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41418627"/>
                  </a:ext>
                </a:extLst>
              </a:tr>
              <a:tr h="2717059">
                <a:tc>
                  <a:txBody>
                    <a:bodyPr/>
                    <a:lstStyle/>
                    <a:p>
                      <a:pPr marL="174625" indent="-174625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/>
                        <a:t>105</a:t>
                      </a:r>
                      <a:r>
                        <a:rPr lang="ru-RU" sz="1200" b="1" baseline="0" dirty="0"/>
                        <a:t> специалистов</a:t>
                      </a:r>
                    </a:p>
                    <a:p>
                      <a:pPr marL="174625" indent="-174625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140 000 посещений за год</a:t>
                      </a:r>
                    </a:p>
                    <a:p>
                      <a:pPr marL="174625" indent="-174625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100 коек дневного стационара</a:t>
                      </a:r>
                    </a:p>
                    <a:p>
                      <a:pPr marL="174625" indent="-174625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9 УЗИ аппаратов экспертного класса</a:t>
                      </a:r>
                    </a:p>
                    <a:p>
                      <a:pPr marL="174625" indent="-174625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4 КТ-аппарата</a:t>
                      </a:r>
                    </a:p>
                    <a:p>
                      <a:pPr marL="174625" indent="-174625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МРТ</a:t>
                      </a:r>
                    </a:p>
                    <a:p>
                      <a:pPr marL="174625" indent="-174625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10 единиц цифрового рентгенологического оборудования</a:t>
                      </a:r>
                    </a:p>
                  </a:txBody>
                  <a:tcPr anchor="b"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/>
                        <a:t>175 коек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Операционный блок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Отделение анестезиологии и реанимации</a:t>
                      </a:r>
                      <a:r>
                        <a:rPr lang="ru-RU" sz="1200" baseline="0" dirty="0"/>
                        <a:t> (</a:t>
                      </a:r>
                      <a:r>
                        <a:rPr lang="ru-RU" sz="1200" b="1" baseline="0" dirty="0"/>
                        <a:t>10 коек</a:t>
                      </a:r>
                      <a:r>
                        <a:rPr lang="ru-RU" sz="1200" baseline="0" dirty="0"/>
                        <a:t>)</a:t>
                      </a:r>
                      <a:endParaRPr lang="ru-RU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60 единиц оборудования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Ангиографический комплекс Микроскоп хирургический 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7 эндоскопических  видеосистем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/>
                        <a:t>100 коек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4</a:t>
                      </a:r>
                      <a:r>
                        <a:rPr lang="ru-RU" sz="1200" baseline="0" dirty="0"/>
                        <a:t> лучевых ускорителя 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/>
                        <a:t>2 </a:t>
                      </a:r>
                      <a:r>
                        <a:rPr lang="ru-RU" sz="1200" dirty="0"/>
                        <a:t>аппарата для </a:t>
                      </a:r>
                      <a:r>
                        <a:rPr lang="ru-RU" sz="1200" dirty="0" err="1"/>
                        <a:t>брахитерапии</a:t>
                      </a:r>
                      <a:endParaRPr lang="ru-RU" sz="1200" dirty="0"/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/>
                        <a:t>Аппарат близкофокусной </a:t>
                      </a:r>
                      <a:r>
                        <a:rPr lang="ru-RU" sz="1200" dirty="0" err="1"/>
                        <a:t>рентгентерапии</a:t>
                      </a:r>
                      <a:endParaRPr lang="ru-RU" sz="1200" dirty="0"/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endParaRPr lang="ru-RU" sz="1600" dirty="0"/>
                    </a:p>
                  </a:txBody>
                  <a:tcPr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/>
                        <a:t>135 коек</a:t>
                      </a:r>
                    </a:p>
                    <a:p>
                      <a:pPr marL="174625" indent="-174625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химиотерапия</a:t>
                      </a:r>
                    </a:p>
                    <a:p>
                      <a:pPr marL="174625" indent="-174625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гормонотерапия </a:t>
                      </a:r>
                    </a:p>
                    <a:p>
                      <a:pPr marL="174625" indent="-174625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err="1"/>
                        <a:t>таргетная</a:t>
                      </a:r>
                      <a:r>
                        <a:rPr lang="ru-RU" sz="1200" dirty="0"/>
                        <a:t> терапия </a:t>
                      </a:r>
                    </a:p>
                    <a:p>
                      <a:pPr marL="174625" indent="-174625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иммунотерапия</a:t>
                      </a:r>
                    </a:p>
                    <a:p>
                      <a:pPr marL="174625" indent="-174625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поддерживающая терапия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Циклотрон,</a:t>
                      </a:r>
                    </a:p>
                    <a:p>
                      <a:pPr marL="174625" indent="-174625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2 ПЭТ/КТ,</a:t>
                      </a:r>
                    </a:p>
                    <a:p>
                      <a:pPr marL="174625" indent="-174625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3 ОФЭКТ</a:t>
                      </a:r>
                    </a:p>
                    <a:p>
                      <a:pPr marL="174625" indent="-174625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Радионуклидная терапия </a:t>
                      </a:r>
                    </a:p>
                    <a:p>
                      <a:pPr marL="0" indent="0" algn="l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200" b="0" dirty="0"/>
                        <a:t>     (</a:t>
                      </a:r>
                      <a:r>
                        <a:rPr lang="ru-RU" sz="1200" b="1" dirty="0"/>
                        <a:t>10 коек</a:t>
                      </a:r>
                      <a:r>
                        <a:rPr lang="ru-RU" sz="1200" b="0" dirty="0"/>
                        <a:t>)</a:t>
                      </a:r>
                    </a:p>
                    <a:p>
                      <a:pPr marL="171450" indent="-17145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1200" b="0" dirty="0"/>
                    </a:p>
                    <a:p>
                      <a:pPr marL="171450" indent="-171450" algn="l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Централизация прижизненной морфологической диагностики</a:t>
                      </a:r>
                    </a:p>
                    <a:p>
                      <a:endParaRPr lang="ru-RU" sz="1600" dirty="0"/>
                    </a:p>
                  </a:txBody>
                  <a:tcPr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709793811"/>
                  </a:ext>
                </a:extLst>
              </a:tr>
            </a:tbl>
          </a:graphicData>
        </a:graphic>
      </p:graphicFrame>
      <p:pic>
        <p:nvPicPr>
          <p:cNvPr id="11" name="Рисунок 10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5D3AF47-43B3-AFD9-4DFD-4177B69F5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r="8291" b="3386"/>
          <a:stretch/>
        </p:blipFill>
        <p:spPr>
          <a:xfrm rot="5400000">
            <a:off x="-262466" y="243026"/>
            <a:ext cx="2911639" cy="242558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палата, внутренний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EF11275-AB68-0B19-94A9-47ED582160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r="33942"/>
          <a:stretch/>
        </p:blipFill>
        <p:spPr>
          <a:xfrm>
            <a:off x="4889148" y="1"/>
            <a:ext cx="2425589" cy="293775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внутренний, потолок, нержавеющ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7193F2C-92CF-8991-7A36-C03800947E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6" r="39155" b="3133"/>
          <a:stretch/>
        </p:blipFill>
        <p:spPr>
          <a:xfrm>
            <a:off x="9836644" y="-12809"/>
            <a:ext cx="2386936" cy="2937256"/>
          </a:xfrm>
          <a:prstGeom prst="rect">
            <a:avLst/>
          </a:prstGeom>
        </p:spPr>
      </p:pic>
      <p:pic>
        <p:nvPicPr>
          <p:cNvPr id="3" name="Рисунок 2" descr="Изображение выглядит как палата, человек, комната, сц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A8A4D10-5F1E-7600-B710-E25C8FD753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t="437" r="24355" b="-437"/>
          <a:stretch/>
        </p:blipFill>
        <p:spPr>
          <a:xfrm>
            <a:off x="2436390" y="0"/>
            <a:ext cx="2410380" cy="29310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постельное белье&#10;&#10;Автоматически созданное описание">
            <a:extLst>
              <a:ext uri="{FF2B5EF4-FFF2-40B4-BE49-F238E27FC236}">
                <a16:creationId xmlns:a16="http://schemas.microsoft.com/office/drawing/2014/main" xmlns="" id="{C2F0AF62-B2A2-6980-EE05-FF993D6BF2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3"/>
          <a:stretch/>
        </p:blipFill>
        <p:spPr>
          <a:xfrm rot="5400000">
            <a:off x="7185246" y="354083"/>
            <a:ext cx="2753797" cy="238693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D42CC66-F69C-DF27-89FF-346EE1B26796}"/>
              </a:ext>
            </a:extLst>
          </p:cNvPr>
          <p:cNvSpPr/>
          <p:nvPr/>
        </p:nvSpPr>
        <p:spPr>
          <a:xfrm>
            <a:off x="19258" y="10374"/>
            <a:ext cx="12177991" cy="2924447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070EEB56-6524-432B-57EE-181073F53EEC}"/>
              </a:ext>
            </a:extLst>
          </p:cNvPr>
          <p:cNvGrpSpPr/>
          <p:nvPr/>
        </p:nvGrpSpPr>
        <p:grpSpPr>
          <a:xfrm>
            <a:off x="914400" y="279400"/>
            <a:ext cx="6835571" cy="761924"/>
            <a:chOff x="1507691" y="170652"/>
            <a:chExt cx="6835571" cy="7619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AD57D0E3-B0C5-06EE-2200-1B0929066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691" y="313143"/>
              <a:ext cx="570524" cy="5550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E4B6B68-2E6B-F43B-B9EC-18A5BC3A00A6}"/>
                </a:ext>
              </a:extLst>
            </p:cNvPr>
            <p:cNvSpPr txBox="1"/>
            <p:nvPr/>
          </p:nvSpPr>
          <p:spPr>
            <a:xfrm>
              <a:off x="2159247" y="170652"/>
              <a:ext cx="61840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3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МЕДИЦИНСКИЙ ГОРОД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246C5F9-E4A8-DAF0-9C8C-976D0686F145}"/>
                </a:ext>
              </a:extLst>
            </p:cNvPr>
            <p:cNvSpPr txBox="1"/>
            <p:nvPr/>
          </p:nvSpPr>
          <p:spPr>
            <a:xfrm>
              <a:off x="2209444" y="601588"/>
              <a:ext cx="5478950" cy="33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1551" dirty="0">
                  <a:solidFill>
                    <a:prstClr val="white"/>
                  </a:solidFill>
                  <a:latin typeface="Calibri" panose="020F0502020204030204"/>
                </a:rPr>
                <a:t>МНОГОПРОФИЛЬНЫЙ КЛИНИЧЕСКИЙ МЕДИЦИНСКИЙ ЦЕНТР</a:t>
              </a:r>
            </a:p>
          </p:txBody>
        </p:sp>
      </p:grpSp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xmlns="" id="{F3ABE7D3-2A3A-036C-F5E5-E3202404A3A8}"/>
              </a:ext>
            </a:extLst>
          </p:cNvPr>
          <p:cNvSpPr/>
          <p:nvPr/>
        </p:nvSpPr>
        <p:spPr>
          <a:xfrm>
            <a:off x="119336" y="4293096"/>
            <a:ext cx="2133601" cy="749179"/>
          </a:xfrm>
          <a:prstGeom prst="homePlate">
            <a:avLst>
              <a:gd name="adj" fmla="val 228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7FF831-284A-53CF-CE78-0C7D72A3B8D2}"/>
              </a:ext>
            </a:extLst>
          </p:cNvPr>
          <p:cNvSpPr txBox="1"/>
          <p:nvPr/>
        </p:nvSpPr>
        <p:spPr>
          <a:xfrm>
            <a:off x="186011" y="4343276"/>
            <a:ext cx="1826789" cy="70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/>
                </a:solidFill>
              </a:rPr>
              <a:t>Отдел медицинской реабилитации</a:t>
            </a:r>
          </a:p>
          <a:p>
            <a:pPr algn="r"/>
            <a:endParaRPr lang="ru-RU" sz="700" dirty="0">
              <a:solidFill>
                <a:schemeClr val="bg1"/>
              </a:solidFill>
            </a:endParaRPr>
          </a:p>
          <a:p>
            <a:pPr algn="r"/>
            <a:r>
              <a:rPr lang="ru-RU" sz="1067" dirty="0">
                <a:solidFill>
                  <a:schemeClr val="bg1"/>
                </a:solidFill>
              </a:rPr>
              <a:t>ОТКРЫТ  В 202</a:t>
            </a:r>
            <a:r>
              <a:rPr lang="en-US" sz="1067" dirty="0">
                <a:solidFill>
                  <a:schemeClr val="bg1"/>
                </a:solidFill>
              </a:rPr>
              <a:t>1</a:t>
            </a:r>
            <a:r>
              <a:rPr lang="ru-RU" sz="1067" dirty="0">
                <a:solidFill>
                  <a:schemeClr val="bg1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211269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27233"/>
              </p:ext>
            </p:extLst>
          </p:nvPr>
        </p:nvGraphicFramePr>
        <p:xfrm>
          <a:off x="296518" y="1626904"/>
          <a:ext cx="3201869" cy="414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08563"/>
              </p:ext>
            </p:extLst>
          </p:nvPr>
        </p:nvGraphicFramePr>
        <p:xfrm>
          <a:off x="3935760" y="1626904"/>
          <a:ext cx="4104456" cy="45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992572596"/>
              </p:ext>
            </p:extLst>
          </p:nvPr>
        </p:nvGraphicFramePr>
        <p:xfrm>
          <a:off x="7536160" y="1650924"/>
          <a:ext cx="4541742" cy="451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545442" y="5795379"/>
            <a:ext cx="15667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РО №2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ОПЛТ №1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ОПЛТ №2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ОПЛТ №3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  <a:latin typeface="Calibri" panose="020F0502020204030204"/>
              </a:rPr>
              <a:t>Онкогинекология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77589" y="6078820"/>
            <a:ext cx="270381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200" dirty="0">
                <a:solidFill>
                  <a:prstClr val="black"/>
                </a:solidFill>
                <a:latin typeface="Calibri" panose="020F0502020204030204"/>
              </a:rPr>
              <a:t>охват 100%</a:t>
            </a:r>
          </a:p>
          <a:p>
            <a:pPr defTabSz="685800">
              <a:defRPr/>
            </a:pPr>
            <a:r>
              <a:rPr lang="ru-RU" sz="1050" dirty="0">
                <a:solidFill>
                  <a:prstClr val="black"/>
                </a:solidFill>
                <a:latin typeface="Calibri" panose="020F0502020204030204"/>
              </a:rPr>
              <a:t>+ паллиативные пациенты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62B575-C066-6E84-E96C-3F670C3A5A8A}"/>
              </a:ext>
            </a:extLst>
          </p:cNvPr>
          <p:cNvSpPr txBox="1"/>
          <p:nvPr/>
        </p:nvSpPr>
        <p:spPr>
          <a:xfrm>
            <a:off x="468458" y="334353"/>
            <a:ext cx="9083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КОЛИЧЕСТВО СТАЦИОНАРНЫХ РЕАБИЛИТАНТОВ 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ЗА 2021-2023ГГ (ПО ОТДЕЛЕНИЯМ)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48F8959-A46A-B251-7D11-8C04F4309B4A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05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03B3E170-94D3-1A85-6367-22AD2959F2B2}"/>
              </a:ext>
            </a:extLst>
          </p:cNvPr>
          <p:cNvSpPr/>
          <p:nvPr/>
        </p:nvSpPr>
        <p:spPr>
          <a:xfrm>
            <a:off x="446316" y="1830530"/>
            <a:ext cx="3897084" cy="4774470"/>
          </a:xfrm>
          <a:prstGeom prst="roundRect">
            <a:avLst>
              <a:gd name="adj" fmla="val 7396"/>
            </a:avLst>
          </a:prstGeom>
          <a:solidFill>
            <a:schemeClr val="bg1"/>
          </a:solidFill>
          <a:ln w="28575">
            <a:solidFill>
              <a:srgbClr val="0569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6"/>
          <a:stretch/>
        </p:blipFill>
        <p:spPr>
          <a:xfrm>
            <a:off x="4579137" y="1421246"/>
            <a:ext cx="4209062" cy="5183754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7E91527A-97BA-52CA-F4C4-904BD5CCD0C5}"/>
              </a:ext>
            </a:extLst>
          </p:cNvPr>
          <p:cNvSpPr/>
          <p:nvPr/>
        </p:nvSpPr>
        <p:spPr>
          <a:xfrm>
            <a:off x="367102" y="2651723"/>
            <a:ext cx="174172" cy="16328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569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BC038437-3C84-8A42-9454-A69ED97FE61F}"/>
              </a:ext>
            </a:extLst>
          </p:cNvPr>
          <p:cNvSpPr/>
          <p:nvPr/>
        </p:nvSpPr>
        <p:spPr>
          <a:xfrm>
            <a:off x="367102" y="3195454"/>
            <a:ext cx="174172" cy="16328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569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7BE205A0-EAEB-682D-8807-DEAFE5069E60}"/>
              </a:ext>
            </a:extLst>
          </p:cNvPr>
          <p:cNvSpPr/>
          <p:nvPr/>
        </p:nvSpPr>
        <p:spPr>
          <a:xfrm>
            <a:off x="367102" y="3739185"/>
            <a:ext cx="174172" cy="16328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569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49CB155F-14E3-3913-C24B-D2AF587BDB52}"/>
              </a:ext>
            </a:extLst>
          </p:cNvPr>
          <p:cNvSpPr/>
          <p:nvPr/>
        </p:nvSpPr>
        <p:spPr>
          <a:xfrm>
            <a:off x="367102" y="4282916"/>
            <a:ext cx="174172" cy="16328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569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93DB0A5-226C-9D42-B5B5-F939DB22FD79}"/>
              </a:ext>
            </a:extLst>
          </p:cNvPr>
          <p:cNvSpPr/>
          <p:nvPr/>
        </p:nvSpPr>
        <p:spPr>
          <a:xfrm>
            <a:off x="367102" y="4826647"/>
            <a:ext cx="174172" cy="16328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569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01244B9A-C75A-6EB2-139B-23E4AE009887}"/>
              </a:ext>
            </a:extLst>
          </p:cNvPr>
          <p:cNvSpPr/>
          <p:nvPr/>
        </p:nvSpPr>
        <p:spPr>
          <a:xfrm>
            <a:off x="367102" y="5370378"/>
            <a:ext cx="174172" cy="16328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569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A74708A1-7BB3-DCF2-1A60-82E4EB2A5B55}"/>
              </a:ext>
            </a:extLst>
          </p:cNvPr>
          <p:cNvSpPr/>
          <p:nvPr/>
        </p:nvSpPr>
        <p:spPr>
          <a:xfrm>
            <a:off x="367102" y="5914108"/>
            <a:ext cx="174172" cy="16328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569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2624B8A1-DFBA-B2E7-093E-0E1F6FC66EAE}"/>
              </a:ext>
            </a:extLst>
          </p:cNvPr>
          <p:cNvSpPr/>
          <p:nvPr/>
        </p:nvSpPr>
        <p:spPr>
          <a:xfrm>
            <a:off x="367102" y="2107992"/>
            <a:ext cx="174172" cy="16328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569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3371C97D-6007-3CEA-E9CE-D5ABF74E07C4}"/>
              </a:ext>
            </a:extLst>
          </p:cNvPr>
          <p:cNvSpPr/>
          <p:nvPr/>
        </p:nvSpPr>
        <p:spPr>
          <a:xfrm>
            <a:off x="0" y="253000"/>
            <a:ext cx="8496300" cy="722240"/>
          </a:xfrm>
          <a:prstGeom prst="roundRect">
            <a:avLst>
              <a:gd name="adj" fmla="val 0"/>
            </a:avLst>
          </a:prstGeom>
          <a:solidFill>
            <a:srgbClr val="0569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20" y="2041440"/>
            <a:ext cx="3583834" cy="4269091"/>
          </a:xfrm>
        </p:spPr>
        <p:txBody>
          <a:bodyPr>
            <a:normAutofit lnSpcReduction="10000"/>
          </a:bodyPr>
          <a:lstStyle/>
          <a:p>
            <a:pPr marL="0" lvl="0" indent="0" rtl="0">
              <a:buNone/>
            </a:pPr>
            <a:r>
              <a:rPr lang="ru-RU" sz="1400" dirty="0" err="1">
                <a:cs typeface="Times New Roman" panose="02020603050405020304" pitchFamily="18" charset="0"/>
              </a:rPr>
              <a:t>Нутритивная</a:t>
            </a:r>
            <a:r>
              <a:rPr lang="ru-RU" sz="1400" dirty="0">
                <a:cs typeface="Times New Roman" panose="02020603050405020304" pitchFamily="18" charset="0"/>
              </a:rPr>
              <a:t> поддержка;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Профилактика инфекционных осложнений и </a:t>
            </a:r>
            <a:r>
              <a:rPr lang="ru-RU" sz="1400" dirty="0" err="1">
                <a:solidFill>
                  <a:prstClr val="black">
                    <a:lumMod val="95000"/>
                    <a:lumOff val="5000"/>
                  </a:prst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лимфореи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Адекватное обезболивание;</a:t>
            </a:r>
          </a:p>
          <a:p>
            <a:pPr marL="0" lvl="0" indent="0">
              <a:buNone/>
            </a:pPr>
            <a:r>
              <a:rPr lang="ru-RU" sz="1400" dirty="0">
                <a:cs typeface="Times New Roman" panose="02020603050405020304" pitchFamily="18" charset="0"/>
              </a:rPr>
              <a:t>Использование медикаментозных средств для регуляции функции толстой кишки;</a:t>
            </a:r>
          </a:p>
          <a:p>
            <a:pPr marL="0" lvl="0" indent="0">
              <a:buNone/>
            </a:pPr>
            <a:r>
              <a:rPr lang="ru-RU" sz="1400" dirty="0">
                <a:cs typeface="Times New Roman" panose="02020603050405020304" pitchFamily="18" charset="0"/>
              </a:rPr>
              <a:t>Обучение </a:t>
            </a:r>
            <a:r>
              <a:rPr lang="ru-RU" sz="1400" dirty="0" err="1">
                <a:cs typeface="Times New Roman" panose="02020603050405020304" pitchFamily="18" charset="0"/>
              </a:rPr>
              <a:t>стомированных</a:t>
            </a:r>
            <a:r>
              <a:rPr lang="ru-RU" sz="1400" dirty="0">
                <a:cs typeface="Times New Roman" panose="02020603050405020304" pitchFamily="18" charset="0"/>
              </a:rPr>
              <a:t> пациентов (теоретические и практические занятия);</a:t>
            </a:r>
          </a:p>
          <a:p>
            <a:pPr marL="0" lvl="0" indent="0" rtl="0">
              <a:buNone/>
            </a:pPr>
            <a:r>
              <a:rPr lang="ru-RU" sz="1400" dirty="0">
                <a:cs typeface="Times New Roman" panose="02020603050405020304" pitchFamily="18" charset="0"/>
              </a:rPr>
              <a:t>Ежедневные индивидуальные занятия с инструктором-методистом ЛФК 15-20 мин;</a:t>
            </a:r>
          </a:p>
          <a:p>
            <a:pPr marL="0" lvl="0" indent="0" rtl="0">
              <a:buNone/>
            </a:pPr>
            <a:r>
              <a:rPr lang="ru-RU" sz="1400" dirty="0">
                <a:cs typeface="Times New Roman" panose="02020603050405020304" pitchFamily="18" charset="0"/>
              </a:rPr>
              <a:t>Индивидуальное консультирование клиническим психологом;</a:t>
            </a:r>
          </a:p>
          <a:p>
            <a:pPr marL="0" lvl="0" indent="0" rtl="0">
              <a:buNone/>
            </a:pPr>
            <a:r>
              <a:rPr lang="ru-RU" sz="1400" dirty="0">
                <a:cs typeface="Times New Roman" panose="02020603050405020304" pitchFamily="18" charset="0"/>
              </a:rPr>
              <a:t>При выписке предоставляются: информационное пособие «Жизнь со стомой», средства ухода за стомой и калоприемники, правила использования бандажа.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60A-91D9-488F-AF79-15B623FB27FE}" type="slidenum">
              <a:rPr lang="ru-RU" smtClean="0"/>
              <a:t>36</a:t>
            </a:fld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 b="4051"/>
          <a:stretch/>
        </p:blipFill>
        <p:spPr>
          <a:xfrm>
            <a:off x="8934523" y="4002068"/>
            <a:ext cx="3149432" cy="260293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23" y="1421246"/>
            <a:ext cx="3149432" cy="24485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50A461D-9A99-4B27-534B-88728F3B21BB}"/>
              </a:ext>
            </a:extLst>
          </p:cNvPr>
          <p:cNvSpPr txBox="1"/>
          <p:nvPr/>
        </p:nvSpPr>
        <p:spPr>
          <a:xfrm>
            <a:off x="1000124" y="309563"/>
            <a:ext cx="7267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en-US" sz="18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ПАЦИЕНТ ПОСЛЕ ХИРУГИЧЕСКОГО ЛЕЧЕНИЯ ОНКОЛОГИИ ЖКТ, ОНКОГИНЕКОЛОГИИ С НАЛОЖЕНИЕМ КИШЕЧНОЙ СТОМЫ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60410F-6E9F-FFD1-74C7-5F5E94CB13B3}"/>
              </a:ext>
            </a:extLst>
          </p:cNvPr>
          <p:cNvSpPr txBox="1"/>
          <p:nvPr/>
        </p:nvSpPr>
        <p:spPr>
          <a:xfrm>
            <a:off x="558982" y="1323674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>
                <a:cs typeface="Times New Roman" panose="02020603050405020304" pitchFamily="18" charset="0"/>
              </a:rPr>
              <a:t>ПРОГРАММА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2284107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84DA153-886E-7274-B0D4-8AA8ED500A82}"/>
              </a:ext>
            </a:extLst>
          </p:cNvPr>
          <p:cNvSpPr/>
          <p:nvPr/>
        </p:nvSpPr>
        <p:spPr>
          <a:xfrm>
            <a:off x="0" y="253000"/>
            <a:ext cx="6543676" cy="722240"/>
          </a:xfrm>
          <a:prstGeom prst="roundRect">
            <a:avLst>
              <a:gd name="adj" fmla="val 0"/>
            </a:avLst>
          </a:prstGeom>
          <a:solidFill>
            <a:srgbClr val="035B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60A-91D9-488F-AF79-15B623FB27FE}" type="slidenum">
              <a:rPr lang="ru-RU" smtClean="0"/>
              <a:t>37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8"/>
          <a:stretch/>
        </p:blipFill>
        <p:spPr>
          <a:xfrm>
            <a:off x="6310313" y="3065547"/>
            <a:ext cx="5527644" cy="3616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8CF1C8-F0C3-3584-2A81-FCDC84C27D8B}"/>
              </a:ext>
            </a:extLst>
          </p:cNvPr>
          <p:cNvSpPr txBox="1"/>
          <p:nvPr/>
        </p:nvSpPr>
        <p:spPr>
          <a:xfrm>
            <a:off x="223838" y="4294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3 ЭТАП МЕДИЦИНСКОЙ РЕАБИЛИТАЦИИ (АМБУЛАТОРНЫЙ)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9C4189-3219-18D8-130D-DF52E2EEC606}"/>
              </a:ext>
            </a:extLst>
          </p:cNvPr>
          <p:cNvSpPr txBox="1"/>
          <p:nvPr/>
        </p:nvSpPr>
        <p:spPr>
          <a:xfrm>
            <a:off x="384144" y="1482746"/>
            <a:ext cx="58364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КОМПЛЕКСНОЕ ПОСЕЩЕНИЕ</a:t>
            </a:r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cs typeface="Times New Roman" panose="02020603050405020304" pitchFamily="18" charset="0"/>
              </a:rPr>
              <a:t>как законченный случай медицинской реабилитации  </a:t>
            </a:r>
          </a:p>
          <a:p>
            <a:pPr marL="0" indent="0">
              <a:buNone/>
            </a:pPr>
            <a:r>
              <a:rPr lang="ru-RU" sz="1800" dirty="0">
                <a:cs typeface="Times New Roman" panose="02020603050405020304" pitchFamily="18" charset="0"/>
              </a:rPr>
              <a:t>в амбулаторных условиях , включает в среднем 10-12 посещений, при условии: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ru-RU" sz="1800" dirty="0">
                <a:cs typeface="Times New Roman" panose="02020603050405020304" pitchFamily="18" charset="0"/>
              </a:rPr>
              <a:t>Состояние пациента по ШРМ  1-3 балла.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ru-RU" sz="1800" dirty="0">
                <a:cs typeface="Times New Roman" panose="02020603050405020304" pitchFamily="18" charset="0"/>
              </a:rPr>
              <a:t>Заболевание по профилю программы медицинской реабилитации  в порядке, определенном Департаментом здравоохранения Тюменской области.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7ED343-20D4-1723-624D-394BCABF2660}"/>
              </a:ext>
            </a:extLst>
          </p:cNvPr>
          <p:cNvSpPr txBox="1"/>
          <p:nvPr/>
        </p:nvSpPr>
        <p:spPr>
          <a:xfrm>
            <a:off x="7102891" y="527402"/>
            <a:ext cx="2493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ПРЕИМУЩЕСТВА: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6F74BC-F2FF-2B2A-4DF4-32A9F0BBA011}"/>
              </a:ext>
            </a:extLst>
          </p:cNvPr>
          <p:cNvSpPr txBox="1"/>
          <p:nvPr/>
        </p:nvSpPr>
        <p:spPr>
          <a:xfrm>
            <a:off x="7355683" y="848043"/>
            <a:ext cx="4686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>
                <a:cs typeface="Times New Roman" panose="02020603050405020304" pitchFamily="18" charset="0"/>
              </a:rPr>
              <a:t>Организация в условиях дефицита площадей полноценного этапа реабилитации;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08E8479-B119-413E-72AA-899B4AE13140}"/>
              </a:ext>
            </a:extLst>
          </p:cNvPr>
          <p:cNvSpPr txBox="1"/>
          <p:nvPr/>
        </p:nvSpPr>
        <p:spPr>
          <a:xfrm>
            <a:off x="7102891" y="1614959"/>
            <a:ext cx="4657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ЭКОНОМИЧЕСКАЯ ЦЕЛЕСООБРАЗНОСТЬ: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E543B34-01AE-1C5A-8663-7AAE78DF9624}"/>
              </a:ext>
            </a:extLst>
          </p:cNvPr>
          <p:cNvSpPr txBox="1"/>
          <p:nvPr/>
        </p:nvSpPr>
        <p:spPr>
          <a:xfrm>
            <a:off x="7384259" y="1938124"/>
            <a:ext cx="44235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>
                <a:cs typeface="Times New Roman" panose="02020603050405020304" pitchFamily="18" charset="0"/>
              </a:rPr>
              <a:t>Тариф КСГ. Обращение в связи с заболеваниями при оказании медицинской реабилитации (1.1.3.191) – 24185 рублей.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E1F09F7-90EA-3739-734C-46F52CACB070}"/>
              </a:ext>
            </a:extLst>
          </p:cNvPr>
          <p:cNvSpPr txBox="1"/>
          <p:nvPr/>
        </p:nvSpPr>
        <p:spPr>
          <a:xfrm>
            <a:off x="384144" y="4575575"/>
            <a:ext cx="5360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ru-RU" b="1" dirty="0">
                <a:solidFill>
                  <a:schemeClr val="tx2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АМБУЛАТОРНЫЙ СТОМА-КАБИНЕТ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33F3F1A-A357-262D-8E9D-F9CA64AA6770}"/>
              </a:ext>
            </a:extLst>
          </p:cNvPr>
          <p:cNvSpPr txBox="1"/>
          <p:nvPr/>
        </p:nvSpPr>
        <p:spPr>
          <a:xfrm>
            <a:off x="384144" y="4944907"/>
            <a:ext cx="51514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консультации пациентов и  их родственников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С  05.2022 г. по данной программе прошли реабилитацию 100 % пациентов со стомами. </a:t>
            </a:r>
          </a:p>
        </p:txBody>
      </p:sp>
    </p:spTree>
    <p:extLst>
      <p:ext uri="{BB962C8B-B14F-4D97-AF65-F5344CB8AC3E}">
        <p14:creationId xmlns:p14="http://schemas.microsoft.com/office/powerpoint/2010/main" val="1287026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4792" r="12397"/>
          <a:stretch/>
        </p:blipFill>
        <p:spPr>
          <a:xfrm>
            <a:off x="9120336" y="207047"/>
            <a:ext cx="2885799" cy="33389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7980" t="4458" r="15644" b="7945"/>
          <a:stretch/>
        </p:blipFill>
        <p:spPr>
          <a:xfrm>
            <a:off x="7248128" y="219005"/>
            <a:ext cx="1728192" cy="332703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b="15614"/>
          <a:stretch/>
        </p:blipFill>
        <p:spPr>
          <a:xfrm>
            <a:off x="7239205" y="3645024"/>
            <a:ext cx="4747376" cy="29939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B3C03C-8612-3786-8427-A56C2454ED08}"/>
              </a:ext>
            </a:extLst>
          </p:cNvPr>
          <p:cNvSpPr txBox="1"/>
          <p:nvPr/>
        </p:nvSpPr>
        <p:spPr>
          <a:xfrm>
            <a:off x="263352" y="491479"/>
            <a:ext cx="8469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СЕКТОР ПСИХОЛОГИЧЕСКОГО СОПРОВОЖДЕНИЯ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48A5D4-7890-A0AC-DCBF-D8ABB3B43CB8}"/>
              </a:ext>
            </a:extLst>
          </p:cNvPr>
          <p:cNvSpPr/>
          <p:nvPr/>
        </p:nvSpPr>
        <p:spPr>
          <a:xfrm>
            <a:off x="0" y="239857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2AB68F-1EB5-253E-3282-74D23B35A447}"/>
              </a:ext>
            </a:extLst>
          </p:cNvPr>
          <p:cNvSpPr txBox="1"/>
          <p:nvPr/>
        </p:nvSpPr>
        <p:spPr>
          <a:xfrm>
            <a:off x="296981" y="1204768"/>
            <a:ext cx="654320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cs typeface="Times New Roman" panose="02020603050405020304" pitchFamily="18" charset="0"/>
              </a:rPr>
              <a:t>Психологическое сопровождение пациентов  оказывается амбулаторных условиях, в стационарных и в период восстановительного реабилитационного лечения. </a:t>
            </a:r>
            <a:endParaRPr lang="ru-RU" sz="1400" b="1" dirty="0"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cs typeface="Times New Roman" panose="02020603050405020304" pitchFamily="18" charset="0"/>
              </a:rPr>
              <a:t>С апреля 2023 года изменилась система организации работы мультидисциплинарного консилиума (МДК). Увеличилось количество пациентов, обратившихся впервые.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cs typeface="Times New Roman" panose="02020603050405020304" pitchFamily="18" charset="0"/>
              </a:rPr>
              <a:t>Увеличился процент пациентов с выставленной </a:t>
            </a:r>
            <a:r>
              <a:rPr lang="en-US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IV</a:t>
            </a:r>
            <a:r>
              <a:rPr lang="ru-RU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кл.гр</a:t>
            </a:r>
            <a:r>
              <a:rPr lang="ru-RU" sz="1400" dirty="0">
                <a:cs typeface="Times New Roman" panose="02020603050405020304" pitchFamily="18" charset="0"/>
              </a:rPr>
              <a:t>. на МДК: 2022 год – </a:t>
            </a:r>
            <a:r>
              <a:rPr lang="ru-RU" sz="1400" b="1" dirty="0">
                <a:cs typeface="Times New Roman" panose="02020603050405020304" pitchFamily="18" charset="0"/>
              </a:rPr>
              <a:t>14,0 %,</a:t>
            </a:r>
            <a:r>
              <a:rPr lang="ru-RU" sz="1400" dirty="0">
                <a:cs typeface="Times New Roman" panose="02020603050405020304" pitchFamily="18" charset="0"/>
              </a:rPr>
              <a:t> 2023 год - </a:t>
            </a:r>
            <a:r>
              <a:rPr lang="ru-RU" sz="1400" b="1" dirty="0">
                <a:cs typeface="Times New Roman" panose="02020603050405020304" pitchFamily="18" charset="0"/>
              </a:rPr>
              <a:t>15,8 %.</a:t>
            </a:r>
            <a:endParaRPr lang="ru-RU" sz="1400" dirty="0"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cs typeface="Times New Roman" panose="02020603050405020304" pitchFamily="18" charset="0"/>
              </a:rPr>
              <a:t>В рамках МДК удается осуществлять психологическое сопровождение не только пациентов, но и их родственников: 2022 год -</a:t>
            </a:r>
            <a:r>
              <a:rPr lang="ru-RU" sz="1400" b="1" dirty="0">
                <a:cs typeface="Times New Roman" panose="02020603050405020304" pitchFamily="18" charset="0"/>
              </a:rPr>
              <a:t> 1068 родственников , </a:t>
            </a:r>
            <a:r>
              <a:rPr lang="ru-RU" sz="1400" dirty="0">
                <a:cs typeface="Times New Roman" panose="02020603050405020304" pitchFamily="18" charset="0"/>
              </a:rPr>
              <a:t>2023 год - </a:t>
            </a:r>
            <a:r>
              <a:rPr lang="ru-RU" sz="1400" b="1" dirty="0">
                <a:cs typeface="Times New Roman" panose="02020603050405020304" pitchFamily="18" charset="0"/>
              </a:rPr>
              <a:t>2088</a:t>
            </a:r>
            <a:r>
              <a:rPr lang="ru-RU" sz="1400" dirty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родственников.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cs typeface="Times New Roman" panose="02020603050405020304" pitchFamily="18" charset="0"/>
              </a:rPr>
              <a:t>Психологическое сопровождение в период восстановительного реабилитационного лечения за 2022 год - </a:t>
            </a:r>
            <a:r>
              <a:rPr lang="ru-RU" sz="1400" b="1" dirty="0">
                <a:cs typeface="Times New Roman" panose="02020603050405020304" pitchFamily="18" charset="0"/>
              </a:rPr>
              <a:t>364 пациентов и 151 родственник,</a:t>
            </a:r>
            <a:r>
              <a:rPr lang="ru-RU" sz="1400" dirty="0">
                <a:cs typeface="Times New Roman" panose="02020603050405020304" pitchFamily="18" charset="0"/>
              </a:rPr>
              <a:t> 2023 год - </a:t>
            </a:r>
            <a:r>
              <a:rPr lang="ru-RU" sz="1400" b="1" dirty="0">
                <a:cs typeface="Times New Roman" panose="02020603050405020304" pitchFamily="18" charset="0"/>
              </a:rPr>
              <a:t>665 пациентов и 278 родственников.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cs typeface="Times New Roman" panose="02020603050405020304" pitchFamily="18" charset="0"/>
              </a:rPr>
              <a:t>Психологическим сопровождение охвачены сотрудники МКМЦ «Медицинский город» : 2022 год - </a:t>
            </a:r>
            <a:r>
              <a:rPr lang="ru-RU" sz="1400" b="1" dirty="0">
                <a:cs typeface="Times New Roman" panose="02020603050405020304" pitchFamily="18" charset="0"/>
              </a:rPr>
              <a:t>170 чел.</a:t>
            </a:r>
            <a:r>
              <a:rPr lang="ru-RU" sz="1400" dirty="0">
                <a:cs typeface="Times New Roman" panose="02020603050405020304" pitchFamily="18" charset="0"/>
              </a:rPr>
              <a:t> 2023 год - </a:t>
            </a:r>
            <a:r>
              <a:rPr lang="ru-RU" sz="1400" b="1" dirty="0">
                <a:cs typeface="Times New Roman" panose="02020603050405020304" pitchFamily="18" charset="0"/>
              </a:rPr>
              <a:t>228 чел.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cs typeface="Times New Roman" panose="02020603050405020304" pitchFamily="18" charset="0"/>
              </a:rPr>
              <a:t>Медицинские психологи активно организуют  Школы здоровья для пациентов. Налажено   межведомственное взаимодействие с благотворительными организациями : </a:t>
            </a:r>
            <a:r>
              <a:rPr lang="ru-RU" sz="1400" dirty="0" err="1">
                <a:cs typeface="Times New Roman" panose="02020603050405020304" pitchFamily="18" charset="0"/>
              </a:rPr>
              <a:t>Онко</a:t>
            </a:r>
            <a:r>
              <a:rPr lang="ru-RU" sz="1400" dirty="0">
                <a:cs typeface="Times New Roman" panose="02020603050405020304" pitchFamily="18" charset="0"/>
              </a:rPr>
              <a:t>-арт, всероссийское волонтерское движение «Ловлю эмоции» и фонд «Благотворение». Привлечение благотворительных фондов положительно влияет на социальную реабилитацию </a:t>
            </a:r>
            <a:r>
              <a:rPr lang="ru-RU" sz="1400" dirty="0" err="1">
                <a:cs typeface="Times New Roman" panose="02020603050405020304" pitchFamily="18" charset="0"/>
              </a:rPr>
              <a:t>онкопациентов</a:t>
            </a:r>
            <a:r>
              <a:rPr lang="ru-RU" sz="1400" dirty="0">
                <a:cs typeface="Times New Roman" panose="02020603050405020304" pitchFamily="18" charset="0"/>
              </a:rPr>
              <a:t> после выписки из стационара. За 2022 год - </a:t>
            </a:r>
            <a:r>
              <a:rPr lang="ru-RU" sz="1400" b="1" dirty="0">
                <a:cs typeface="Times New Roman" panose="02020603050405020304" pitchFamily="18" charset="0"/>
              </a:rPr>
              <a:t>460 чел</a:t>
            </a:r>
            <a:r>
              <a:rPr lang="ru-RU" sz="1400" dirty="0">
                <a:cs typeface="Times New Roman" panose="02020603050405020304" pitchFamily="18" charset="0"/>
              </a:rPr>
              <a:t>. 2023 год -</a:t>
            </a:r>
            <a:r>
              <a:rPr lang="ru-RU" sz="1400" b="1" dirty="0">
                <a:cs typeface="Times New Roman" panose="02020603050405020304" pitchFamily="18" charset="0"/>
              </a:rPr>
              <a:t>571 чел.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6655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23592" y="1844825"/>
            <a:ext cx="8870776" cy="34563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AutoNum type="arabicPeriod"/>
            </a:pPr>
            <a:r>
              <a:rPr lang="ru-RU" altLang="en-US" sz="2000" dirty="0"/>
              <a:t>Показано проведение  мультимодальной </a:t>
            </a:r>
            <a:r>
              <a:rPr lang="ru-RU" altLang="en-US" sz="2000" b="1" dirty="0" err="1">
                <a:solidFill>
                  <a:srgbClr val="FF0000"/>
                </a:solidFill>
              </a:rPr>
              <a:t>преабилитации</a:t>
            </a:r>
            <a:r>
              <a:rPr lang="ru-RU" altLang="en-US" sz="2000" dirty="0"/>
              <a:t> с оценкой предикторов послеоперационных осложнений, для проведения профилактических мероприятий и их минимизации. </a:t>
            </a:r>
          </a:p>
          <a:p>
            <a:pPr>
              <a:spcBef>
                <a:spcPts val="1200"/>
              </a:spcBef>
              <a:buAutoNum type="arabicPeriod"/>
            </a:pPr>
            <a:r>
              <a:rPr lang="ru-RU" altLang="en-US" sz="2000" dirty="0"/>
              <a:t>Формирование пациент-центрированного подхода с момента постановки диагноза, определения реабилитационных целей и задач, участие мультидисциплинарной команды в формировании </a:t>
            </a:r>
            <a:r>
              <a:rPr lang="ru-RU" altLang="en-US" sz="2000" b="1" dirty="0">
                <a:solidFill>
                  <a:srgbClr val="FF0000"/>
                </a:solidFill>
              </a:rPr>
              <a:t>индивидуального плана реабилитации</a:t>
            </a:r>
            <a:r>
              <a:rPr lang="ru-RU" altLang="en-US" sz="2000" dirty="0"/>
              <a:t> с использованием международной классификации функционирования, оценкой реабилитационного потенциала и результатов реабилитации на каждом из этапов. </a:t>
            </a:r>
          </a:p>
          <a:p>
            <a:pPr>
              <a:spcBef>
                <a:spcPts val="1200"/>
              </a:spcBef>
              <a:buAutoNum type="arabicPeriod"/>
            </a:pPr>
            <a:r>
              <a:rPr lang="ru-RU" altLang="en-US" sz="2000" b="1" dirty="0">
                <a:solidFill>
                  <a:srgbClr val="FF0000"/>
                </a:solidFill>
              </a:rPr>
              <a:t>Систематизация</a:t>
            </a:r>
            <a:r>
              <a:rPr lang="ru-RU" altLang="en-US" sz="2000" dirty="0"/>
              <a:t> программ реабилитации, которая заключается в определении кратности и продолжительности реабилитационных программ.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49117D-8CC4-7985-9530-E93EB90FED1F}"/>
              </a:ext>
            </a:extLst>
          </p:cNvPr>
          <p:cNvSpPr txBox="1"/>
          <p:nvPr/>
        </p:nvSpPr>
        <p:spPr>
          <a:xfrm>
            <a:off x="2423592" y="908720"/>
            <a:ext cx="609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2400" b="1" dirty="0"/>
              <a:t>ВЫВОДЫ: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C1E9BA-785E-CEDC-CB4A-06A2B746B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895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28D5885-D99B-A4F5-A72F-B3E3BE8DB30B}"/>
              </a:ext>
            </a:extLst>
          </p:cNvPr>
          <p:cNvSpPr/>
          <p:nvPr/>
        </p:nvSpPr>
        <p:spPr>
          <a:xfrm>
            <a:off x="0" y="0"/>
            <a:ext cx="77724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6DBC0FE3-2775-5733-747C-6ABD1DC8A09C}"/>
              </a:ext>
            </a:extLst>
          </p:cNvPr>
          <p:cNvSpPr/>
          <p:nvPr/>
        </p:nvSpPr>
        <p:spPr>
          <a:xfrm>
            <a:off x="3731678" y="-1060315"/>
            <a:ext cx="8696527" cy="89786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60A-91D9-488F-AF79-15B623FB27FE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FBDEB1-E2E4-545B-E645-21C5EF8084C4}"/>
              </a:ext>
            </a:extLst>
          </p:cNvPr>
          <p:cNvSpPr txBox="1"/>
          <p:nvPr/>
        </p:nvSpPr>
        <p:spPr>
          <a:xfrm>
            <a:off x="6618979" y="313468"/>
            <a:ext cx="324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РЕАБИЛИТАЦИЯ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579D16-DACD-F956-6F0A-0929035AABFC}"/>
              </a:ext>
            </a:extLst>
          </p:cNvPr>
          <p:cNvSpPr txBox="1"/>
          <p:nvPr/>
        </p:nvSpPr>
        <p:spPr>
          <a:xfrm>
            <a:off x="6111899" y="964885"/>
            <a:ext cx="426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n-lt"/>
                <a:cs typeface="Times New Roman" panose="02020603050405020304" pitchFamily="18" charset="0"/>
              </a:rPr>
              <a:t>«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re`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»-восстановление и «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habilis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»-способность, то есть «</a:t>
            </a:r>
            <a:r>
              <a:rPr lang="en-US" sz="1400" dirty="0" err="1">
                <a:latin typeface="+mn-lt"/>
                <a:cs typeface="Times New Roman" panose="02020603050405020304" pitchFamily="18" charset="0"/>
              </a:rPr>
              <a:t>rehabilis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»-восстановление способности (свойств).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CD9186-B6E9-86D6-665B-9421C9964A20}"/>
              </a:ext>
            </a:extLst>
          </p:cNvPr>
          <p:cNvSpPr txBox="1"/>
          <p:nvPr/>
        </p:nvSpPr>
        <p:spPr>
          <a:xfrm>
            <a:off x="469857" y="1381053"/>
            <a:ext cx="283445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РЕАБИЛИТАЦИЯ ПАЦИЕНТОВ </a:t>
            </a:r>
          </a:p>
          <a:p>
            <a:r>
              <a:rPr lang="ru-RU" sz="1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 онкологическими заболеваниями является непрерывным процессом медицинского наблюдения и ухода, который должен начинаться с момента постановки диагноза опухолевого заболевания и продолжаться весь период противоопухолевого лечения и последующего наблюдения</a:t>
            </a:r>
            <a:r>
              <a:rPr lang="ru-RU" sz="1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E79F60-03B7-8DAD-A50A-BB2B42454B25}"/>
              </a:ext>
            </a:extLst>
          </p:cNvPr>
          <p:cNvSpPr txBox="1"/>
          <p:nvPr/>
        </p:nvSpPr>
        <p:spPr>
          <a:xfrm>
            <a:off x="7021631" y="3925301"/>
            <a:ext cx="224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ОНКОЛОГИЧЕСКИЙ ПАЦИЕНТ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59EE297B-FC04-83F2-BC08-75DDCE3F035B}"/>
              </a:ext>
            </a:extLst>
          </p:cNvPr>
          <p:cNvSpPr/>
          <p:nvPr/>
        </p:nvSpPr>
        <p:spPr>
          <a:xfrm>
            <a:off x="6346964" y="2126097"/>
            <a:ext cx="3465955" cy="33345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70586750-FD85-A1F2-4935-F9495386C372}"/>
              </a:ext>
            </a:extLst>
          </p:cNvPr>
          <p:cNvSpPr/>
          <p:nvPr/>
        </p:nvSpPr>
        <p:spPr>
          <a:xfrm>
            <a:off x="6628152" y="2610632"/>
            <a:ext cx="218661" cy="2215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32A55B-5979-42CE-6C81-890DF1AFF33F}"/>
              </a:ext>
            </a:extLst>
          </p:cNvPr>
          <p:cNvSpPr txBox="1"/>
          <p:nvPr/>
        </p:nvSpPr>
        <p:spPr>
          <a:xfrm>
            <a:off x="6883256" y="5640034"/>
            <a:ext cx="253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РЕАБИЛИТАЦИОННАЯ </a:t>
            </a:r>
            <a:r>
              <a:rPr lang="ru-RU" sz="1600" dirty="0"/>
              <a:t>команда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0FA0D0FA-48C9-7AC5-768E-85BDE0B76D24}"/>
              </a:ext>
            </a:extLst>
          </p:cNvPr>
          <p:cNvSpPr/>
          <p:nvPr/>
        </p:nvSpPr>
        <p:spPr>
          <a:xfrm>
            <a:off x="9308404" y="2597842"/>
            <a:ext cx="218661" cy="2215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3DF06A-936F-DCA3-8A55-D2AD412DD2D8}"/>
              </a:ext>
            </a:extLst>
          </p:cNvPr>
          <p:cNvSpPr txBox="1"/>
          <p:nvPr/>
        </p:nvSpPr>
        <p:spPr>
          <a:xfrm>
            <a:off x="9439011" y="2083872"/>
            <a:ext cx="125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ВРАЧ</a:t>
            </a:r>
          </a:p>
          <a:p>
            <a:r>
              <a:rPr lang="ru-RU" sz="1600" dirty="0"/>
              <a:t>лечащий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F28A9987-9AD9-AA04-2895-AB838FDE7B10}"/>
              </a:ext>
            </a:extLst>
          </p:cNvPr>
          <p:cNvSpPr/>
          <p:nvPr/>
        </p:nvSpPr>
        <p:spPr>
          <a:xfrm>
            <a:off x="7970610" y="5349878"/>
            <a:ext cx="218661" cy="2215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C2A20E-BE2B-0BF5-2897-83FCB452A746}"/>
              </a:ext>
            </a:extLst>
          </p:cNvPr>
          <p:cNvSpPr txBox="1"/>
          <p:nvPr/>
        </p:nvSpPr>
        <p:spPr>
          <a:xfrm>
            <a:off x="5350213" y="2083872"/>
            <a:ext cx="138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ОКРУЖЕНИЕ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ru-RU" sz="1600" dirty="0"/>
              <a:t>пациента</a:t>
            </a:r>
          </a:p>
        </p:txBody>
      </p:sp>
      <p:pic>
        <p:nvPicPr>
          <p:cNvPr id="23" name="Рисунок 22" descr="Человек в кресле-коляске контур">
            <a:extLst>
              <a:ext uri="{FF2B5EF4-FFF2-40B4-BE49-F238E27FC236}">
                <a16:creationId xmlns:a16="http://schemas.microsoft.com/office/drawing/2014/main" xmlns="" id="{BD6B1D34-CBA4-4671-0227-F2E9C6F2E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87553" y="30362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9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E6D12F-4B03-64CC-AD41-DD33FE9B95EE}"/>
              </a:ext>
            </a:extLst>
          </p:cNvPr>
          <p:cNvSpPr txBox="1"/>
          <p:nvPr/>
        </p:nvSpPr>
        <p:spPr>
          <a:xfrm>
            <a:off x="515067" y="365124"/>
            <a:ext cx="4368602" cy="9649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ea typeface="+mj-ea"/>
                <a:cs typeface="+mj-cs"/>
              </a:rPr>
              <a:t>ОСОБЕННОСТИ ПРОВЕДЕНИЯ РЕАБИЛИТАЦИОННЫХ МЕРОПРИЯТИЙ </a:t>
            </a:r>
            <a:endParaRPr lang="ru-RU" b="1" dirty="0"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ea typeface="+mj-ea"/>
                <a:cs typeface="+mj-cs"/>
              </a:rPr>
              <a:t>У ОНКОЛОГИЧЕСКИХ БОЛЬНЫХ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5" name="Рисунок 14" descr="Изображение выглядит как человек, одежда, стена, меб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6F3B3730-62C9-9828-8DE3-790EC6FDA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r="1167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7ADB60A-91D9-488F-AF79-15B623FB27F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3643DBC-1D4B-5587-E01E-4B11DE6345A9}"/>
              </a:ext>
            </a:extLst>
          </p:cNvPr>
          <p:cNvSpPr/>
          <p:nvPr/>
        </p:nvSpPr>
        <p:spPr>
          <a:xfrm>
            <a:off x="0" y="365125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D6EDE36-F14A-E5B3-A5B6-83056AD5A141}"/>
              </a:ext>
            </a:extLst>
          </p:cNvPr>
          <p:cNvSpPr/>
          <p:nvPr/>
        </p:nvSpPr>
        <p:spPr>
          <a:xfrm>
            <a:off x="604963" y="1772816"/>
            <a:ext cx="408818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- врач-онколог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B850F6-4960-674D-B10C-60DC3150CD09}"/>
              </a:ext>
            </a:extLst>
          </p:cNvPr>
          <p:cNvSpPr txBox="1"/>
          <p:nvPr/>
        </p:nvSpPr>
        <p:spPr>
          <a:xfrm>
            <a:off x="617826" y="2492896"/>
            <a:ext cx="4176464" cy="357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sym typeface="+mn-ea"/>
              </a:rPr>
              <a:t>Биопсихосоциальный подход</a:t>
            </a:r>
            <a:endParaRPr lang="ru-RU" sz="1600" dirty="0">
              <a:solidFill>
                <a:prstClr val="black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Этапность процесса.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Ведущее значение подготовительного (</a:t>
            </a:r>
            <a:r>
              <a:rPr lang="ru-RU" sz="1600" b="1" dirty="0" err="1">
                <a:solidFill>
                  <a:prstClr val="black"/>
                </a:solidFill>
                <a:cs typeface="Arial" panose="020B0604020202020204" pitchFamily="34" charset="0"/>
              </a:rPr>
              <a:t>предреабилитационного</a:t>
            </a: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 периода</a:t>
            </a: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).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Индивидуальный подход </a:t>
            </a: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к возможности реабилитации конкретного больного (локализация и стадия опухоли, морфология, характер проведенного лечения, прогноз)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Ограниченные возможности применения многих физиотерапевтических факторов.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cs typeface="Arial" panose="020B0604020202020204" pitchFamily="34" charset="0"/>
              </a:rPr>
              <a:t>Возможное изменение реабилитационных целей в связи с рецидивом и/или метастазированием</a:t>
            </a:r>
          </a:p>
        </p:txBody>
      </p:sp>
    </p:spTree>
    <p:extLst>
      <p:ext uri="{BB962C8B-B14F-4D97-AF65-F5344CB8AC3E}">
        <p14:creationId xmlns:p14="http://schemas.microsoft.com/office/powerpoint/2010/main" val="35174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714" y="4290152"/>
            <a:ext cx="8455429" cy="2248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cs typeface="Times New Roman" panose="02020603050405020304" pitchFamily="18" charset="0"/>
              </a:rPr>
              <a:t>Приказ Министерства здравоохранения Российской Федерации от 19.02.2021 № 116н «Об утверждении Порядка оказания медицинской помощи взрослому населению при онкологических заболеваниях»</a:t>
            </a:r>
          </a:p>
          <a:p>
            <a:pPr marL="358775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Пункт 4.</a:t>
            </a:r>
            <a:r>
              <a:rPr lang="ru-RU" sz="1600" dirty="0">
                <a:cs typeface="Times New Roman" panose="02020603050405020304" pitchFamily="18" charset="0"/>
              </a:rPr>
              <a:t> Первичная медико-санитарная помощь  включает мероприятия по профилактике, диагностике и лечению  онкологических заболеваний, а также  </a:t>
            </a:r>
            <a:r>
              <a:rPr lang="ru-RU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медицинской реабилитации</a:t>
            </a:r>
            <a:r>
              <a:rPr lang="ru-RU" sz="1600" dirty="0">
                <a:cs typeface="Times New Roman" panose="02020603050405020304" pitchFamily="18" charset="0"/>
              </a:rPr>
              <a:t>, формированию здорового образа жизни и санитарно-гигиеническому просвещению. 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ADB60A-91D9-488F-AF79-15B623FB27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8" y="357934"/>
            <a:ext cx="2062835" cy="2917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06" y="3579534"/>
            <a:ext cx="2063161" cy="2917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6A0AECC-B1FB-03EA-5D44-F70FA3EF9CC4}"/>
              </a:ext>
            </a:extLst>
          </p:cNvPr>
          <p:cNvSpPr/>
          <p:nvPr/>
        </p:nvSpPr>
        <p:spPr>
          <a:xfrm>
            <a:off x="0" y="365125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947908-64EF-8DE2-DE08-A89D66DDEBE1}"/>
              </a:ext>
            </a:extLst>
          </p:cNvPr>
          <p:cNvSpPr txBox="1"/>
          <p:nvPr/>
        </p:nvSpPr>
        <p:spPr>
          <a:xfrm>
            <a:off x="337457" y="616747"/>
            <a:ext cx="459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n-lt"/>
                <a:cs typeface="Times New Roman" panose="02020603050405020304" pitchFamily="18" charset="0"/>
              </a:rPr>
              <a:t>НОРМАТИВНО-ПРАВОВАЯ БАЗА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5707E6-4C9E-FF7A-6907-3B45A065F15C}"/>
              </a:ext>
            </a:extLst>
          </p:cNvPr>
          <p:cNvSpPr txBox="1"/>
          <p:nvPr/>
        </p:nvSpPr>
        <p:spPr>
          <a:xfrm>
            <a:off x="579714" y="1415305"/>
            <a:ext cx="8455429" cy="274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Федеральный закон от 21.11.2011 N 323-ФЗ (ред. от 24.07.2023) «Об основах охраны здоровья граждан в Российской Федерации». Глава 5. Организация охраны здоровья. </a:t>
            </a: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58775">
              <a:lnSpc>
                <a:spcPct val="85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Статья 34. Часть 8. </a:t>
            </a:r>
            <a:r>
              <a:rPr lang="ru-RU" sz="1600" dirty="0">
                <a:cs typeface="Times New Roman" panose="02020603050405020304" pitchFamily="18" charset="0"/>
              </a:rPr>
              <a:t>При наличии у пациента с онкологическим заболеванием медицинских показаний к медицинской реабилитации  </a:t>
            </a:r>
            <a:r>
              <a:rPr lang="ru-RU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врач-онколог</a:t>
            </a:r>
            <a:r>
              <a:rPr lang="ru-RU" sz="1600" dirty="0">
                <a:cs typeface="Times New Roman" panose="02020603050405020304" pitchFamily="18" charset="0"/>
              </a:rPr>
              <a:t> организует ее проведение в соответствии с порядком организации медицинской реабилитации  взрослых.  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58775">
              <a:lnSpc>
                <a:spcPct val="85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Статья 40</a:t>
            </a:r>
            <a:r>
              <a:rPr lang="ru-RU" sz="1600" dirty="0">
                <a:cs typeface="Times New Roman" panose="02020603050405020304" pitchFamily="18" charset="0"/>
              </a:rPr>
              <a:t>. Медицинская реабилитация и санаторно-курортное лечение. При наличии у пациента с онкологическим заболеванием медицинских показаний к санаторно-курортному лечению </a:t>
            </a:r>
            <a:r>
              <a:rPr lang="ru-RU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врач-онколог</a:t>
            </a:r>
            <a:r>
              <a:rPr lang="ru-RU" sz="1600" dirty="0">
                <a:cs typeface="Times New Roman" panose="02020603050405020304" pitchFamily="18" charset="0"/>
              </a:rPr>
              <a:t> организует его в соответствии с порядком организации санаторно-курортного лечения.</a:t>
            </a:r>
            <a:endParaRPr lang="ru-RU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3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B60A-91D9-488F-AF79-15B623FB27FE}" type="slidenum">
              <a:rPr lang="ru-RU" smtClean="0"/>
              <a:t>7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FE96C74-96EE-DEDA-E6F9-10FA94F57DDD}"/>
              </a:ext>
            </a:extLst>
          </p:cNvPr>
          <p:cNvSpPr/>
          <p:nvPr/>
        </p:nvSpPr>
        <p:spPr>
          <a:xfrm>
            <a:off x="0" y="365125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2D8737-A725-B29F-DCE7-A251223ECBC7}"/>
              </a:ext>
            </a:extLst>
          </p:cNvPr>
          <p:cNvSpPr txBox="1"/>
          <p:nvPr/>
        </p:nvSpPr>
        <p:spPr>
          <a:xfrm>
            <a:off x="337457" y="616747"/>
            <a:ext cx="459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+mn-lt"/>
                <a:cs typeface="Times New Roman" panose="02020603050405020304" pitchFamily="18" charset="0"/>
              </a:rPr>
              <a:t>НОРМАТИВНО-ПРАВОВАЯ БАЗА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5B5059-48A8-2F9A-91F9-C8BE31460513}"/>
              </a:ext>
            </a:extLst>
          </p:cNvPr>
          <p:cNvSpPr txBox="1"/>
          <p:nvPr/>
        </p:nvSpPr>
        <p:spPr>
          <a:xfrm>
            <a:off x="7645939" y="417196"/>
            <a:ext cx="393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КЛИНИЧЕСКИЕ РЕКОМЕНДАЦИИ</a:t>
            </a:r>
          </a:p>
          <a:p>
            <a:pPr algn="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ПО РЕАБИЛИТАЦИИ ОНКОЛОГИЧЕСКИХ ПАЦИЕНТОВ</a:t>
            </a:r>
            <a:endParaRPr lang="ru-RU" b="1" dirty="0"/>
          </a:p>
        </p:txBody>
      </p:sp>
      <p:pic>
        <p:nvPicPr>
          <p:cNvPr id="16" name="Объект 4">
            <a:extLst>
              <a:ext uri="{FF2B5EF4-FFF2-40B4-BE49-F238E27FC236}">
                <a16:creationId xmlns:a16="http://schemas.microsoft.com/office/drawing/2014/main" xmlns="" id="{7EF31894-75A0-1295-BA1A-89BD772B29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10600" y="2714357"/>
            <a:ext cx="2853175" cy="7071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1FD3343-97C8-1001-B145-E495EE9D3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582" y="4255493"/>
            <a:ext cx="3003193" cy="114017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F836C72-0A49-5E7A-D6C8-86B163D1BE1B}"/>
              </a:ext>
            </a:extLst>
          </p:cNvPr>
          <p:cNvSpPr/>
          <p:nvPr/>
        </p:nvSpPr>
        <p:spPr>
          <a:xfrm>
            <a:off x="12056918" y="365123"/>
            <a:ext cx="135082" cy="964911"/>
          </a:xfrm>
          <a:prstGeom prst="rect">
            <a:avLst/>
          </a:prstGeom>
          <a:solidFill>
            <a:srgbClr val="E1111C"/>
          </a:solidFill>
          <a:ln>
            <a:solidFill>
              <a:srgbClr val="E111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B4F3DCFF-EF41-73E9-E0CA-355E39BBAB66}"/>
              </a:ext>
            </a:extLst>
          </p:cNvPr>
          <p:cNvCxnSpPr/>
          <p:nvPr/>
        </p:nvCxnSpPr>
        <p:spPr>
          <a:xfrm>
            <a:off x="7324928" y="700391"/>
            <a:ext cx="0" cy="5282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B6391B-2512-6C69-6C8C-0896E87FCE7B}"/>
              </a:ext>
            </a:extLst>
          </p:cNvPr>
          <p:cNvSpPr txBox="1"/>
          <p:nvPr/>
        </p:nvSpPr>
        <p:spPr>
          <a:xfrm>
            <a:off x="438947" y="1271855"/>
            <a:ext cx="6478623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685800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Приказ  МЗ РФ № 788 н от 31 июля 2020 г. «Об утверждении Порядка организации медицинской реабилитации взрослых».</a:t>
            </a:r>
          </a:p>
          <a:p>
            <a:pPr marL="214313" indent="-214313" algn="just" defTabSz="685800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Приказ ГАУЗ Тюменской области Многопрофильный клинический медицинский центр «Медицинский город» № 744 а\х  от 29.12.2020 г. « О реализации мероприятий региональной программы Тюменской области «Борьба с онкологическими заболеваниями» на 2019 - 2024 годы».</a:t>
            </a:r>
          </a:p>
          <a:p>
            <a:pPr marL="214313" indent="-214313" algn="just" defTabSz="685800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Рак прямой кишки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. Кодирование по Международной статистической классификации болезней и проблем, связанных со здоровьем: С20.</a:t>
            </a:r>
          </a:p>
          <a:p>
            <a:pPr marL="214313" indent="-214313" algn="just" defTabSz="685800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Недостаточность анального сфинктера.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Кодирование по Международной статистической классификации болезней и проблем, связанных со здоровьем:К62.8</a:t>
            </a:r>
          </a:p>
          <a:p>
            <a:pPr marL="214313" indent="-214313" algn="just" defTabSz="685800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Недержание мочи.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Кодирование по Международной статистической классификации болезней и проблем, связанных со здоровьем: N39.3, R32.</a:t>
            </a:r>
          </a:p>
          <a:p>
            <a:pPr marL="214313" indent="-214313" defTabSz="685800">
              <a:spcBef>
                <a:spcPts val="900"/>
              </a:spcBef>
              <a:buFont typeface="Wingdings" panose="05000000000000000000" pitchFamily="2" charset="2"/>
              <a:buChar char="ü"/>
            </a:pPr>
            <a:endParaRPr lang="ru-RU" sz="1350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5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Диаграмма 9"/>
          <p:cNvGraphicFramePr>
            <a:graphicFrameLocks/>
          </p:cNvGraphicFramePr>
          <p:nvPr/>
        </p:nvGraphicFramePr>
        <p:xfrm>
          <a:off x="646113" y="1260250"/>
          <a:ext cx="3573549" cy="270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Chart" r:id="rId4" imgW="3962284" imgH="3257434" progId="Excel.Chart.8">
                  <p:embed/>
                </p:oleObj>
              </mc:Choice>
              <mc:Fallback>
                <p:oleObj name="Chart" r:id="rId4" imgW="3962284" imgH="3257434" progId="Excel.Chart.8">
                  <p:embed/>
                  <p:pic>
                    <p:nvPicPr>
                      <p:cNvPr id="8194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1260250"/>
                        <a:ext cx="3573549" cy="2706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Рисунок 11" descr="Изображение выглядит как силуэт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20000" r="38889" b="14445"/>
          <a:stretch>
            <a:fillRect/>
          </a:stretch>
        </p:blipFill>
        <p:spPr bwMode="auto">
          <a:xfrm>
            <a:off x="2832032" y="2180342"/>
            <a:ext cx="514733" cy="168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6" name="Диаграмма 3"/>
          <p:cNvGraphicFramePr>
            <a:graphicFrameLocks/>
          </p:cNvGraphicFramePr>
          <p:nvPr/>
        </p:nvGraphicFramePr>
        <p:xfrm>
          <a:off x="5046663" y="1920875"/>
          <a:ext cx="6792912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Chart" r:id="rId7" imgW="7496345" imgH="5057659" progId="Excel.Chart.8">
                  <p:embed/>
                </p:oleObj>
              </mc:Choice>
              <mc:Fallback>
                <p:oleObj name="Chart" r:id="rId7" imgW="7496345" imgH="5057659" progId="Excel.Chart.8">
                  <p:embed/>
                  <p:pic>
                    <p:nvPicPr>
                      <p:cNvPr id="8196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1920875"/>
                        <a:ext cx="6792912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Диаграмма 14"/>
          <p:cNvGraphicFramePr>
            <a:graphicFrameLocks/>
          </p:cNvGraphicFramePr>
          <p:nvPr/>
        </p:nvGraphicFramePr>
        <p:xfrm>
          <a:off x="646113" y="3965575"/>
          <a:ext cx="3186112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Chart" r:id="rId9" imgW="3666970" imgH="3257434" progId="Excel.Chart.8">
                  <p:embed/>
                </p:oleObj>
              </mc:Choice>
              <mc:Fallback>
                <p:oleObj name="Chart" r:id="rId9" imgW="3666970" imgH="3257434" progId="Excel.Chart.8">
                  <p:embed/>
                  <p:pic>
                    <p:nvPicPr>
                      <p:cNvPr id="8197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3965575"/>
                        <a:ext cx="3186112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Рисунок 15" descr="Изображение выглядит как силуэ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20000" r="74086" b="14445"/>
          <a:stretch>
            <a:fillRect/>
          </a:stretch>
        </p:blipFill>
        <p:spPr bwMode="auto">
          <a:xfrm>
            <a:off x="2683276" y="4924977"/>
            <a:ext cx="591629" cy="158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7411299" y="3153579"/>
            <a:ext cx="2063196" cy="20631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900"/>
          </a:p>
        </p:txBody>
      </p:sp>
      <p:sp>
        <p:nvSpPr>
          <p:cNvPr id="5" name="TextBox 4"/>
          <p:cNvSpPr txBox="1"/>
          <p:nvPr/>
        </p:nvSpPr>
        <p:spPr>
          <a:xfrm>
            <a:off x="7071513" y="3704421"/>
            <a:ext cx="274276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8000" y="965451"/>
            <a:ext cx="3824037" cy="543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67" b="1" dirty="0"/>
              <a:t>45 164 </a:t>
            </a:r>
            <a:r>
              <a:rPr lang="ru-RU" sz="1400" dirty="0"/>
              <a:t>пациентов - на диспансерном учете</a:t>
            </a:r>
          </a:p>
          <a:p>
            <a:pPr>
              <a:defRPr/>
            </a:pPr>
            <a:r>
              <a:rPr lang="ru-RU" sz="1467" b="1" dirty="0"/>
              <a:t>7 755 </a:t>
            </a:r>
            <a:r>
              <a:rPr lang="ru-RU" sz="1400" dirty="0"/>
              <a:t>случаев – выявлено в 2023 году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527E9AD7-63CB-DA2A-1D89-79E32B21F9A1}"/>
              </a:ext>
            </a:extLst>
          </p:cNvPr>
          <p:cNvSpPr/>
          <p:nvPr/>
        </p:nvSpPr>
        <p:spPr>
          <a:xfrm>
            <a:off x="290513" y="452736"/>
            <a:ext cx="711200" cy="721421"/>
          </a:xfrm>
          <a:prstGeom prst="ellipse">
            <a:avLst/>
          </a:prstGeom>
          <a:solidFill>
            <a:schemeClr val="bg1"/>
          </a:solidFill>
          <a:ln w="571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" name="Рисунок 19">
            <a:extLst>
              <a:ext uri="{FF2B5EF4-FFF2-40B4-BE49-F238E27FC236}">
                <a16:creationId xmlns:a16="http://schemas.microsoft.com/office/drawing/2014/main" xmlns="" id="{E302170E-DD38-0012-2129-66BB8FB403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1" y="651417"/>
            <a:ext cx="477885" cy="31802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E95B4E-8E52-4A60-694B-91ABACD1C188}"/>
              </a:ext>
            </a:extLst>
          </p:cNvPr>
          <p:cNvSpPr txBox="1"/>
          <p:nvPr/>
        </p:nvSpPr>
        <p:spPr>
          <a:xfrm>
            <a:off x="1157144" y="420584"/>
            <a:ext cx="439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СТРУКТУРА ЗАБОЛЕВАЕМОСТИ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46275B0-9ED7-DF70-4E89-66EF841B60EE}"/>
              </a:ext>
            </a:extLst>
          </p:cNvPr>
          <p:cNvSpPr/>
          <p:nvPr/>
        </p:nvSpPr>
        <p:spPr>
          <a:xfrm>
            <a:off x="0" y="365125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B140B7-6536-BB93-3734-33DC636CA606}"/>
              </a:ext>
            </a:extLst>
          </p:cNvPr>
          <p:cNvSpPr txBox="1"/>
          <p:nvPr/>
        </p:nvSpPr>
        <p:spPr>
          <a:xfrm>
            <a:off x="2495600" y="763347"/>
            <a:ext cx="287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Тюменская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4582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13" y="1567040"/>
            <a:ext cx="6419467" cy="2979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231F21-51CF-828E-E2BD-99C0494A6F0D}"/>
              </a:ext>
            </a:extLst>
          </p:cNvPr>
          <p:cNvSpPr txBox="1"/>
          <p:nvPr/>
        </p:nvSpPr>
        <p:spPr>
          <a:xfrm>
            <a:off x="335360" y="244368"/>
            <a:ext cx="609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charset="0"/>
                <a:sym typeface="+mn-ea"/>
              </a:rPr>
              <a:t>АКТУАЛЬНОСТЬ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3BA33EF-2612-CC65-A096-D33A70AA4CF1}"/>
              </a:ext>
            </a:extLst>
          </p:cNvPr>
          <p:cNvSpPr/>
          <p:nvPr/>
        </p:nvSpPr>
        <p:spPr>
          <a:xfrm>
            <a:off x="0" y="365125"/>
            <a:ext cx="135082" cy="964911"/>
          </a:xfrm>
          <a:prstGeom prst="rect">
            <a:avLst/>
          </a:prstGeom>
          <a:solidFill>
            <a:srgbClr val="007AB3"/>
          </a:solidFill>
          <a:ln>
            <a:solidFill>
              <a:srgbClr val="007A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CF73CF-5E58-B315-2005-4C4635F9541C}"/>
              </a:ext>
            </a:extLst>
          </p:cNvPr>
          <p:cNvSpPr txBox="1"/>
          <p:nvPr/>
        </p:nvSpPr>
        <p:spPr>
          <a:xfrm>
            <a:off x="551384" y="4951638"/>
            <a:ext cx="1080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altLang="en-US" sz="1800" b="1" dirty="0">
                <a:solidFill>
                  <a:prstClr val="black"/>
                </a:solidFill>
                <a:cs typeface="Times New Roman" panose="02020603050405020304" charset="0"/>
              </a:rPr>
              <a:t>Распределение по полу: мужчины-51,3%</a:t>
            </a:r>
            <a:r>
              <a:rPr lang="ru-RU" altLang="en-US" sz="1800" dirty="0">
                <a:solidFill>
                  <a:prstClr val="black"/>
                </a:solidFill>
                <a:cs typeface="Times New Roman" panose="02020603050405020304" charset="0"/>
              </a:rPr>
              <a:t>, женщины-48,7%</a:t>
            </a:r>
          </a:p>
          <a:p>
            <a:pPr marL="0" indent="0" algn="just">
              <a:buNone/>
              <a:defRPr/>
            </a:pPr>
            <a:r>
              <a:rPr lang="ru-RU" altLang="en-US" sz="1800" b="1" dirty="0">
                <a:solidFill>
                  <a:prstClr val="black"/>
                </a:solidFill>
                <a:cs typeface="Times New Roman" panose="02020603050405020304" charset="0"/>
              </a:rPr>
              <a:t>Распределение по возрасту: </a:t>
            </a:r>
            <a:r>
              <a:rPr lang="ru-RU" altLang="en-US" sz="1800" dirty="0">
                <a:solidFill>
                  <a:prstClr val="black"/>
                </a:solidFill>
                <a:cs typeface="Times New Roman" panose="02020603050405020304" charset="0"/>
              </a:rPr>
              <a:t>30-39 лет-3.7%, 40-49 лет-6.4%, 50-59 лет-14,7 %, </a:t>
            </a:r>
            <a:r>
              <a:rPr lang="ru-RU" altLang="en-US" sz="1800" b="1" dirty="0">
                <a:solidFill>
                  <a:prstClr val="black"/>
                </a:solidFill>
                <a:cs typeface="Times New Roman" panose="02020603050405020304" charset="0"/>
              </a:rPr>
              <a:t>60-69 лет-44,7%, </a:t>
            </a:r>
            <a:r>
              <a:rPr lang="ru-RU" altLang="en-US" sz="1800" dirty="0">
                <a:solidFill>
                  <a:prstClr val="black"/>
                </a:solidFill>
                <a:cs typeface="Times New Roman" panose="02020603050405020304" charset="0"/>
              </a:rPr>
              <a:t>70 лет и старше-29,9%</a:t>
            </a:r>
          </a:p>
          <a:p>
            <a:pPr marL="0" indent="0" algn="just">
              <a:buNone/>
              <a:defRPr/>
            </a:pPr>
            <a:r>
              <a:rPr lang="ru-RU" altLang="en-US" sz="1800" b="1" dirty="0">
                <a:solidFill>
                  <a:prstClr val="black"/>
                </a:solidFill>
                <a:cs typeface="Times New Roman" panose="02020603050405020304" charset="0"/>
              </a:rPr>
              <a:t>Распределение по стадиям:  </a:t>
            </a:r>
            <a:r>
              <a:rPr lang="ru-RU" altLang="en-US" sz="1800" dirty="0">
                <a:solidFill>
                  <a:prstClr val="black"/>
                </a:solidFill>
                <a:cs typeface="Times New Roman" panose="02020603050405020304" charset="0"/>
              </a:rPr>
              <a:t>22,4% -1 стадия , 16,1%-2 стадия, </a:t>
            </a:r>
            <a:r>
              <a:rPr lang="ru-RU" altLang="en-US" sz="1800" b="1" dirty="0">
                <a:solidFill>
                  <a:prstClr val="black"/>
                </a:solidFill>
                <a:cs typeface="Times New Roman" panose="02020603050405020304" charset="0"/>
              </a:rPr>
              <a:t>33,9%-3 стадия</a:t>
            </a:r>
            <a:r>
              <a:rPr lang="ru-RU" altLang="en-US" sz="1800" dirty="0">
                <a:solidFill>
                  <a:prstClr val="black"/>
                </a:solidFill>
                <a:cs typeface="Times New Roman" panose="02020603050405020304" charset="0"/>
              </a:rPr>
              <a:t>, 27,6% -4 стадия.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B382E3-271E-8C2C-9FB8-D7278D253404}"/>
              </a:ext>
            </a:extLst>
          </p:cNvPr>
          <p:cNvSpPr txBox="1"/>
          <p:nvPr/>
        </p:nvSpPr>
        <p:spPr>
          <a:xfrm>
            <a:off x="356208" y="706033"/>
            <a:ext cx="99371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altLang="en-US" sz="1800" dirty="0">
                <a:solidFill>
                  <a:prstClr val="black"/>
                </a:solidFill>
                <a:cs typeface="Times New Roman" panose="02020603050405020304" charset="0"/>
              </a:rPr>
              <a:t>В 2022 году в РФ впервые  выявлено 29724  случаев С19-21, что составляет </a:t>
            </a:r>
            <a:r>
              <a:rPr lang="ru-RU" altLang="en-US" sz="1800" b="1" dirty="0">
                <a:solidFill>
                  <a:prstClr val="black"/>
                </a:solidFill>
                <a:cs typeface="Times New Roman" panose="02020603050405020304" charset="0"/>
              </a:rPr>
              <a:t>4,7%</a:t>
            </a:r>
            <a:r>
              <a:rPr lang="ru-RU" altLang="en-US" sz="1800" dirty="0">
                <a:solidFill>
                  <a:prstClr val="black"/>
                </a:solidFill>
                <a:cs typeface="Times New Roman" panose="02020603050405020304" charset="0"/>
              </a:rPr>
              <a:t> от всего числа выявленных ЗНО. Прирост данного показателя по сравнению с 2021 г. составил</a:t>
            </a:r>
            <a:r>
              <a:rPr lang="ru-RU" altLang="en-US" sz="1800" b="1" dirty="0">
                <a:solidFill>
                  <a:prstClr val="black"/>
                </a:solidFill>
                <a:cs typeface="Times New Roman" panose="02020603050405020304" charset="0"/>
              </a:rPr>
              <a:t> 7,6%. </a:t>
            </a:r>
          </a:p>
          <a:p>
            <a:pPr marL="0" indent="0" algn="just">
              <a:buNone/>
              <a:defRPr/>
            </a:pPr>
            <a:r>
              <a:rPr lang="ru-RU" altLang="en-US" sz="1600" b="1" dirty="0">
                <a:solidFill>
                  <a:prstClr val="black"/>
                </a:solidFill>
                <a:cs typeface="Times New Roman" panose="02020603050405020304" charset="0"/>
              </a:rPr>
              <a:t>Тюменская область:</a:t>
            </a:r>
            <a:endParaRPr lang="ru-RU" altLang="en-US" sz="2000" b="1" dirty="0">
              <a:solidFill>
                <a:prstClr val="black"/>
              </a:solidFill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54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19.xml><?xml version="1.0" encoding="utf-8"?>
<a:theme xmlns:a="http://schemas.openxmlformats.org/drawingml/2006/main" name="2_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Ретро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4103</Words>
  <Application>Microsoft Office PowerPoint</Application>
  <PresentationFormat>Произвольный</PresentationFormat>
  <Paragraphs>778</Paragraphs>
  <Slides>39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67" baseType="lpstr">
      <vt:lpstr>Arial</vt:lpstr>
      <vt:lpstr>Calibri</vt:lpstr>
      <vt:lpstr>SimSun</vt:lpstr>
      <vt:lpstr>Wingdings</vt:lpstr>
      <vt:lpstr>Arial Black</vt:lpstr>
      <vt:lpstr>Calibri Light</vt:lpstr>
      <vt:lpstr>Times New Roman</vt:lpstr>
      <vt:lpstr>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1_Ретро</vt:lpstr>
      <vt:lpstr>2_Ретро</vt:lpstr>
      <vt:lpstr>Ретро</vt:lpstr>
      <vt:lpstr>Chart</vt:lpstr>
      <vt:lpstr>Использование МКФ в комплексной оценке осложнений хирургического лечения рака прямой кишки и ректосигмоидного соединения (С19-С20)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Эсмира</cp:lastModifiedBy>
  <cp:revision>428</cp:revision>
  <dcterms:created xsi:type="dcterms:W3CDTF">2024-03-14T16:36:00Z</dcterms:created>
  <dcterms:modified xsi:type="dcterms:W3CDTF">2024-04-04T18:46:15Z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930F977C085B42C19EEA5A7D7706C5E6_12</vt:lpwstr>
  </property>
  <property fmtid="{D5CDD505-2E9C-101B-9397-08002B2CF9AE}" pid="3" name="KSOProductBuildVer">
    <vt:lpwstr>1049-12.2.0.13489</vt:lpwstr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2024-04-02T06:04:52Z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e3afe44c-0c92-43ad-aba4-ecf8faa42e56</vt:lpwstr>
  </property>
  <property fmtid="{D5CDD505-2E9C-101B-9397-08002B2CF9AE}" pid="9" name="MSIP_Label_defa4170-0d19-0005-0004-bc88714345d2_ActionId">
    <vt:lpwstr>ea4e92e6-9881-4cc9-a6c2-afd6c28a2799</vt:lpwstr>
  </property>
  <property fmtid="{D5CDD505-2E9C-101B-9397-08002B2CF9AE}" pid="10" name="MSIP_Label_defa4170-0d19-0005-0004-bc88714345d2_ContentBits">
    <vt:lpwstr>0</vt:lpwstr>
  </property>
</Properties>
</file>