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737" r:id="rId4"/>
  </p:sldMasterIdLst>
  <p:notesMasterIdLst>
    <p:notesMasterId r:id="rId17"/>
  </p:notesMasterIdLst>
  <p:handoutMasterIdLst>
    <p:handoutMasterId r:id="rId18"/>
  </p:handoutMasterIdLst>
  <p:sldIdLst>
    <p:sldId id="1864" r:id="rId5"/>
    <p:sldId id="1885" r:id="rId6"/>
    <p:sldId id="1873" r:id="rId7"/>
    <p:sldId id="1874" r:id="rId8"/>
    <p:sldId id="1884" r:id="rId9"/>
    <p:sldId id="1880" r:id="rId10"/>
    <p:sldId id="1881" r:id="rId11"/>
    <p:sldId id="1878" r:id="rId12"/>
    <p:sldId id="1882" r:id="rId13"/>
    <p:sldId id="1876" r:id="rId14"/>
    <p:sldId id="1879" r:id="rId15"/>
    <p:sldId id="1883" r:id="rId16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80" userDrawn="1">
          <p15:clr>
            <a:srgbClr val="A4A3A4"/>
          </p15:clr>
        </p15:guide>
        <p15:guide id="3" pos="7200" userDrawn="1">
          <p15:clr>
            <a:srgbClr val="A4A3A4"/>
          </p15:clr>
        </p15:guide>
        <p15:guide id="4" pos="4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2673"/>
    <a:srgbClr val="FE94BA"/>
    <a:srgbClr val="FFDC6D"/>
    <a:srgbClr val="FE76A7"/>
    <a:srgbClr val="FE5491"/>
    <a:srgbClr val="ED0155"/>
    <a:srgbClr val="60B630"/>
    <a:srgbClr val="4E88E7"/>
    <a:srgbClr val="519C28"/>
    <a:srgbClr val="57B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10" autoAdjust="0"/>
    <p:restoredTop sz="93735" autoAdjust="0"/>
  </p:normalViewPr>
  <p:slideViewPr>
    <p:cSldViewPr snapToGrid="0">
      <p:cViewPr varScale="1">
        <p:scale>
          <a:sx n="69" d="100"/>
          <a:sy n="69" d="100"/>
        </p:scale>
        <p:origin x="420" y="72"/>
      </p:cViewPr>
      <p:guideLst>
        <p:guide orient="horz" pos="2160"/>
        <p:guide pos="480"/>
        <p:guide pos="7200"/>
        <p:guide pos="4368"/>
      </p:guideLst>
    </p:cSldViewPr>
  </p:slideViewPr>
  <p:outlineViewPr>
    <p:cViewPr>
      <p:scale>
        <a:sx n="33" d="100"/>
        <a:sy n="33" d="100"/>
      </p:scale>
      <p:origin x="0" y="-304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4" d="100"/>
        <a:sy n="9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6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8056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186B1258-6163-4F4C-96DF-71D6D5596B52}" type="datetimeFigureOut">
              <a:rPr lang="ru-RU" smtClean="0"/>
              <a:pPr/>
              <a:t>06.03.2026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368F6DD9-9E2F-44B7-929B-0E0DC78482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1493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D9F622F8-1824-4338-8C3C-5529D3BDEF4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618DDD53-BB38-4118-BC75-9CE27D49C55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6C03B6F7-B1AE-4118-ABA2-FFEC9B8F0E9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646F5356-BDE8-43C1-9587-85323D02B19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4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>
            <a:extLst>
              <a:ext uri="{FF2B5EF4-FFF2-40B4-BE49-F238E27FC236}">
                <a16:creationId xmlns:a16="http://schemas.microsoft.com/office/drawing/2014/main" id="{89912C35-11A9-4DA7-8476-F1823F658CA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8584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4" tIns="45647" rIns="91294" bIns="45647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7" name="Rectangle 7">
            <a:extLst>
              <a:ext uri="{FF2B5EF4-FFF2-40B4-BE49-F238E27FC236}">
                <a16:creationId xmlns:a16="http://schemas.microsoft.com/office/drawing/2014/main" id="{7180ED79-CEC3-4FB9-B511-8597B20A0C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4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4" tIns="45647" rIns="91294" bIns="4564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DEB7EE2-04A2-4FB2-9625-C9C73AC4D32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052771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FA4671F7-4D2C-4B1E-AED7-24676BE8B4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761" indent="-28529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171" indent="-22823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640" indent="-22823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108" indent="-22823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577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045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514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9982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47842D7-C728-4EBD-982B-B8BE79E4DBBE}" type="slidenum">
              <a:rPr lang="en-US" altLang="en-US"/>
              <a:pPr eaLnBrk="1" hangingPunct="1"/>
              <a:t>1</a:t>
            </a:fld>
            <a:endParaRPr lang="en-US" altLang="en-US" dirty="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D8E83BD0-7AE4-4323-9047-FC368929C5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FDECF5EC-C5EC-4723-8F4F-A75A20018F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8148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2937"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56468">
              <a:defRPr/>
            </a:pPr>
            <a:fld id="{6DEB7EE2-04A2-4FB2-9625-C9C73AC4D32F}" type="slidenum">
              <a:rPr lang="en-US" altLang="en-US">
                <a:solidFill>
                  <a:srgbClr val="000000"/>
                </a:solidFill>
                <a:latin typeface="Calibri"/>
              </a:rPr>
              <a:pPr defTabSz="456468">
                <a:defRPr/>
              </a:pPr>
              <a:t>11</a:t>
            </a:fld>
            <a:endParaRPr lang="en-US" altLang="en-US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73429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2937"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56468">
              <a:defRPr/>
            </a:pPr>
            <a:fld id="{6DEB7EE2-04A2-4FB2-9625-C9C73AC4D32F}" type="slidenum">
              <a:rPr lang="en-US" altLang="en-US">
                <a:solidFill>
                  <a:srgbClr val="000000"/>
                </a:solidFill>
                <a:latin typeface="Calibri"/>
              </a:rPr>
              <a:pPr defTabSz="456468">
                <a:defRPr/>
              </a:pPr>
              <a:t>12</a:t>
            </a:fld>
            <a:endParaRPr lang="en-US" altLang="en-US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2235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56468">
              <a:defRPr/>
            </a:pPr>
            <a:fld id="{6DEB7EE2-04A2-4FB2-9625-C9C73AC4D32F}" type="slidenum">
              <a:rPr lang="en-US" altLang="en-US">
                <a:solidFill>
                  <a:srgbClr val="000000"/>
                </a:solidFill>
                <a:latin typeface="Calibri"/>
              </a:rPr>
              <a:pPr defTabSz="456468">
                <a:defRPr/>
              </a:pPr>
              <a:t>3</a:t>
            </a:fld>
            <a:endParaRPr lang="en-US" altLang="en-US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7036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2937"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56468">
              <a:defRPr/>
            </a:pPr>
            <a:fld id="{6DEB7EE2-04A2-4FB2-9625-C9C73AC4D32F}" type="slidenum">
              <a:rPr lang="en-US" altLang="en-US">
                <a:solidFill>
                  <a:srgbClr val="000000"/>
                </a:solidFill>
                <a:latin typeface="Calibri"/>
              </a:rPr>
              <a:pPr defTabSz="456468">
                <a:defRPr/>
              </a:pPr>
              <a:t>4</a:t>
            </a:fld>
            <a:endParaRPr lang="en-US" altLang="en-US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0040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2937"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56468">
              <a:defRPr/>
            </a:pPr>
            <a:fld id="{6DEB7EE2-04A2-4FB2-9625-C9C73AC4D32F}" type="slidenum">
              <a:rPr lang="en-US" altLang="en-US">
                <a:solidFill>
                  <a:srgbClr val="000000"/>
                </a:solidFill>
                <a:latin typeface="Calibri"/>
              </a:rPr>
              <a:pPr defTabSz="456468">
                <a:defRPr/>
              </a:pPr>
              <a:t>5</a:t>
            </a:fld>
            <a:endParaRPr lang="en-US" altLang="en-US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0817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2937"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56468">
              <a:defRPr/>
            </a:pPr>
            <a:fld id="{6DEB7EE2-04A2-4FB2-9625-C9C73AC4D32F}" type="slidenum">
              <a:rPr lang="en-US" altLang="en-US">
                <a:solidFill>
                  <a:srgbClr val="000000"/>
                </a:solidFill>
                <a:latin typeface="Calibri"/>
              </a:rPr>
              <a:pPr defTabSz="456468">
                <a:defRPr/>
              </a:pPr>
              <a:t>6</a:t>
            </a:fld>
            <a:endParaRPr lang="en-US" altLang="en-US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78854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2937"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56468">
              <a:defRPr/>
            </a:pPr>
            <a:fld id="{6DEB7EE2-04A2-4FB2-9625-C9C73AC4D32F}" type="slidenum">
              <a:rPr lang="en-US" altLang="en-US">
                <a:solidFill>
                  <a:srgbClr val="000000"/>
                </a:solidFill>
                <a:latin typeface="Calibri"/>
              </a:rPr>
              <a:pPr defTabSz="456468">
                <a:defRPr/>
              </a:pPr>
              <a:t>7</a:t>
            </a:fld>
            <a:endParaRPr lang="en-US" altLang="en-US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65697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2937"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56468">
              <a:defRPr/>
            </a:pPr>
            <a:fld id="{6DEB7EE2-04A2-4FB2-9625-C9C73AC4D32F}" type="slidenum">
              <a:rPr lang="en-US" altLang="en-US">
                <a:solidFill>
                  <a:srgbClr val="000000"/>
                </a:solidFill>
                <a:latin typeface="Calibri"/>
              </a:rPr>
              <a:pPr defTabSz="456468">
                <a:defRPr/>
              </a:pPr>
              <a:t>8</a:t>
            </a:fld>
            <a:endParaRPr lang="en-US" altLang="en-US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87673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2937"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56468">
              <a:defRPr/>
            </a:pPr>
            <a:fld id="{6DEB7EE2-04A2-4FB2-9625-C9C73AC4D32F}" type="slidenum">
              <a:rPr lang="en-US" altLang="en-US">
                <a:solidFill>
                  <a:srgbClr val="000000"/>
                </a:solidFill>
                <a:latin typeface="Calibri"/>
              </a:rPr>
              <a:pPr defTabSz="456468">
                <a:defRPr/>
              </a:pPr>
              <a:t>9</a:t>
            </a:fld>
            <a:endParaRPr lang="en-US" altLang="en-US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26010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2937"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56468">
              <a:defRPr/>
            </a:pPr>
            <a:fld id="{6DEB7EE2-04A2-4FB2-9625-C9C73AC4D32F}" type="slidenum">
              <a:rPr lang="en-US" altLang="en-US">
                <a:solidFill>
                  <a:srgbClr val="000000"/>
                </a:solidFill>
                <a:latin typeface="Calibri"/>
              </a:rPr>
              <a:pPr defTabSz="456468">
                <a:defRPr/>
              </a:pPr>
              <a:t>10</a:t>
            </a:fld>
            <a:endParaRPr lang="en-US" altLang="en-US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87941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70A44-FDF6-4B9E-B39B-60337BBA6ABB}" type="datetimeFigureOut">
              <a:rPr lang="ru-RU" smtClean="0"/>
              <a:pPr/>
              <a:t>06.03.2026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AFBB6-2A53-428E-97F3-345002DD1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199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70A44-FDF6-4B9E-B39B-60337BBA6ABB}" type="datetimeFigureOut">
              <a:rPr lang="ru-RU" smtClean="0"/>
              <a:pPr/>
              <a:t>06.03.2026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AFBB6-2A53-428E-97F3-345002DD1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381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70A44-FDF6-4B9E-B39B-60337BBA6ABB}" type="datetimeFigureOut">
              <a:rPr lang="ru-RU" smtClean="0"/>
              <a:pPr/>
              <a:t>06.03.2026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AFBB6-2A53-428E-97F3-345002DD1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451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8CF5191-0569-4DC4-91C0-32BE2B3AB9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1"/>
            <a:ext cx="12191998" cy="685799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E7964CB-E75A-4A03-88D3-6A48EF650A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42012" y="2766219"/>
            <a:ext cx="6220101" cy="1325563"/>
          </a:xfrm>
          <a:prstGeom prst="rect">
            <a:avLst/>
          </a:prstGeom>
        </p:spPr>
        <p:txBody>
          <a:bodyPr anchor="ctr"/>
          <a:lstStyle>
            <a:lvl1pPr>
              <a:defRPr b="1"/>
            </a:lvl1pPr>
          </a:lstStyle>
          <a:p>
            <a:r>
              <a:rPr lang="en-US" dirty="0"/>
              <a:t>Insert title here</a:t>
            </a:r>
          </a:p>
        </p:txBody>
      </p:sp>
    </p:spTree>
    <p:extLst>
      <p:ext uri="{BB962C8B-B14F-4D97-AF65-F5344CB8AC3E}">
        <p14:creationId xmlns:p14="http://schemas.microsoft.com/office/powerpoint/2010/main" val="32134699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0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6" descr="White Striped background">
            <a:extLst>
              <a:ext uri="{FF2B5EF4-FFF2-40B4-BE49-F238E27FC236}">
                <a16:creationId xmlns:a16="http://schemas.microsoft.com/office/drawing/2014/main" id="{3917D528-010E-4303-97BF-F7F67BC661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D9303A2-B30A-054C-B809-053B909E1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prstGeom prst="rect">
            <a:avLst/>
          </a:prstGeo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0F58DD1-3970-D84D-8040-EF33B0971D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</p:spTree>
    <p:extLst>
      <p:ext uri="{BB962C8B-B14F-4D97-AF65-F5344CB8AC3E}">
        <p14:creationId xmlns:p14="http://schemas.microsoft.com/office/powerpoint/2010/main" val="390771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3">
          <p15:clr>
            <a:srgbClr val="5ACBF0"/>
          </p15:clr>
        </p15:guide>
        <p15:guide id="4" orient="horz" pos="2488">
          <p15:clr>
            <a:srgbClr val="5ACBF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atter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87E8F-5716-4A71-B64F-EC5A742B45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1"/>
            <a:ext cx="6477000" cy="1189038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spcBef>
                <a:spcPts val="1000"/>
              </a:spcBef>
              <a:defRPr sz="40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905000"/>
            <a:ext cx="6340929" cy="3276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 marL="22860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subtitle here</a:t>
            </a:r>
          </a:p>
          <a:p>
            <a:pPr lvl="1"/>
            <a:r>
              <a:rPr lang="en-US" dirty="0"/>
              <a:t>Insert content here</a:t>
            </a:r>
          </a:p>
        </p:txBody>
      </p:sp>
      <p:pic>
        <p:nvPicPr>
          <p:cNvPr id="6" name="Picture Placeholder 5" descr="Red, blue grey white pattern background">
            <a:extLst>
              <a:ext uri="{FF2B5EF4-FFF2-40B4-BE49-F238E27FC236}">
                <a16:creationId xmlns:a16="http://schemas.microsoft.com/office/drawing/2014/main" id="{8FD53BA4-73D2-4CCA-8580-11F4221524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27166" y="0"/>
            <a:ext cx="47648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7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13624-9AD4-4B61-B3D1-7B21213507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4"/>
            <a:ext cx="10591800" cy="646332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000"/>
              </a:spcBef>
              <a:defRPr sz="40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780F473D-F2DF-4163-AB6E-F7327F60EC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432562"/>
            <a:ext cx="10667999" cy="115823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  <a:lvl2pPr marL="228600">
              <a:lnSpc>
                <a:spcPct val="100000"/>
              </a:lnSpc>
              <a:spcBef>
                <a:spcPts val="1000"/>
              </a:spcBef>
              <a:defRPr sz="18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subtitle here</a:t>
            </a:r>
          </a:p>
          <a:p>
            <a:pPr lvl="1"/>
            <a:r>
              <a:rPr lang="en-US" dirty="0"/>
              <a:t>Insert content here</a:t>
            </a:r>
          </a:p>
        </p:txBody>
      </p:sp>
      <p:sp>
        <p:nvSpPr>
          <p:cNvPr id="11" name="Table Placeholder 10">
            <a:extLst>
              <a:ext uri="{FF2B5EF4-FFF2-40B4-BE49-F238E27FC236}">
                <a16:creationId xmlns:a16="http://schemas.microsoft.com/office/drawing/2014/main" id="{7DC18506-6205-438F-AA5C-D337F9975FC3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757381" y="2591662"/>
            <a:ext cx="10667999" cy="28337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/>
            </a:lvl1pPr>
          </a:lstStyle>
          <a:p>
            <a:r>
              <a:rPr lang="en-US" dirty="0"/>
              <a:t>Insert content here</a:t>
            </a:r>
          </a:p>
        </p:txBody>
      </p:sp>
      <p:pic>
        <p:nvPicPr>
          <p:cNvPr id="7" name="Picture Placeholder 5" descr="Red, blue grey white pattern background">
            <a:extLst>
              <a:ext uri="{FF2B5EF4-FFF2-40B4-BE49-F238E27FC236}">
                <a16:creationId xmlns:a16="http://schemas.microsoft.com/office/drawing/2014/main" id="{CD2D4C14-919B-45F8-8FB9-55AAC8A8FC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990252"/>
            <a:ext cx="12192000" cy="86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9174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atter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7668F4E-0433-49FD-9D92-3B60E9B0AE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99742" y="715961"/>
            <a:ext cx="6477000" cy="118903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spcBef>
                <a:spcPts val="1000"/>
              </a:spcBef>
              <a:defRPr sz="4000" b="1" spc="-5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99743" y="1905000"/>
            <a:ext cx="6477000" cy="3276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 marL="228600" indent="-22860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subtitle here</a:t>
            </a:r>
          </a:p>
          <a:p>
            <a:pPr lvl="1"/>
            <a:r>
              <a:rPr lang="en-US" dirty="0"/>
              <a:t>Insert content here</a:t>
            </a:r>
          </a:p>
        </p:txBody>
      </p:sp>
      <p:pic>
        <p:nvPicPr>
          <p:cNvPr id="6" name="Picture Placeholder 6" descr="Red, blue grey white pattern background">
            <a:extLst>
              <a:ext uri="{FF2B5EF4-FFF2-40B4-BE49-F238E27FC236}">
                <a16:creationId xmlns:a16="http://schemas.microsoft.com/office/drawing/2014/main" id="{3A82D859-AED3-485F-A04E-40320B1043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767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87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08" userDrawn="1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13624-9AD4-4B61-B3D1-7B21213507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4"/>
            <a:ext cx="10591800" cy="646332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000"/>
              </a:spcBef>
              <a:defRPr sz="40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DF03C311-DDF4-44A3-9D51-D5FDC4A8E7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432562"/>
            <a:ext cx="10667999" cy="9274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  <a:lvl2pPr marL="228600">
              <a:lnSpc>
                <a:spcPct val="100000"/>
              </a:lnSpc>
              <a:spcBef>
                <a:spcPts val="1000"/>
              </a:spcBef>
              <a:defRPr sz="18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subtitle here</a:t>
            </a:r>
          </a:p>
          <a:p>
            <a:pPr lvl="1"/>
            <a:r>
              <a:rPr lang="en-US" dirty="0"/>
              <a:t>Insert content here</a:t>
            </a:r>
          </a:p>
        </p:txBody>
      </p:sp>
      <p:sp>
        <p:nvSpPr>
          <p:cNvPr id="8" name="SmartArt Placeholder 7">
            <a:extLst>
              <a:ext uri="{FF2B5EF4-FFF2-40B4-BE49-F238E27FC236}">
                <a16:creationId xmlns:a16="http://schemas.microsoft.com/office/drawing/2014/main" id="{9FD563C5-3DFB-47DD-8A9E-30D8084590F6}"/>
              </a:ext>
            </a:extLst>
          </p:cNvPr>
          <p:cNvSpPr>
            <a:spLocks noGrp="1"/>
          </p:cNvSpPr>
          <p:nvPr>
            <p:ph type="dgm" sz="quarter" idx="14" hasCustomPrompt="1"/>
          </p:nvPr>
        </p:nvSpPr>
        <p:spPr>
          <a:xfrm>
            <a:off x="762001" y="2369129"/>
            <a:ext cx="10667998" cy="33436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/>
            </a:lvl1pPr>
          </a:lstStyle>
          <a:p>
            <a:r>
              <a:rPr lang="en-US" dirty="0"/>
              <a:t>Insert Content here</a:t>
            </a:r>
          </a:p>
        </p:txBody>
      </p:sp>
      <p:pic>
        <p:nvPicPr>
          <p:cNvPr id="9" name="Picture Placeholder 8" descr="Red, blue grey white pattern background">
            <a:extLst>
              <a:ext uri="{FF2B5EF4-FFF2-40B4-BE49-F238E27FC236}">
                <a16:creationId xmlns:a16="http://schemas.microsoft.com/office/drawing/2014/main" id="{EFDBB6A3-9760-4B41-9E31-6D5DD396E1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999582"/>
            <a:ext cx="12192000" cy="85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6266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>
            <a:extLst>
              <a:ext uri="{FF2B5EF4-FFF2-40B4-BE49-F238E27FC236}">
                <a16:creationId xmlns:a16="http://schemas.microsoft.com/office/drawing/2014/main" id="{3F45076F-4240-4B40-8CE4-637DD751A6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3"/>
            <a:ext cx="5334000" cy="1189038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spcBef>
                <a:spcPts val="1000"/>
              </a:spcBef>
              <a:defRPr sz="40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498B63D-F60C-4A9D-8D3E-0C7CD748FE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905000"/>
            <a:ext cx="5334000" cy="3276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/>
            </a:lvl1pPr>
            <a:lvl2pPr marL="228600">
              <a:lnSpc>
                <a:spcPct val="100000"/>
              </a:lnSpc>
              <a:spcBef>
                <a:spcPts val="1000"/>
              </a:spcBef>
              <a:defRPr sz="1800"/>
            </a:lvl2pPr>
          </a:lstStyle>
          <a:p>
            <a:pPr lvl="0"/>
            <a:r>
              <a:rPr lang="en-US" dirty="0"/>
              <a:t>Insert subtitle here</a:t>
            </a:r>
          </a:p>
          <a:p>
            <a:pPr lvl="1"/>
            <a:r>
              <a:rPr lang="en-US" dirty="0"/>
              <a:t>Insert content here</a:t>
            </a:r>
          </a:p>
        </p:txBody>
      </p:sp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827A95C0-AE8D-46E1-9EF9-64504CBEF9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58000" y="715963"/>
            <a:ext cx="4572000" cy="2362200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algn="ctr">
              <a:buNone/>
              <a:defRPr sz="16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89E410BA-B0FE-4F0E-8BE5-D33CC016635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58000" y="3305541"/>
            <a:ext cx="4572000" cy="2362200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algn="ctr">
              <a:buNone/>
              <a:defRPr sz="1600"/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11" name="Picture Placeholder 5" descr="Red, blue grey white pattern background">
            <a:extLst>
              <a:ext uri="{FF2B5EF4-FFF2-40B4-BE49-F238E27FC236}">
                <a16:creationId xmlns:a16="http://schemas.microsoft.com/office/drawing/2014/main" id="{1014381E-E235-4624-9267-69EEEE9826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980922"/>
            <a:ext cx="12192000" cy="87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68017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7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attern Content Gra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87E8F-5716-4A71-B64F-EC5A742B45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1"/>
            <a:ext cx="6477000" cy="1189038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spcBef>
                <a:spcPts val="1000"/>
              </a:spcBef>
              <a:defRPr sz="40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905000"/>
            <a:ext cx="6477000" cy="3276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 marL="22860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subtitle here</a:t>
            </a:r>
          </a:p>
          <a:p>
            <a:pPr lvl="1"/>
            <a:r>
              <a:rPr lang="en-US" dirty="0"/>
              <a:t>Insert content here</a:t>
            </a:r>
          </a:p>
        </p:txBody>
      </p:sp>
      <p:pic>
        <p:nvPicPr>
          <p:cNvPr id="5" name="Picture Placeholder 6" descr="Red, blue grey white pattern background">
            <a:extLst>
              <a:ext uri="{FF2B5EF4-FFF2-40B4-BE49-F238E27FC236}">
                <a16:creationId xmlns:a16="http://schemas.microsoft.com/office/drawing/2014/main" id="{6696C96D-182E-490E-A117-B60FF18536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27166" y="0"/>
            <a:ext cx="47648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42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70A44-FDF6-4B9E-B39B-60337BBA6ABB}" type="datetimeFigureOut">
              <a:rPr lang="ru-RU" smtClean="0"/>
              <a:pPr/>
              <a:t>06.03.2026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AFBB6-2A53-428E-97F3-345002DD1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1202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6" descr="Picture placeholder ">
            <a:extLst>
              <a:ext uri="{FF2B5EF4-FFF2-40B4-BE49-F238E27FC236}">
                <a16:creationId xmlns:a16="http://schemas.microsoft.com/office/drawing/2014/main" id="{21F9B252-B7D4-4DA8-92E8-8A98BFEF41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D9303A2-B30A-054C-B809-053B909E1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prstGeom prst="rect">
            <a:avLst/>
          </a:prstGeo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0F58DD1-3970-D84D-8040-EF33B0971D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</p:spTree>
    <p:extLst>
      <p:ext uri="{BB962C8B-B14F-4D97-AF65-F5344CB8AC3E}">
        <p14:creationId xmlns:p14="http://schemas.microsoft.com/office/powerpoint/2010/main" val="410071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3" userDrawn="1">
          <p15:clr>
            <a:srgbClr val="5ACBF0"/>
          </p15:clr>
        </p15:guide>
        <p15:guide id="4" orient="horz" pos="2488" userDrawn="1">
          <p15:clr>
            <a:srgbClr val="5ACBF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7724906-4405-47F4-B533-7291B003B0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prstGeom prst="rect">
            <a:avLst/>
          </a:prstGeo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accent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EEF53A4-35A6-4E43-B220-67DA381C59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  <p:pic>
        <p:nvPicPr>
          <p:cNvPr id="6" name="Picture Placeholder 5" descr="Red, blue grey white pattern background">
            <a:extLst>
              <a:ext uri="{FF2B5EF4-FFF2-40B4-BE49-F238E27FC236}">
                <a16:creationId xmlns:a16="http://schemas.microsoft.com/office/drawing/2014/main" id="{906BF34F-6945-4E11-BAEC-F66F7254C4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999582"/>
            <a:ext cx="12192000" cy="85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5231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attern Content Blu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7668F4E-0433-49FD-9D92-3B60E9B0AE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99742" y="715961"/>
            <a:ext cx="6477000" cy="118903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spcBef>
                <a:spcPts val="1000"/>
              </a:spcBef>
              <a:defRPr sz="4000" b="1" spc="-5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99743" y="1905000"/>
            <a:ext cx="6477000" cy="3276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 marL="228600" indent="-22860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subtitle here</a:t>
            </a:r>
          </a:p>
          <a:p>
            <a:pPr lvl="1"/>
            <a:r>
              <a:rPr lang="en-US" dirty="0"/>
              <a:t>Insert content here</a:t>
            </a:r>
          </a:p>
        </p:txBody>
      </p:sp>
      <p:pic>
        <p:nvPicPr>
          <p:cNvPr id="5" name="Picture Placeholder 6" descr="Red, blue grey white pattern background">
            <a:extLst>
              <a:ext uri="{FF2B5EF4-FFF2-40B4-BE49-F238E27FC236}">
                <a16:creationId xmlns:a16="http://schemas.microsoft.com/office/drawing/2014/main" id="{BC85C715-EF0D-4E33-AC89-C35DD2596E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767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37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08" userDrawn="1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70A44-FDF6-4B9E-B39B-60337BBA6ABB}" type="datetimeFigureOut">
              <a:rPr lang="ru-RU" smtClean="0"/>
              <a:pPr/>
              <a:t>06.03.2026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AFBB6-2A53-428E-97F3-345002DD1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048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70A44-FDF6-4B9E-B39B-60337BBA6ABB}" type="datetimeFigureOut">
              <a:rPr lang="ru-RU" smtClean="0"/>
              <a:pPr/>
              <a:t>06.03.2026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AFBB6-2A53-428E-97F3-345002DD1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838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70A44-FDF6-4B9E-B39B-60337BBA6ABB}" type="datetimeFigureOut">
              <a:rPr lang="ru-RU" smtClean="0"/>
              <a:pPr/>
              <a:t>06.03.2026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AFBB6-2A53-428E-97F3-345002DD1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768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70A44-FDF6-4B9E-B39B-60337BBA6ABB}" type="datetimeFigureOut">
              <a:rPr lang="ru-RU" smtClean="0"/>
              <a:pPr/>
              <a:t>06.03.2026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AFBB6-2A53-428E-97F3-345002DD1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396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70A44-FDF6-4B9E-B39B-60337BBA6ABB}" type="datetimeFigureOut">
              <a:rPr lang="ru-RU" smtClean="0"/>
              <a:pPr/>
              <a:t>06.03.2026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AFBB6-2A53-428E-97F3-345002DD1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744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70A44-FDF6-4B9E-B39B-60337BBA6ABB}" type="datetimeFigureOut">
              <a:rPr lang="ru-RU" smtClean="0"/>
              <a:pPr/>
              <a:t>06.03.2026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AFBB6-2A53-428E-97F3-345002DD1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200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70A44-FDF6-4B9E-B39B-60337BBA6ABB}" type="datetimeFigureOut">
              <a:rPr lang="ru-RU" smtClean="0"/>
              <a:pPr/>
              <a:t>06.03.2026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AFBB6-2A53-428E-97F3-345002DD1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910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70A44-FDF6-4B9E-B39B-60337BBA6ABB}" type="datetimeFigureOut">
              <a:rPr lang="ru-RU" smtClean="0"/>
              <a:pPr/>
              <a:t>06.03.2026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AFBB6-2A53-428E-97F3-345002DD1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995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36" r:id="rId13"/>
    <p:sldLayoutId id="2147483699" r:id="rId14"/>
    <p:sldLayoutId id="2147483691" r:id="rId15"/>
    <p:sldLayoutId id="2147483701" r:id="rId16"/>
    <p:sldLayoutId id="2147483706" r:id="rId17"/>
    <p:sldLayoutId id="2147483702" r:id="rId18"/>
    <p:sldLayoutId id="2147483704" r:id="rId19"/>
    <p:sldLayoutId id="2147483703" r:id="rId20"/>
    <p:sldLayoutId id="2147483690" r:id="rId21"/>
    <p:sldLayoutId id="2147483708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aids38.ru/?p=14358" TargetMode="External"/><Relationship Id="rId3" Type="http://schemas.openxmlformats.org/officeDocument/2006/relationships/image" Target="../media/image10.png"/><Relationship Id="rId7" Type="http://schemas.openxmlformats.org/officeDocument/2006/relationships/hyperlink" Target="https://aids38.ru/?p=15155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ids38.ru/?p=15381" TargetMode="External"/><Relationship Id="rId5" Type="http://schemas.openxmlformats.org/officeDocument/2006/relationships/hyperlink" Target="https://nts-tv.ru/news/pervyy-semeynyy-festival-v-irkutske-sobral-bolee-500-uchastnikov/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png"/><Relationship Id="rId4" Type="http://schemas.openxmlformats.org/officeDocument/2006/relationships/image" Target="../media/image9.png"/><Relationship Id="rId9" Type="http://schemas.openxmlformats.org/officeDocument/2006/relationships/image" Target="../media/image1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12192000" cy="9901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 sz="2000" b="1" dirty="0" smtClean="0">
              <a:solidFill>
                <a:prstClr val="black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/>
            <a:endParaRPr lang="ru-RU" altLang="en-US" sz="2000" b="1" dirty="0">
              <a:solidFill>
                <a:prstClr val="black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/>
            <a:endParaRPr lang="ru-RU" altLang="en-US" sz="2000" b="1" dirty="0" smtClean="0">
              <a:solidFill>
                <a:prstClr val="black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/>
            <a:endParaRPr lang="ru-RU" altLang="en-US" sz="2000" b="1" dirty="0">
              <a:solidFill>
                <a:prstClr val="black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/>
            <a:endParaRPr lang="ru-RU" altLang="en-US" sz="2000" b="1" dirty="0" smtClean="0">
              <a:solidFill>
                <a:prstClr val="black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/>
            <a:endParaRPr lang="ru-RU" altLang="en-US" sz="2000" b="1" dirty="0">
              <a:solidFill>
                <a:prstClr val="black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/>
            <a:endParaRPr lang="ru-RU" altLang="en-US" sz="2000" b="1" dirty="0" smtClean="0">
              <a:solidFill>
                <a:prstClr val="black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/>
            <a:endParaRPr lang="ru-RU" altLang="en-US" sz="2000" b="1" dirty="0">
              <a:solidFill>
                <a:prstClr val="black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/>
            <a:r>
              <a:rPr lang="ru-RU" alt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Государственное </a:t>
            </a:r>
            <a:r>
              <a:rPr lang="ru-RU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бюджетное </a:t>
            </a:r>
            <a:r>
              <a:rPr lang="ru-RU" alt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учреж</a:t>
            </a:r>
            <a:r>
              <a:rPr lang="ru-RU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</a:t>
            </a:r>
            <a:r>
              <a:rPr lang="ru-RU" alt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ение </a:t>
            </a:r>
            <a:r>
              <a:rPr lang="ru-RU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здравоохранения </a:t>
            </a:r>
            <a:r>
              <a:rPr lang="ru-RU" alt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</a:t>
            </a:r>
            <a:r>
              <a:rPr lang="ru-RU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Иркутский областной центр по профилактике и борьбе со СПИД и инфекционными заболеваниями»</a:t>
            </a:r>
            <a:br>
              <a:rPr lang="ru-RU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34" y="383423"/>
            <a:ext cx="1484800" cy="6624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9718">
            <a:off x="4979889" y="772570"/>
            <a:ext cx="7572022" cy="36394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333" y="323769"/>
            <a:ext cx="1478085" cy="1034769"/>
          </a:xfrm>
          <a:prstGeom prst="rect">
            <a:avLst/>
          </a:prstGeom>
        </p:spPr>
      </p:pic>
      <p:sp>
        <p:nvSpPr>
          <p:cNvPr id="3074" name="Rectangle 2">
            <a:extLst>
              <a:ext uri="{FF2B5EF4-FFF2-40B4-BE49-F238E27FC236}">
                <a16:creationId xmlns:a16="http://schemas.microsoft.com/office/drawing/2014/main" id="{ED2DB031-9003-4F74-A88F-FE2A2ABABC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9574" y="3153817"/>
            <a:ext cx="6340216" cy="137009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«Женские секреты»: Профилактика ВИЧ-инфекции и социально значимых заболеваний </a:t>
            </a:r>
            <a:r>
              <a:rPr lang="ru-RU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активацию </a:t>
            </a:r>
            <a:r>
              <a:rPr lang="ru-RU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просвещение»</a:t>
            </a:r>
            <a:br>
              <a:rPr lang="ru-RU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26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Число пожилых людей с ВИЧ-инфекцией продолжает расти -  за 2024 г. – 128 чел. (6,5%) (за 2022 г. – 97 чел. 4,4%)</a:t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3" t="71218"/>
          <a:stretch/>
        </p:blipFill>
        <p:spPr>
          <a:xfrm>
            <a:off x="150656" y="136898"/>
            <a:ext cx="7609680" cy="115680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826" y="774440"/>
            <a:ext cx="9720072" cy="1499616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(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KPI)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idx="1"/>
          </p:nvPr>
        </p:nvSpPr>
        <p:spPr>
          <a:xfrm>
            <a:off x="378032" y="1664609"/>
            <a:ext cx="11245932" cy="4328160"/>
          </a:xfrm>
        </p:spPr>
        <p:txBody>
          <a:bodyPr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Количественные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женщин, прошедших обучение (просмотр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видеоуроков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подкастов):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500 уникальных пользователей (замер по количеству просмотров на сайте).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женщин, прошедших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экспресс-тестирование на ВИЧ, гепатиты В и С, сифилис: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1000 человек за весь период проекта.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Охват информационной кампании: суммарный охват публикаций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соцсетях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ВК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ОК, М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AX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менее 50 000 просмотров.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проведенных уличных акций: 5 акций «Ярмарка здоровья».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распространенных информационных материалов: не менее 5 000 экземпляров (брошюры, листовки).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Качественные: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уровня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знаний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информированности):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увелечение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доли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правильных ответов по ключевым вопросам (пути передачи, профилактика, возможности материнства) на 40% по итогам контрольного анкетирования целевой аудитории.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Удовлетворенность участниц: не менее 90% положительных отзывов от женщин, посетивших мероприятия и прошедших тестирование (опрос на месте).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Репутационный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эффект: рост числа подписчиков в официальных аккаунтах ГБУЗ «ИОЦ СПИД»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соцсетях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15% за счет привлечения новой женской аудитории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7490" y="136898"/>
            <a:ext cx="1484800" cy="66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32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Число пожилых людей с ВИЧ-инфекцией продолжает расти -  за 2024 г. – 128 чел. (6,5%) (за 2022 г. – 97 чел. 4,4%)</a:t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3" t="71218"/>
          <a:stretch/>
        </p:blipFill>
        <p:spPr>
          <a:xfrm>
            <a:off x="-1744" y="1"/>
            <a:ext cx="7609680" cy="115680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034" y="1001437"/>
            <a:ext cx="9720072" cy="1499616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текущем статусе </a:t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проекта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7490" y="136898"/>
            <a:ext cx="1484800" cy="662480"/>
          </a:xfrm>
          <a:prstGeom prst="rect">
            <a:avLst/>
          </a:prstGeom>
        </p:spPr>
      </p:pic>
      <p:sp>
        <p:nvSpPr>
          <p:cNvPr id="7" name="Прямоугольник: скругленные углы 19">
            <a:extLst>
              <a:ext uri="{FF2B5EF4-FFF2-40B4-BE49-F238E27FC236}">
                <a16:creationId xmlns:a16="http://schemas.microsoft.com/office/drawing/2014/main" id="{C4169BAA-4B12-B14F-A2F9-009A19F16532}"/>
              </a:ext>
            </a:extLst>
          </p:cNvPr>
          <p:cNvSpPr/>
          <p:nvPr/>
        </p:nvSpPr>
        <p:spPr>
          <a:xfrm>
            <a:off x="152407" y="2050473"/>
            <a:ext cx="5417119" cy="4423183"/>
          </a:xfrm>
          <a:prstGeom prst="roundRect">
            <a:avLst>
              <a:gd name="adj" fmla="val 1584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252000" rtlCol="0" anchor="ctr"/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Ведение социальных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сетей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ВКонтакте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(официальная группа ГБУЗ «ИОЦ СПИД» 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таргетированные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посты в городских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пабликах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Одноклассники (официальная группа ГБУЗ «ИОЦ СПИД» 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таргетированные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посты в районных группах)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 ГБУЗ «ИОЦ СПИД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Telegram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-канал (как дополнительный, с пометкой, что информация там дублируется, но с учетом возможных рисков блокировки)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Разработка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нформационных  материалов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Проведение уличных мероприятий по  профилактике социально значимых заболеваний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: скругленные углы 20">
            <a:extLst>
              <a:ext uri="{FF2B5EF4-FFF2-40B4-BE49-F238E27FC236}">
                <a16:creationId xmlns:a16="http://schemas.microsoft.com/office/drawing/2014/main" id="{444AD552-A7DD-B541-B481-B576E7BAE03B}"/>
              </a:ext>
            </a:extLst>
          </p:cNvPr>
          <p:cNvSpPr/>
          <p:nvPr/>
        </p:nvSpPr>
        <p:spPr>
          <a:xfrm>
            <a:off x="8273932" y="2189216"/>
            <a:ext cx="3544457" cy="2116134"/>
          </a:xfrm>
          <a:prstGeom prst="roundRect">
            <a:avLst>
              <a:gd name="adj" fmla="val 1584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252000" rtlCol="0" anchor="ctr"/>
          <a:lstStyle/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СМИ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https://nts-tv.ru/news/pervyy-semeynyy-festival-v-irkutske-sobral-bolee-500-uchastnikov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/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: скругленные углы 22">
            <a:extLst>
              <a:ext uri="{FF2B5EF4-FFF2-40B4-BE49-F238E27FC236}">
                <a16:creationId xmlns:a16="http://schemas.microsoft.com/office/drawing/2014/main" id="{6925F8D5-4A90-3449-9C15-AFA3927AC4E0}"/>
              </a:ext>
            </a:extLst>
          </p:cNvPr>
          <p:cNvSpPr/>
          <p:nvPr/>
        </p:nvSpPr>
        <p:spPr>
          <a:xfrm>
            <a:off x="8273932" y="4499517"/>
            <a:ext cx="3544457" cy="1974139"/>
          </a:xfrm>
          <a:prstGeom prst="roundRect">
            <a:avLst>
              <a:gd name="adj" fmla="val 1584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252000" rtlCol="0" anchor="ctr"/>
          <a:lstStyle/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Сети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://aids38.ru/?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p=15381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https://aids38.ru/?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p=15155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https://aids38.ru/?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p=14358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19391" y="4262064"/>
            <a:ext cx="2653669" cy="248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72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3" t="71218"/>
          <a:stretch/>
        </p:blipFill>
        <p:spPr>
          <a:xfrm>
            <a:off x="0" y="0"/>
            <a:ext cx="7609680" cy="115680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273" y="642292"/>
            <a:ext cx="9720072" cy="105991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проекта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7490" y="136898"/>
            <a:ext cx="1484800" cy="66248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9D5AE49-FCC8-D949-836F-A74AD3355702}"/>
              </a:ext>
            </a:extLst>
          </p:cNvPr>
          <p:cNvSpPr txBox="1"/>
          <p:nvPr/>
        </p:nvSpPr>
        <p:spPr>
          <a:xfrm>
            <a:off x="663269" y="5132941"/>
            <a:ext cx="60518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Сотрудники отдела профилактики ГБУЗ «ИОЦ СПИД»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A5C35F-2BAF-3D4B-ACCF-DC530FD2EB68}"/>
              </a:ext>
            </a:extLst>
          </p:cNvPr>
          <p:cNvSpPr txBox="1"/>
          <p:nvPr/>
        </p:nvSpPr>
        <p:spPr>
          <a:xfrm>
            <a:off x="622273" y="1180078"/>
            <a:ext cx="33602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A72E88"/>
                </a:solidFill>
                <a:latin typeface="Playfair Display SemiBold" pitchFamily="2" charset="-52"/>
              </a:rPr>
              <a:t>Руководители </a:t>
            </a:r>
            <a:r>
              <a:rPr lang="ru-RU" sz="2000" dirty="0">
                <a:solidFill>
                  <a:srgbClr val="A72E88"/>
                </a:solidFill>
                <a:latin typeface="Playfair Display SemiBold" pitchFamily="2" charset="-52"/>
              </a:rPr>
              <a:t>проекта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8F5C6B-9DA1-054C-BDF6-066529B98D57}"/>
              </a:ext>
            </a:extLst>
          </p:cNvPr>
          <p:cNvSpPr txBox="1"/>
          <p:nvPr/>
        </p:nvSpPr>
        <p:spPr>
          <a:xfrm>
            <a:off x="663269" y="4742888"/>
            <a:ext cx="35333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B9D04A"/>
                </a:solidFill>
                <a:latin typeface="Playfair Display SemiBold" pitchFamily="2" charset="-52"/>
              </a:rPr>
              <a:t>Ключевые члены команды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03E1AB8-A27C-0540-B40E-DDBEBC322F07}"/>
              </a:ext>
            </a:extLst>
          </p:cNvPr>
          <p:cNvSpPr txBox="1"/>
          <p:nvPr/>
        </p:nvSpPr>
        <p:spPr>
          <a:xfrm>
            <a:off x="6038850" y="1753767"/>
            <a:ext cx="276967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Запольская Галина Анатольевна</a:t>
            </a: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отделом профилактики с кабинетом психосоциального консультирования и добровольного обследования на ВИЧ-инфекцию, в том числе анонимного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9D5AE49-FCC8-D949-836F-A74AD3355702}"/>
              </a:ext>
            </a:extLst>
          </p:cNvPr>
          <p:cNvSpPr txBox="1"/>
          <p:nvPr/>
        </p:nvSpPr>
        <p:spPr>
          <a:xfrm>
            <a:off x="10663619" y="1666572"/>
            <a:ext cx="15490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Григорова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Екатерина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Александровна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Специалист по связям с общественностью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6"/>
          <a:stretch/>
        </p:blipFill>
        <p:spPr>
          <a:xfrm>
            <a:off x="38100" y="1580187"/>
            <a:ext cx="1836514" cy="25812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75"/>
          <a:stretch/>
        </p:blipFill>
        <p:spPr>
          <a:xfrm>
            <a:off x="4323389" y="1772913"/>
            <a:ext cx="1715461" cy="24596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420" y="1666572"/>
            <a:ext cx="1930199" cy="257359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9D5AE49-FCC8-D949-836F-A74AD3355702}"/>
              </a:ext>
            </a:extLst>
          </p:cNvPr>
          <p:cNvSpPr txBox="1"/>
          <p:nvPr/>
        </p:nvSpPr>
        <p:spPr>
          <a:xfrm>
            <a:off x="6358290" y="5142998"/>
            <a:ext cx="39840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Сотрудники АПО ГБУЗ «ИОЦ СПИД»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3E1AB8-A27C-0540-B40E-DDBEBC322F07}"/>
              </a:ext>
            </a:extLst>
          </p:cNvPr>
          <p:cNvSpPr txBox="1"/>
          <p:nvPr/>
        </p:nvSpPr>
        <p:spPr>
          <a:xfrm>
            <a:off x="1553712" y="1725478"/>
            <a:ext cx="28535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Плотникова Юлия Кимовна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внештатный детский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 по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ВИЧ-инфекции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МЗ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РФ по СФО,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внештатный специалист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вопросам ВИЧ-инфекции МЗ ИО,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врач, к.м.н. </a:t>
            </a:r>
          </a:p>
        </p:txBody>
      </p:sp>
    </p:spTree>
    <p:extLst>
      <p:ext uri="{BB962C8B-B14F-4D97-AF65-F5344CB8AC3E}">
        <p14:creationId xmlns:p14="http://schemas.microsoft.com/office/powerpoint/2010/main" val="388448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2" y="-10005"/>
            <a:ext cx="12184175" cy="687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49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Число пожилых людей с ВИЧ-инфекцией продолжает расти -  за 2024 г. – 128 чел. (6,5%) (за 2022 г. – 97 чел. 4,4%)</a:t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3" t="71218"/>
          <a:stretch/>
        </p:blipFill>
        <p:spPr>
          <a:xfrm>
            <a:off x="-1744" y="1"/>
            <a:ext cx="7609680" cy="101978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744" y="587824"/>
            <a:ext cx="12193744" cy="558586"/>
          </a:xfrm>
          <a:solidFill>
            <a:srgbClr val="5BAD2D"/>
          </a:solidFill>
          <a:ln>
            <a:noFill/>
          </a:ln>
        </p:spPr>
        <p:txBody>
          <a:bodyPr>
            <a:normAutofit/>
          </a:bodyPr>
          <a:lstStyle/>
          <a:p>
            <a:pPr marL="361950"/>
            <a:r>
              <a:rPr lang="ru-RU" sz="2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Концепция </a:t>
            </a:r>
            <a:r>
              <a:rPr lang="ru-RU" sz="2800" b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проекта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437" y="35268"/>
            <a:ext cx="1484800" cy="662480"/>
          </a:xfrm>
          <a:prstGeom prst="rect">
            <a:avLst/>
          </a:prstGeom>
          <a:effectLst/>
        </p:spPr>
      </p:pic>
      <p:sp>
        <p:nvSpPr>
          <p:cNvPr id="7" name="Скругленный прямоугольник 6"/>
          <p:cNvSpPr/>
          <p:nvPr/>
        </p:nvSpPr>
        <p:spPr>
          <a:xfrm>
            <a:off x="447675" y="1366505"/>
            <a:ext cx="11299811" cy="182503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ЦЕЛЬ: </a:t>
            </a:r>
            <a:r>
              <a:rPr lang="ru-RU" sz="2000" dirty="0" smtClean="0">
                <a:solidFill>
                  <a:srgbClr val="002060"/>
                </a:solidFill>
              </a:rPr>
              <a:t>Снизить вероятность </a:t>
            </a:r>
            <a:r>
              <a:rPr lang="ru-RU" sz="2000" dirty="0">
                <a:solidFill>
                  <a:srgbClr val="002060"/>
                </a:solidFill>
              </a:rPr>
              <a:t>инфицирования </a:t>
            </a:r>
            <a:r>
              <a:rPr lang="ru-RU" sz="2000" dirty="0" smtClean="0">
                <a:solidFill>
                  <a:srgbClr val="002060"/>
                </a:solidFill>
              </a:rPr>
              <a:t>ВИЧ и другими социально значимыми заболеваниями </a:t>
            </a:r>
            <a:r>
              <a:rPr lang="ru-RU" sz="2000" dirty="0">
                <a:solidFill>
                  <a:srgbClr val="002060"/>
                </a:solidFill>
              </a:rPr>
              <a:t>женщин </a:t>
            </a:r>
            <a:r>
              <a:rPr lang="ru-RU" sz="2000" dirty="0" smtClean="0">
                <a:solidFill>
                  <a:srgbClr val="002060"/>
                </a:solidFill>
              </a:rPr>
              <a:t>репродуктивного возраста посредством </a:t>
            </a:r>
            <a:r>
              <a:rPr lang="ru-RU" sz="2000" dirty="0">
                <a:solidFill>
                  <a:srgbClr val="002060"/>
                </a:solidFill>
              </a:rPr>
              <a:t>повышения их знаний о заболевании и формирования безопасных моделей поведения в отношении </a:t>
            </a:r>
            <a:r>
              <a:rPr lang="ru-RU" sz="2000" dirty="0" smtClean="0">
                <a:solidFill>
                  <a:srgbClr val="002060"/>
                </a:solidFill>
              </a:rPr>
              <a:t>ВИЧ</a:t>
            </a:r>
          </a:p>
          <a:p>
            <a:pPr algn="just"/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ЦЕЛЕВАЯ </a:t>
            </a:r>
            <a:r>
              <a:rPr lang="ru-RU" b="1" dirty="0">
                <a:solidFill>
                  <a:srgbClr val="002060"/>
                </a:solidFill>
              </a:rPr>
              <a:t>ГРУППА</a:t>
            </a:r>
            <a:r>
              <a:rPr lang="ru-RU" b="1" dirty="0" smtClean="0">
                <a:solidFill>
                  <a:srgbClr val="002060"/>
                </a:solidFill>
              </a:rPr>
              <a:t>: </a:t>
            </a:r>
            <a:r>
              <a:rPr lang="ru-RU" dirty="0">
                <a:solidFill>
                  <a:srgbClr val="002060"/>
                </a:solidFill>
              </a:rPr>
              <a:t>женщины города Иркутска и Иркутского района репродуктивного возраста (</a:t>
            </a:r>
            <a:r>
              <a:rPr lang="ru-RU" dirty="0" smtClean="0">
                <a:solidFill>
                  <a:srgbClr val="002060"/>
                </a:solidFill>
              </a:rPr>
              <a:t>18 – 49 </a:t>
            </a:r>
            <a:r>
              <a:rPr lang="ru-RU" dirty="0">
                <a:solidFill>
                  <a:srgbClr val="002060"/>
                </a:solidFill>
              </a:rPr>
              <a:t>лет</a:t>
            </a:r>
            <a:r>
              <a:rPr lang="ru-RU" dirty="0" smtClean="0">
                <a:solidFill>
                  <a:srgbClr val="002060"/>
                </a:solidFill>
              </a:rPr>
              <a:t>)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769046" y="3336415"/>
            <a:ext cx="5926419" cy="60027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ОСНОВНЫЕ ЗАДАЧИ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87087" y="4022414"/>
            <a:ext cx="2715254" cy="682936"/>
          </a:xfrm>
          <a:prstGeom prst="roundRect">
            <a:avLst/>
          </a:prstGeom>
          <a:solidFill>
            <a:srgbClr val="BDE6FF"/>
          </a:solidFill>
          <a:ln w="28575">
            <a:solidFill>
              <a:srgbClr val="57B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3175"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ИНФОРМИРОВАНИЕ</a:t>
            </a:r>
            <a:endParaRPr lang="ru-RU" dirty="0">
              <a:ln w="3175"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058228" y="4023070"/>
            <a:ext cx="2845457" cy="682936"/>
          </a:xfrm>
          <a:prstGeom prst="roundRect">
            <a:avLst/>
          </a:prstGeom>
          <a:solidFill>
            <a:srgbClr val="60B630">
              <a:alpha val="60000"/>
            </a:srgbClr>
          </a:solidFill>
          <a:ln w="28575">
            <a:solidFill>
              <a:srgbClr val="519C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3175"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ОБУЧЕНИЕ</a:t>
            </a:r>
            <a:endParaRPr lang="ru-RU" dirty="0">
              <a:ln w="3175"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049071" y="4022414"/>
            <a:ext cx="2774435" cy="682936"/>
          </a:xfrm>
          <a:prstGeom prst="roundRect">
            <a:avLst/>
          </a:prstGeom>
          <a:solidFill>
            <a:srgbClr val="FFDC6D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3175"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КОНСУЛЬТИРОВАНИЕ</a:t>
            </a:r>
            <a:endParaRPr lang="ru-RU" dirty="0">
              <a:ln w="3175"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979493" y="4022414"/>
            <a:ext cx="3062797" cy="682936"/>
          </a:xfrm>
          <a:prstGeom prst="roundRect">
            <a:avLst/>
          </a:prstGeom>
          <a:solidFill>
            <a:srgbClr val="FE94BA"/>
          </a:solidFill>
          <a:ln w="28575">
            <a:solidFill>
              <a:srgbClr val="FE26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3175"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ПОДДЕРЖКА</a:t>
            </a:r>
            <a:endParaRPr lang="ru-RU" dirty="0">
              <a:ln w="3175"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4551" y="4916177"/>
            <a:ext cx="2693760" cy="156075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942232"/>
            <a:ext cx="2698931" cy="1562063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289030" y="4899580"/>
            <a:ext cx="2565686" cy="1604715"/>
            <a:chOff x="246556" y="4986548"/>
            <a:chExt cx="2432391" cy="1604715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556" y="4986548"/>
              <a:ext cx="906988" cy="1604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" name="Группа 20"/>
            <p:cNvGrpSpPr/>
            <p:nvPr/>
          </p:nvGrpSpPr>
          <p:grpSpPr>
            <a:xfrm>
              <a:off x="1183267" y="4986548"/>
              <a:ext cx="1495680" cy="1604715"/>
              <a:chOff x="2267744" y="3435846"/>
              <a:chExt cx="2536781" cy="1707653"/>
            </a:xfrm>
          </p:grpSpPr>
          <p:pic>
            <p:nvPicPr>
              <p:cNvPr id="22" name="Рисунок 21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267744" y="3435846"/>
                <a:ext cx="1224136" cy="1707653"/>
              </a:xfrm>
              <a:prstGeom prst="rect">
                <a:avLst/>
              </a:prstGeom>
            </p:spPr>
          </p:pic>
          <p:pic>
            <p:nvPicPr>
              <p:cNvPr id="23" name="Рисунок 22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91881" y="3435846"/>
                <a:ext cx="1312644" cy="1696194"/>
              </a:xfrm>
              <a:prstGeom prst="rect">
                <a:avLst/>
              </a:prstGeom>
            </p:spPr>
          </p:pic>
        </p:grpSp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25000" y="4811697"/>
            <a:ext cx="1567544" cy="169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78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3" t="71218"/>
          <a:stretch/>
        </p:blipFill>
        <p:spPr>
          <a:xfrm>
            <a:off x="0" y="0"/>
            <a:ext cx="7609680" cy="993434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idx="1"/>
          </p:nvPr>
        </p:nvSpPr>
        <p:spPr>
          <a:xfrm>
            <a:off x="1024128" y="1981200"/>
            <a:ext cx="10024872" cy="4328160"/>
          </a:xfrm>
        </p:spPr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7490" y="136898"/>
            <a:ext cx="1484800" cy="6624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15" y="1535838"/>
            <a:ext cx="4724399" cy="4773522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5965004"/>
              </p:ext>
            </p:extLst>
          </p:nvPr>
        </p:nvGraphicFramePr>
        <p:xfrm>
          <a:off x="5362574" y="1535841"/>
          <a:ext cx="6687913" cy="49581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52234">
                  <a:extLst>
                    <a:ext uri="{9D8B030D-6E8A-4147-A177-3AD203B41FA5}">
                      <a16:colId xmlns:a16="http://schemas.microsoft.com/office/drawing/2014/main" val="2293100170"/>
                    </a:ext>
                  </a:extLst>
                </a:gridCol>
                <a:gridCol w="1158152">
                  <a:extLst>
                    <a:ext uri="{9D8B030D-6E8A-4147-A177-3AD203B41FA5}">
                      <a16:colId xmlns:a16="http://schemas.microsoft.com/office/drawing/2014/main" val="3601336595"/>
                    </a:ext>
                  </a:extLst>
                </a:gridCol>
                <a:gridCol w="3077527">
                  <a:extLst>
                    <a:ext uri="{9D8B030D-6E8A-4147-A177-3AD203B41FA5}">
                      <a16:colId xmlns:a16="http://schemas.microsoft.com/office/drawing/2014/main" val="906410362"/>
                    </a:ext>
                  </a:extLst>
                </a:gridCol>
              </a:tblGrid>
              <a:tr h="665349">
                <a:tc>
                  <a:txBody>
                    <a:bodyPr/>
                    <a:lstStyle/>
                    <a:p>
                      <a:pPr algn="l"/>
                      <a:r>
                        <a:rPr lang="ru-RU" sz="20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Этап</a:t>
                      </a:r>
                      <a:endParaRPr lang="ru-RU" sz="20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Сроки</a:t>
                      </a:r>
                      <a:endParaRPr lang="ru-RU" sz="20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Ключевые мероприятия</a:t>
                      </a:r>
                    </a:p>
                    <a:p>
                      <a:pPr algn="l"/>
                      <a:endParaRPr lang="ru-RU" sz="20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3206733"/>
                  </a:ext>
                </a:extLst>
              </a:tr>
              <a:tr h="1243913">
                <a:tc>
                  <a:txBody>
                    <a:bodyPr/>
                    <a:lstStyle/>
                    <a:p>
                      <a:pPr algn="l"/>
                      <a:r>
                        <a:rPr lang="ru-RU" sz="20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I. Подготовительный</a:t>
                      </a:r>
                      <a:endParaRPr lang="ru-RU" sz="20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Январь-Февраль</a:t>
                      </a:r>
                      <a:endParaRPr lang="ru-RU" sz="20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Формирование партнерств. Разработка уникального контента и стиля.</a:t>
                      </a:r>
                      <a:endParaRPr lang="ru-RU" sz="20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625702"/>
                  </a:ext>
                </a:extLst>
              </a:tr>
              <a:tr h="1533195">
                <a:tc>
                  <a:txBody>
                    <a:bodyPr/>
                    <a:lstStyle/>
                    <a:p>
                      <a:pPr algn="l"/>
                      <a:r>
                        <a:rPr lang="en-US" sz="20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II. </a:t>
                      </a:r>
                      <a:r>
                        <a:rPr lang="ru-RU" sz="20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Просветительский</a:t>
                      </a:r>
                      <a:endParaRPr lang="ru-RU" sz="20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Март-Ноябрь</a:t>
                      </a:r>
                      <a:endParaRPr lang="ru-RU" sz="20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Цикл подкастов «Женское здоровье». </a:t>
                      </a:r>
                    </a:p>
                    <a:p>
                      <a:pPr algn="l"/>
                      <a:r>
                        <a:rPr lang="ru-RU" sz="20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Акции «Ярмарка здоровья» (выездное тестирование).</a:t>
                      </a:r>
                      <a:endParaRPr lang="ru-RU" sz="20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5314512"/>
                  </a:ext>
                </a:extLst>
              </a:tr>
              <a:tr h="1331063">
                <a:tc>
                  <a:txBody>
                    <a:bodyPr/>
                    <a:lstStyle/>
                    <a:p>
                      <a:pPr algn="l"/>
                      <a:r>
                        <a:rPr lang="en-US" sz="20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III. </a:t>
                      </a:r>
                      <a:r>
                        <a:rPr lang="ru-RU" sz="20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Итоговый</a:t>
                      </a:r>
                      <a:endParaRPr lang="ru-RU" sz="20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Декабрь</a:t>
                      </a:r>
                      <a:endParaRPr lang="ru-RU" sz="20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Публикация отчетов и «Библиотеки знаний».</a:t>
                      </a:r>
                      <a:endParaRPr lang="ru-RU" sz="20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3110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306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3" t="71218"/>
          <a:stretch/>
        </p:blipFill>
        <p:spPr>
          <a:xfrm>
            <a:off x="0" y="0"/>
            <a:ext cx="7609680" cy="993434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idx="1"/>
          </p:nvPr>
        </p:nvSpPr>
        <p:spPr>
          <a:xfrm>
            <a:off x="1024128" y="1981200"/>
            <a:ext cx="10024872" cy="4328160"/>
          </a:xfrm>
        </p:spPr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7490" y="136898"/>
            <a:ext cx="1484800" cy="6624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03" y="1652580"/>
            <a:ext cx="4420933" cy="403187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82836" y="1652579"/>
            <a:ext cx="735945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партнеры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Женские консультации,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перинатальные центры (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Уникальные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партнеры: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муниципальных образований, Центры культуры и досуга (площадки для «Ярмарок здоровья»),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 НКО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работающие с семьями, «Мамочки Иркутска», женские клубы.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Уникальность мероприятий в каждом районе: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единая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смыслу, </a:t>
            </a:r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но </a:t>
            </a:r>
            <a:r>
              <a:rPr 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адаптирована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площадку.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базе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женских консультаций: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мини-лекций в «Школах матерей», распространение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информационных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материалов, индивидуальное консультирование психолога.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уличных акциях («Ярмарка здоровья» в мобильном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передвижном пункте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Уникальность: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Анонимность и доступность. Женщина может получить консультацию и пройти экспресс-тест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4 вида инфекции (ВИЧ, гепатиты В и С и сифилис) быстро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без записи и очередей в поликлинике.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Дополнение: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детского уголка (аниматоры), чтобы мамы могли спокойно пройти обследование.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Цикл видеороликов /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Подкастов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573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Число пожилых людей с ВИЧ-инфекцией продолжает расти -  за 2024 г. – 128 чел. (6,5%) (за 2022 г. – 97 чел. 4,4%)</a:t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3" t="71218"/>
          <a:stretch/>
        </p:blipFill>
        <p:spPr>
          <a:xfrm>
            <a:off x="-1744" y="1"/>
            <a:ext cx="7609680" cy="115680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034" y="333375"/>
            <a:ext cx="9720072" cy="1965619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Механика проекта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idx="1"/>
          </p:nvPr>
        </p:nvSpPr>
        <p:spPr>
          <a:xfrm>
            <a:off x="366156" y="1293705"/>
            <a:ext cx="11459687" cy="474266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Механика проекта строится на принципе «воронки вовлечения»: от массового информирования к персональному действию.</a:t>
            </a:r>
          </a:p>
          <a:p>
            <a:pPr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внимания: Через контент-план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соцсетях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(ВК,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Одноклассники,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Х)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публикации в СМИ мы рассказываем о проблеме ВИЧ среди женщин, развеиваем мифы и анонсируем мероприятия.</a:t>
            </a:r>
          </a:p>
          <a:p>
            <a:pPr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Контент-план: Это график постов на месяц. Темы: «Почему тест на ВИЧ — это нормально?», «5 вопросов гинекологу о ВИЧ», анонсы акций, истории счастливых мам и т.д.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Погружение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обучение: Для самых заинтересованных мы создаем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цикл подкастов,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подробно и доступно объясняют ключевые темы. Это наш «заочный» формат обучения.</a:t>
            </a:r>
          </a:p>
          <a:p>
            <a:pPr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Побуждение к действию: В постах и видеороликах содержится четкий призыв: «Приходи на "Ярмарку здоровья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"!».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 и закрепление: На уличных акциях в мобильном пункте женщина получает быструю и конфиденциальную услугу (консультация + тест). Здесь же ей вручаются информационные материалы, которые закрепляют полученные знания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Инструменты:</a:t>
            </a:r>
            <a:endParaRPr lang="ru-RU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Контент-план для социальных сетей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Листовки, плакаты для размещения информации о предстоящих мероприятиях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Информация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СМИ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Интерактивная выставка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7490" y="136898"/>
            <a:ext cx="1484800" cy="66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52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3" t="71218"/>
          <a:stretch/>
        </p:blipFill>
        <p:spPr>
          <a:xfrm>
            <a:off x="-1744" y="1"/>
            <a:ext cx="7609680" cy="115680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9091" y="815045"/>
            <a:ext cx="9720072" cy="149961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Каналы продвижения проекта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7490" y="136898"/>
            <a:ext cx="1484800" cy="66248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99091" y="2314661"/>
            <a:ext cx="1103090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ВКонтакте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(VK)</a:t>
            </a:r>
          </a:p>
          <a:p>
            <a:pPr marL="22860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Одноклассники</a:t>
            </a:r>
          </a:p>
          <a:p>
            <a:pPr marL="22860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 ГБУЗ «ИОЦ СПИД»: Основной ресурс для размещения официальной информации,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видеоуроков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подкастов.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MAX: Основной канал</a:t>
            </a:r>
          </a:p>
          <a:p>
            <a:pPr marL="342900" indent="-3429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СМИ:</a:t>
            </a:r>
          </a:p>
          <a:p>
            <a:pPr marL="342900" indent="-342900" defTabSz="9144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Газета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«Областная»</a:t>
            </a:r>
          </a:p>
          <a:p>
            <a:pPr marL="342900" indent="-342900" defTabSz="9144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агентства: НТС ,ИА «Сибирские новости»,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Телеинформ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defTabSz="9144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паблики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ВК и ОК: «Мамочки Иркутска», «Детские пособия | Иркутск» и другие.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54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Число пожилых людей с ВИЧ-инфекцией продолжает расти -  за 2024 г. – 128 чел. (6,5%) (за 2022 г. – 97 чел. 4,4%)</a:t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3" t="71218"/>
          <a:stretch/>
        </p:blipFill>
        <p:spPr>
          <a:xfrm>
            <a:off x="-1744" y="1"/>
            <a:ext cx="7609680" cy="115680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034" y="769155"/>
            <a:ext cx="9720072" cy="1499616"/>
          </a:xfrm>
        </p:spPr>
        <p:txBody>
          <a:bodyPr>
            <a:normAutofit/>
          </a:bodyPr>
          <a:lstStyle/>
          <a:p>
            <a:r>
              <a:rPr lang="ru-RU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7490" y="136898"/>
            <a:ext cx="1484800" cy="662480"/>
          </a:xfrm>
          <a:prstGeom prst="rect">
            <a:avLst/>
          </a:prstGeom>
        </p:spPr>
      </p:pic>
      <p:sp>
        <p:nvSpPr>
          <p:cNvPr id="7" name="Текст 2"/>
          <p:cNvSpPr txBox="1">
            <a:spLocks/>
          </p:cNvSpPr>
          <p:nvPr/>
        </p:nvSpPr>
        <p:spPr>
          <a:xfrm>
            <a:off x="366156" y="1814784"/>
            <a:ext cx="11459687" cy="47426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: скругленные углы 11">
            <a:extLst>
              <a:ext uri="{FF2B5EF4-FFF2-40B4-BE49-F238E27FC236}">
                <a16:creationId xmlns:a16="http://schemas.microsoft.com/office/drawing/2014/main" id="{A94B22EA-478D-ED42-A6D1-AF33314DED96}"/>
              </a:ext>
            </a:extLst>
          </p:cNvPr>
          <p:cNvSpPr/>
          <p:nvPr/>
        </p:nvSpPr>
        <p:spPr>
          <a:xfrm>
            <a:off x="1266718" y="1733598"/>
            <a:ext cx="9789209" cy="1396727"/>
          </a:xfrm>
          <a:prstGeom prst="roundRect">
            <a:avLst>
              <a:gd name="adj" fmla="val 1584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информированности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 города Иркутска и Иркутского района по вопросам репродуктивного здоровья, ИППП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ВИЧ-инфекции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информированности будем оценивать с помощью входного и выходного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анкетирования.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Сравнить процент правильных ответов. Цель — повышение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40%.)</a:t>
            </a:r>
          </a:p>
        </p:txBody>
      </p:sp>
      <p:sp>
        <p:nvSpPr>
          <p:cNvPr id="9" name="Прямоугольник: скругленные углы 15">
            <a:extLst>
              <a:ext uri="{FF2B5EF4-FFF2-40B4-BE49-F238E27FC236}">
                <a16:creationId xmlns:a16="http://schemas.microsoft.com/office/drawing/2014/main" id="{BEB46AAA-30A5-DB41-83AD-72BC9CB91D2F}"/>
              </a:ext>
            </a:extLst>
          </p:cNvPr>
          <p:cNvSpPr/>
          <p:nvPr/>
        </p:nvSpPr>
        <p:spPr>
          <a:xfrm>
            <a:off x="1266718" y="3368122"/>
            <a:ext cx="9658564" cy="1150475"/>
          </a:xfrm>
          <a:prstGeom prst="roundRect">
            <a:avLst>
              <a:gd name="adj" fmla="val 1584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заболеваемости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ВИЧ-инфекцией среди ключевой группы населения-женщин репродуктивного возраста (18-49 лет)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: скругленные углы 16">
            <a:extLst>
              <a:ext uri="{FF2B5EF4-FFF2-40B4-BE49-F238E27FC236}">
                <a16:creationId xmlns:a16="http://schemas.microsoft.com/office/drawing/2014/main" id="{67F45B01-050D-CE47-83F2-B1A6474A87AF}"/>
              </a:ext>
            </a:extLst>
          </p:cNvPr>
          <p:cNvSpPr/>
          <p:nvPr/>
        </p:nvSpPr>
        <p:spPr>
          <a:xfrm>
            <a:off x="1266718" y="4788319"/>
            <a:ext cx="9658564" cy="1150475"/>
          </a:xfrm>
          <a:prstGeom prst="roundRect">
            <a:avLst>
              <a:gd name="adj" fmla="val 1584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интернет-ресурса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женщин репродуктивного возраста (18-49 лет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(Создать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специальный раздел на уже существующем сайте ГБУЗ «ИОЦ СПИД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824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3" t="71218"/>
          <a:stretch/>
        </p:blipFill>
        <p:spPr>
          <a:xfrm>
            <a:off x="0" y="0"/>
            <a:ext cx="7609680" cy="115680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273" y="642292"/>
            <a:ext cx="9720072" cy="149961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7490" y="136898"/>
            <a:ext cx="1484800" cy="66248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DEE874E-3323-BF4D-9B75-DF953D69A747}"/>
              </a:ext>
            </a:extLst>
          </p:cNvPr>
          <p:cNvSpPr txBox="1"/>
          <p:nvPr/>
        </p:nvSpPr>
        <p:spPr>
          <a:xfrm>
            <a:off x="622273" y="1952331"/>
            <a:ext cx="5469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B9D04A"/>
                </a:solidFill>
                <a:latin typeface="Dita Sweet" panose="02000503090000020004" pitchFamily="50" charset="0"/>
              </a:rPr>
              <a:t>1</a:t>
            </a:r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2B1303B-4984-EF43-9CF9-35A1F375DD81}"/>
              </a:ext>
            </a:extLst>
          </p:cNvPr>
          <p:cNvSpPr txBox="1"/>
          <p:nvPr/>
        </p:nvSpPr>
        <p:spPr>
          <a:xfrm>
            <a:off x="599090" y="3258533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2.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2F2C625-2AC4-0B4D-B712-C83866954A68}"/>
              </a:ext>
            </a:extLst>
          </p:cNvPr>
          <p:cNvSpPr txBox="1"/>
          <p:nvPr/>
        </p:nvSpPr>
        <p:spPr>
          <a:xfrm>
            <a:off x="622272" y="4749553"/>
            <a:ext cx="7715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3.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CFBDE54-120F-D048-86E3-8F4AFF1F5D24}"/>
              </a:ext>
            </a:extLst>
          </p:cNvPr>
          <p:cNvSpPr txBox="1"/>
          <p:nvPr/>
        </p:nvSpPr>
        <p:spPr>
          <a:xfrm>
            <a:off x="1264946" y="2099909"/>
            <a:ext cx="2981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Требуется информация  в СМИ о проекте, о его полезности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8E612C6-676E-3449-8945-F356D1293AB0}"/>
              </a:ext>
            </a:extLst>
          </p:cNvPr>
          <p:cNvSpPr txBox="1"/>
          <p:nvPr/>
        </p:nvSpPr>
        <p:spPr>
          <a:xfrm>
            <a:off x="1264946" y="3429000"/>
            <a:ext cx="30747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Финансовые. Печать буклетов, постеров и информационных стендов.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5D5F436-7DDA-D64A-A811-BF722EC6DE01}"/>
              </a:ext>
            </a:extLst>
          </p:cNvPr>
          <p:cNvSpPr txBox="1"/>
          <p:nvPr/>
        </p:nvSpPr>
        <p:spPr>
          <a:xfrm>
            <a:off x="1274275" y="4849804"/>
            <a:ext cx="27435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массовых мероприятий для населения города Иркутска и Иркутского района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ED8DA8-821C-3645-BE4E-486D93BB2A07}"/>
              </a:ext>
            </a:extLst>
          </p:cNvPr>
          <p:cNvSpPr txBox="1"/>
          <p:nvPr/>
        </p:nvSpPr>
        <p:spPr>
          <a:xfrm>
            <a:off x="4867276" y="5672883"/>
            <a:ext cx="7227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данном этапе, используется только информационный ресурс в рамках нескольких медицинских организаций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95801" y="2099909"/>
            <a:ext cx="7696200" cy="2990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"Проект «Женские секреты» уникален тем, что впервые в Иркутской области профилактика ВИЧ ведется через призму материнства и семьи, на понятном и деликатном для женщин языке. Мы не запугиваем, а даем простые инструменты: как проверить свое здоровье, как спланировать беременность, даже если у тебя ВИЧ-положительный партнер. Проект разрушает стигму и показывает, что забота о себе — это современно и ответственно."</a:t>
            </a:r>
            <a:endParaRPr lang="ru-RU" sz="2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09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A80AD4D6-2712-4EC3-A727-A5652AD67F9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704BC66-A771-492B-8E79-E3C5E33B71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73ACE82-BD1C-4CC4-B9C6-7097502B70B7}">
  <ds:schemaRefs>
    <ds:schemaRef ds:uri="http://www.w3.org/XML/1998/namespace"/>
    <ds:schemaRef ds:uri="http://purl.org/dc/dcmitype/"/>
    <ds:schemaRef ds:uri="http://schemas.microsoft.com/sharepoint/v3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230e9df3-be65-4c73-a93b-d1236ebd677e"/>
    <ds:schemaRef ds:uri="16c05727-aa75-4e4a-9b5f-8a80a1165891"/>
    <ds:schemaRef ds:uri="71af3243-3dd4-4a8d-8c0d-dd76da1f02a5"/>
    <ds:schemaRef ds:uri="http://purl.org/dc/elements/1.1/"/>
  </ds:schemaRefs>
</ds:datastoreItem>
</file>

<file path=docMetadata/LabelInfo.xml><?xml version="1.0" encoding="utf-8"?>
<clbl:labelList xmlns:clbl="http://schemas.microsoft.com/office/2020/mipLabelMetadata">
  <clbl:label id="{72f988bf-86f1-41af-91ab-2d7cd011db47}" enabled="0" method="" siteId="{72f988bf-86f1-41af-91ab-2d7cd011db4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1273</Words>
  <Application>Microsoft Office PowerPoint</Application>
  <PresentationFormat>Широкоэкранный</PresentationFormat>
  <Paragraphs>148</Paragraphs>
  <Slides>12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2" baseType="lpstr">
      <vt:lpstr>Arial</vt:lpstr>
      <vt:lpstr>Calibri</vt:lpstr>
      <vt:lpstr>Calibri Light</vt:lpstr>
      <vt:lpstr>Courier New</vt:lpstr>
      <vt:lpstr>Dita Sweet</vt:lpstr>
      <vt:lpstr>Playfair Display SemiBold</vt:lpstr>
      <vt:lpstr>Segoe UI</vt:lpstr>
      <vt:lpstr>Times New Roman</vt:lpstr>
      <vt:lpstr>Wingdings</vt:lpstr>
      <vt:lpstr>Тема Office</vt:lpstr>
      <vt:lpstr>«Женские секреты»: Профилактика ВИЧ-инфекции и социально значимых заболеваний через активацию и просвещение»   </vt:lpstr>
      <vt:lpstr>Презентация PowerPoint</vt:lpstr>
      <vt:lpstr>Концепция проекта</vt:lpstr>
      <vt:lpstr>Презентация PowerPoint</vt:lpstr>
      <vt:lpstr>Презентация PowerPoint</vt:lpstr>
      <vt:lpstr>Механика проекта </vt:lpstr>
      <vt:lpstr>Каналы продвижения проекта </vt:lpstr>
      <vt:lpstr>Цель проекта: </vt:lpstr>
      <vt:lpstr>Ресурсы </vt:lpstr>
      <vt:lpstr>Ожидаемые результаты (KPI) </vt:lpstr>
      <vt:lpstr>Информация о текущем статусе  реализации проекта </vt:lpstr>
      <vt:lpstr>Команда проекта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2021-02-18T07:10:18Z</dcterms:created>
  <dcterms:modified xsi:type="dcterms:W3CDTF">2026-03-06T09:24:27Z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