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9" r:id="rId4"/>
    <p:sldId id="258" r:id="rId5"/>
    <p:sldId id="259" r:id="rId6"/>
    <p:sldId id="260" r:id="rId7"/>
    <p:sldId id="261" r:id="rId8"/>
    <p:sldId id="270" r:id="rId9"/>
    <p:sldId id="262" r:id="rId10"/>
    <p:sldId id="271" r:id="rId11"/>
    <p:sldId id="263" r:id="rId12"/>
    <p:sldId id="264" r:id="rId13"/>
    <p:sldId id="265" r:id="rId14"/>
    <p:sldId id="266" r:id="rId15"/>
    <p:sldId id="268" r:id="rId16"/>
    <p:sldId id="267" r:id="rId17"/>
    <p:sldId id="272" r:id="rId18"/>
  </p:sldIdLst>
  <p:sldSz cx="12192000" cy="6858000"/>
  <p:notesSz cx="6858000" cy="9144000"/>
  <p:defaultTextStyle>
    <a:defPPr>
      <a:defRPr lang="en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3694"/>
    <a:srgbClr val="A72E87"/>
    <a:srgbClr val="863458"/>
    <a:srgbClr val="651C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003" autoAdjust="0"/>
    <p:restoredTop sz="96405"/>
  </p:normalViewPr>
  <p:slideViewPr>
    <p:cSldViewPr snapToGrid="0" snapToObjects="1" showGuides="1">
      <p:cViewPr varScale="1">
        <p:scale>
          <a:sx n="114" d="100"/>
          <a:sy n="114" d="100"/>
        </p:scale>
        <p:origin x="12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3CA14-0783-0442-8B43-1865A88129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07D968-37EC-FE40-AB46-32C59BD11A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11B1C4-A9AA-9042-9A10-D8A21B428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04/12/2025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CD9571-5E7F-E745-AEB9-7CA9B155D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3E4D91-4232-2E40-B542-61599FA52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013099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8B3C3-C578-844B-AF87-F297E696D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4A91F7-A599-FB43-A586-0CC751004D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71F158-2512-A44D-A26D-54697C16E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04/12/2025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64F998-4F9B-804A-9F02-0F4D60108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71966B-9D23-6848-99CB-AB9C01AB6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629233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08C84E-89E4-D749-BF5D-C7AFF866AA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841363-9323-674F-A3CA-6D2AAEE611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4CFA2A-828B-5843-93AB-C4BBF9132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04/12/2025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FEFA42-7CDF-C24D-8B70-B191A9AEC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55325E-D7E8-9F48-B2BF-11C3640AB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4021374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563C7-BF04-9541-A3BA-1EC3155ED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F8868E-D979-C241-9B7B-847DB9EFB9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3B753-0970-BA49-8E1F-69739D451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04/12/2025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71C29A-35D4-764F-8EF5-3B1CB7A4A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95C276-872E-5C43-B7CF-2AD1F9D38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866470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DDB34-A444-AC47-803F-5C0D2E85D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7685CE-926B-ED47-BE9E-FA65006D4C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E7A14B-C39F-6845-B507-E6C27D1AE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04/12/2025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8461A-2CA5-9C43-BE32-7E938C3CD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139A6B-82D4-FA40-9BF2-3B5522C1D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759332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215C8-2F70-BA4E-AFC1-2D345E50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C1E8B-2AA2-DF40-A096-0F20FFA597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520B7B-023C-F549-8C1D-ABE1A60C50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D3FBAD-B739-3849-AE3A-878D05538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04/12/2025</a:t>
            </a:fld>
            <a:endParaRPr lang="en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D44275-9D2F-D540-98C7-790CF9E40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D65E1B-BDC3-5E40-B884-047D1EED5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96910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A4140-6F29-874E-83AA-5CBE2EB5C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1479D2-391E-3D47-9236-19E384C6BA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87586E-75BA-BA45-8BC4-920EABE2AF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EF321A-AC70-EF49-8FCC-46AA238979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A2D6C3-FD50-B64A-9FBE-62BB4E0DAF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462348-8F70-B14D-BE99-0C70F9FB2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04/12/2025</a:t>
            </a:fld>
            <a:endParaRPr lang="en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8A1FC1-9FD6-2546-BF32-F542B8245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87ADF1-7043-3943-9B86-91A5BFAAE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598242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22561-48E8-EE44-B6C8-580307506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EF9D8E-5CD9-FC4F-B6F4-C020B57E4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04/12/2025</a:t>
            </a:fld>
            <a:endParaRPr lang="en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C9FEC1-62B9-824C-822A-7AF12162A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9528D4-1EA2-B548-9AD9-1B7F8428E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418682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5A742A-4AF4-2543-813D-9C714AC99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04/12/2025</a:t>
            </a:fld>
            <a:endParaRPr lang="en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921CE1-9D2B-2843-8523-1F03F6B82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B24975-66A2-2B48-A7C4-BD60AEBFC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525301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92AEC-4239-8546-8CD5-EA687E733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761AE6-5F80-AA4C-9CB5-5F3A8FC8C3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ABE359-5A99-DD4C-B0D3-25A48DB1C3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EB49FA-C8A1-2948-A5F0-3FC5D3054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04/12/2025</a:t>
            </a:fld>
            <a:endParaRPr lang="en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418EFC-7344-1549-8D73-BEF777EBA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730B34-6B03-2C4D-9648-5B35E449C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4180756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BFACA-111A-D74A-AD16-129F183A4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E9030E-57F6-1141-BCB4-E951A80B43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E6E3DE-83F5-6541-8F19-ED9CDCBD37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AA7955-355C-0145-B0AA-A67AC9CBD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04/12/2025</a:t>
            </a:fld>
            <a:endParaRPr lang="en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6279E2-40E0-E74A-9196-0CFD2D075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684C6A-B901-5F4D-B2DF-14E4FBA1D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294541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00B775-6F2A-A24E-B50A-4A3DE0E5C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ED5A98-EC46-7644-8DA8-92AFCEC357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9DDACC-C11C-8C47-8E0D-C4036CB53D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3EFBB3-7FA6-3D49-B851-9472CC50247F}" type="datetimeFigureOut">
              <a:rPr lang="en-RU" smtClean="0"/>
              <a:t>04/12/2025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33BE82-33C8-7C44-81AF-AE353C01D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E79654-7902-ED4A-8D7C-93B21514F5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118521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vk.com/podrugiyakutii?w=wall-58797277_444" TargetMode="External"/><Relationship Id="rId3" Type="http://schemas.openxmlformats.org/officeDocument/2006/relationships/hyperlink" Target="https://yakutiamedia.ru/news/1838910/" TargetMode="External"/><Relationship Id="rId7" Type="http://schemas.openxmlformats.org/officeDocument/2006/relationships/hyperlink" Target="https://podrugi-ykt.ru/prodolzhaetsja-rabota-proekta-prostranstvo-psypro-dushevnye-dialogi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odrugi-ykt.ru/nachalis-konsultacii-i-treningi-dlja-semej-uchastnikov-svo/" TargetMode="External"/><Relationship Id="rId5" Type="http://schemas.openxmlformats.org/officeDocument/2006/relationships/hyperlink" Target="https://yakutia.mk.ru/social/2024/09/06/centr-psikhologicheskoy-pomoshhi-svfu-budet-okazyvat-pomoshh-semyam-uchastnikov-svo.html" TargetMode="External"/><Relationship Id="rId10" Type="http://schemas.openxmlformats.org/officeDocument/2006/relationships/hyperlink" Target="https://vk.com/wall-58797277_459" TargetMode="External"/><Relationship Id="rId4" Type="http://schemas.openxmlformats.org/officeDocument/2006/relationships/hyperlink" Target="https://www.s-vfu.ru/news/detail.php?SECTION_ID=16&amp;ELEMENT_ID=246127" TargetMode="External"/><Relationship Id="rId9" Type="http://schemas.openxmlformats.org/officeDocument/2006/relationships/hyperlink" Target="https://t.me/ysiaru/67483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podrugi-ykt.ru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nvk-online.ru/new/" TargetMode="External"/><Relationship Id="rId4" Type="http://schemas.openxmlformats.org/officeDocument/2006/relationships/hyperlink" Target="https://www.s-vfu.ru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BC2C3183-3BA4-DC45-A563-EB07D8457435}"/>
              </a:ext>
            </a:extLst>
          </p:cNvPr>
          <p:cNvSpPr/>
          <p:nvPr/>
        </p:nvSpPr>
        <p:spPr>
          <a:xfrm>
            <a:off x="441434" y="1145628"/>
            <a:ext cx="11319642" cy="5370786"/>
          </a:xfrm>
          <a:prstGeom prst="roundRect">
            <a:avLst>
              <a:gd name="adj" fmla="val 5904"/>
            </a:avLst>
          </a:prstGeom>
          <a:solidFill>
            <a:srgbClr val="A72E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475A95-DB94-754D-B3E8-90058E1674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2933" y="113255"/>
            <a:ext cx="1661510" cy="86420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B63974C-299F-3A42-928D-66554BBDC41B}"/>
              </a:ext>
            </a:extLst>
          </p:cNvPr>
          <p:cNvSpPr txBox="1"/>
          <p:nvPr/>
        </p:nvSpPr>
        <p:spPr>
          <a:xfrm>
            <a:off x="797146" y="1848585"/>
            <a:ext cx="106082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Всероссийский конкурсный отбор проектов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«Женщины за здоровое общество»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9B813D-2B66-114A-A35A-8916837DF786}"/>
              </a:ext>
            </a:extLst>
          </p:cNvPr>
          <p:cNvSpPr txBox="1"/>
          <p:nvPr/>
        </p:nvSpPr>
        <p:spPr>
          <a:xfrm>
            <a:off x="897284" y="2924499"/>
            <a:ext cx="10348158" cy="2287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700"/>
              </a:lnSpc>
            </a:pP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«Пространство </a:t>
            </a: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PsyPro: душевные диалоги»</a:t>
            </a:r>
            <a:b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Саха (Якутия)</a:t>
            </a:r>
          </a:p>
          <a:p>
            <a:pPr>
              <a:lnSpc>
                <a:spcPts val="5700"/>
              </a:lnSpc>
            </a:pPr>
            <a:endParaRPr lang="ru-RU" sz="4800" dirty="0">
              <a:solidFill>
                <a:schemeClr val="bg1"/>
              </a:solidFill>
              <a:latin typeface="Playfair Display" pitchFamily="2" charset="-52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E84038-B740-F244-89E0-809A1E3F117D}"/>
              </a:ext>
            </a:extLst>
          </p:cNvPr>
          <p:cNvSpPr txBox="1"/>
          <p:nvPr/>
        </p:nvSpPr>
        <p:spPr>
          <a:xfrm>
            <a:off x="856347" y="4681056"/>
            <a:ext cx="46971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Номинация: 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Ментальное здоровье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624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E5D33E-8624-9F40-B0DC-F3E78C924CAB}"/>
              </a:ext>
            </a:extLst>
          </p:cNvPr>
          <p:cNvSpPr txBox="1"/>
          <p:nvPr/>
        </p:nvSpPr>
        <p:spPr>
          <a:xfrm>
            <a:off x="538385" y="588577"/>
            <a:ext cx="110650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A72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«Пространство </a:t>
            </a:r>
            <a:r>
              <a:rPr lang="en-US" sz="3200" b="1" dirty="0">
                <a:solidFill>
                  <a:srgbClr val="A72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PsyPro: </a:t>
            </a:r>
            <a:r>
              <a:rPr lang="ru-RU" sz="3200" b="1" dirty="0">
                <a:solidFill>
                  <a:srgbClr val="A72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душевные диалоги»</a:t>
            </a:r>
          </a:p>
          <a:p>
            <a:endParaRPr lang="ru-RU" sz="2800" dirty="0">
              <a:solidFill>
                <a:srgbClr val="A72E88"/>
              </a:solidFill>
              <a:latin typeface="Playfair Display SemiBold" pitchFamily="2" charset="-52"/>
            </a:endParaRPr>
          </a:p>
        </p:txBody>
      </p:sp>
      <p:sp>
        <p:nvSpPr>
          <p:cNvPr id="8" name="Прямоугольник: скругленные углы 6">
            <a:extLst>
              <a:ext uri="{FF2B5EF4-FFF2-40B4-BE49-F238E27FC236}">
                <a16:creationId xmlns:a16="http://schemas.microsoft.com/office/drawing/2014/main" id="{89879918-B16C-1F4D-A71E-A636346F56B4}"/>
              </a:ext>
            </a:extLst>
          </p:cNvPr>
          <p:cNvSpPr/>
          <p:nvPr/>
        </p:nvSpPr>
        <p:spPr>
          <a:xfrm>
            <a:off x="427290" y="1331344"/>
            <a:ext cx="4768450" cy="5134382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: скругленные углы 7">
            <a:extLst>
              <a:ext uri="{FF2B5EF4-FFF2-40B4-BE49-F238E27FC236}">
                <a16:creationId xmlns:a16="http://schemas.microsoft.com/office/drawing/2014/main" id="{C99722BC-85BA-A140-9E9E-71C5F0D0B7CC}"/>
              </a:ext>
            </a:extLst>
          </p:cNvPr>
          <p:cNvSpPr/>
          <p:nvPr/>
        </p:nvSpPr>
        <p:spPr>
          <a:xfrm>
            <a:off x="5374434" y="1319673"/>
            <a:ext cx="6247210" cy="5192222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024" y="1475923"/>
            <a:ext cx="1522311" cy="203124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7726" y="1566241"/>
            <a:ext cx="2378870" cy="17902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1524" y="1885094"/>
            <a:ext cx="2761727" cy="151193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 rot="10800000" flipV="1">
            <a:off x="599090" y="3609688"/>
            <a:ext cx="20097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Полет на АН-24 из г. Якутска до </a:t>
            </a:r>
            <a:endParaRPr lang="ru-RU" sz="1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Хонуу – 2,5 ч.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27726" y="3507172"/>
            <a:ext cx="23788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Транспортная артерия Момского района – р. Индигирка, работали в</a:t>
            </a:r>
          </a:p>
          <a:p>
            <a:r>
              <a:rPr lang="ru-RU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н.п. Кулун-Елбут, п. Буор-Сысыы, </a:t>
            </a:r>
          </a:p>
          <a:p>
            <a:r>
              <a:rPr lang="ru-RU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 Соболоох, с. Хонуу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070190">
            <a:off x="5495400" y="1500848"/>
            <a:ext cx="2438611" cy="298120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996531">
            <a:off x="6303282" y="3374836"/>
            <a:ext cx="2706859" cy="313971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683729">
            <a:off x="8663124" y="3230779"/>
            <a:ext cx="2792210" cy="248738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21809" y="5742774"/>
            <a:ext cx="23671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Моменты с групповых и индивидуальных работ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1046" y="4345193"/>
            <a:ext cx="3957799" cy="1878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04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2DB4CB-73D1-2148-924A-D3D1A20C3243}"/>
              </a:ext>
            </a:extLst>
          </p:cNvPr>
          <p:cNvSpPr txBox="1"/>
          <p:nvPr/>
        </p:nvSpPr>
        <p:spPr>
          <a:xfrm>
            <a:off x="3137482" y="547162"/>
            <a:ext cx="70041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A72E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результаты проекта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80843" y="1426850"/>
            <a:ext cx="1089729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Матери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 СВО - стабилизация психоэмоционального состояния в ситуации утраты, снижение патологизации горя, актуализация личностных ресурсов по преодолению тяжелой жизненной ситуации, укрепление внутрисемейных ресурсов, психологическое благополучие семьи.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Жены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снятие психоэмоционального напряжения, укрепление внутренних ресурсов, гармонизация отношений в семье, принятие индивидуальности своего ребенка, развитие эмоционального интеллекта и навыков психоэмоциональной саморегуляции, готовность к изменению установок и стереотипов в отношении семейного уклада. 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Дети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психоэмоциональное отреагирование стрессовых ситуаций, психологическая помощь в понимании и проживании сложных ситуаций, снижение уровня тревоги и напряжения, содействие личностному росту. 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Вдовы – психологическая поддержка в переживании утраты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снижение патологизации горя, актуализация личностных ресурсов по преодолению тяжелой жизненной ситуации, укрепление внутрисемейных ресурсов, психологическое благополучие семьи.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Участники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вернувшиеся из зоны СВО - ожидается снижение проявлений острого боевого стресса, симптомов ПТСР, помощь в ресоциализации. 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Расширенная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семья и близкое окружение семей участников СВО – психологическое просвещение и повышение культуры обращения к помогающим специалистам, осознание важности участия и вклада каждого в адаптации и ресоциализации участника, вернувшегося из зоны СВО, рекомендации по навыкам конструктивных копинг-стратегий (совладающего поведения). 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16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404096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88475A-0C6F-9641-A042-B188E420BA4B}"/>
              </a:ext>
            </a:extLst>
          </p:cNvPr>
          <p:cNvSpPr txBox="1"/>
          <p:nvPr/>
        </p:nvSpPr>
        <p:spPr>
          <a:xfrm>
            <a:off x="1702965" y="588577"/>
            <a:ext cx="84812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A72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«Пространство </a:t>
            </a:r>
            <a:r>
              <a:rPr lang="en-US" sz="3200" b="1" dirty="0">
                <a:solidFill>
                  <a:srgbClr val="A72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PsyPro: </a:t>
            </a:r>
            <a:r>
              <a:rPr lang="ru-RU" sz="3200" b="1" dirty="0">
                <a:solidFill>
                  <a:srgbClr val="A72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душевные диалоги»</a:t>
            </a:r>
          </a:p>
        </p:txBody>
      </p:sp>
      <p:sp>
        <p:nvSpPr>
          <p:cNvPr id="8" name="Прямоугольник: скругленные углы 19">
            <a:extLst>
              <a:ext uri="{FF2B5EF4-FFF2-40B4-BE49-F238E27FC236}">
                <a16:creationId xmlns:a16="http://schemas.microsoft.com/office/drawing/2014/main" id="{C4169BAA-4B12-B14F-A2F9-009A19F16532}"/>
              </a:ext>
            </a:extLst>
          </p:cNvPr>
          <p:cNvSpPr/>
          <p:nvPr/>
        </p:nvSpPr>
        <p:spPr>
          <a:xfrm>
            <a:off x="536895" y="1282259"/>
            <a:ext cx="6970287" cy="4153808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Предполагается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дальнейшая реализация проекта на базе Центра Психологической помощи ФГАОУ ВО Северо-Восточный Федеральный Университет имени М.К. Аммосова для других Арктических районов Республики Саха (Якутия).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сегодняшний момент проект «Пространство PsyPro: душевные диалоги» будет также включать профилактическую медицину. Проект «Три возраста женщины: вопросы женского здоровья» кафедры «Организация здравоохранения и профилактическая медицина» Медицинского Института ФГАОУ ВО СВФУ им. М .К. Аммосова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: скругленные углы 20">
            <a:extLst>
              <a:ext uri="{FF2B5EF4-FFF2-40B4-BE49-F238E27FC236}">
                <a16:creationId xmlns:a16="http://schemas.microsoft.com/office/drawing/2014/main" id="{444AD552-A7DD-B541-B481-B576E7BAE03B}"/>
              </a:ext>
            </a:extLst>
          </p:cNvPr>
          <p:cNvSpPr/>
          <p:nvPr/>
        </p:nvSpPr>
        <p:spPr>
          <a:xfrm>
            <a:off x="7634366" y="1282259"/>
            <a:ext cx="3969056" cy="2603757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  <a:hlinkClick r:id="rId3"/>
            </a:endParaRP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  <a:hlinkClick r:id="rId3"/>
            </a:endParaRPr>
          </a:p>
          <a:p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  <a:hlinkClick r:id="rId3"/>
            </a:endParaRP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  <a:hlinkClick r:id="rId3"/>
            </a:endParaRPr>
          </a:p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://yakutiamedia.ru/news/1838910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/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www.s-vfu.ru/news/detail.php?SECTION_ID=16&amp;ELEMENT_ID=246127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yakutia.mk.ru/social/2024/09/06/centr-psikhologicheskoy-pomoshhi-svfu-budet-okazyvat-pomoshh-semyam-uchastnikov-svo.html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https://podrugi-ykt.ru/nachalis-konsultacii-i-treningi-dlja-semej-uchastnikov-svo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/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://podrugi-ykt.ru/prodolzhaetsja-rabota-proekta-prostranstvo-psypro-dushevnye-dialogi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/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: скругленные углы 21">
            <a:extLst>
              <a:ext uri="{FF2B5EF4-FFF2-40B4-BE49-F238E27FC236}">
                <a16:creationId xmlns:a16="http://schemas.microsoft.com/office/drawing/2014/main" id="{C18EE8D4-00F3-1F40-B507-684B74EA7715}"/>
              </a:ext>
            </a:extLst>
          </p:cNvPr>
          <p:cNvSpPr/>
          <p:nvPr/>
        </p:nvSpPr>
        <p:spPr>
          <a:xfrm>
            <a:off x="453004" y="5606529"/>
            <a:ext cx="11150417" cy="1020774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ru-RU" dirty="0"/>
              <a:t>На данный момент в проекте приняли участие – 394 человека из двух районов Республики Саха (МР Момский, МР Хангаласский). </a:t>
            </a:r>
            <a:r>
              <a:rPr lang="ru-RU" dirty="0" smtClean="0"/>
              <a:t>Ожидаемые показатели благополучателей – 1000 человек из Арктических районов Республики Саха (Якутия).</a:t>
            </a:r>
            <a:endParaRPr lang="ru-RU" dirty="0"/>
          </a:p>
        </p:txBody>
      </p:sp>
      <p:sp>
        <p:nvSpPr>
          <p:cNvPr id="11" name="Прямоугольник: скругленные углы 22">
            <a:extLst>
              <a:ext uri="{FF2B5EF4-FFF2-40B4-BE49-F238E27FC236}">
                <a16:creationId xmlns:a16="http://schemas.microsoft.com/office/drawing/2014/main" id="{6925F8D5-4A90-3449-9C15-AFA3927AC4E0}"/>
              </a:ext>
            </a:extLst>
          </p:cNvPr>
          <p:cNvSpPr/>
          <p:nvPr/>
        </p:nvSpPr>
        <p:spPr>
          <a:xfrm>
            <a:off x="7634367" y="4056478"/>
            <a:ext cx="3969056" cy="1379589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  <a:hlinkClick r:id="rId8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  <a:hlinkClick r:id="rId8"/>
            </a:endParaRP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https://youtu.be/2fJzaBuaMm4?si=TAWtO0Bytp2A_DdB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  <a:hlinkClick r:id="rId8"/>
            </a:endParaRP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https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://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vk.com/podrugiyakutii?w=wall-58797277_444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https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://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t.me/ysiaru/67483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https://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vk.com/wall-58797277_459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78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3B4EC6-9801-A646-9E70-2AE8325B5C6E}"/>
              </a:ext>
            </a:extLst>
          </p:cNvPr>
          <p:cNvSpPr txBox="1"/>
          <p:nvPr/>
        </p:nvSpPr>
        <p:spPr>
          <a:xfrm>
            <a:off x="1585519" y="517514"/>
            <a:ext cx="85987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A72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«Пространство </a:t>
            </a:r>
            <a:r>
              <a:rPr lang="en-US" sz="3200" b="1" dirty="0">
                <a:solidFill>
                  <a:srgbClr val="A72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PsyPro: </a:t>
            </a:r>
            <a:r>
              <a:rPr lang="ru-RU" sz="3200" b="1" dirty="0">
                <a:solidFill>
                  <a:srgbClr val="A72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душевные диалоги»</a:t>
            </a:r>
          </a:p>
        </p:txBody>
      </p:sp>
      <p:sp>
        <p:nvSpPr>
          <p:cNvPr id="8" name="Прямоугольник: скругленные углы 19">
            <a:extLst>
              <a:ext uri="{FF2B5EF4-FFF2-40B4-BE49-F238E27FC236}">
                <a16:creationId xmlns:a16="http://schemas.microsoft.com/office/drawing/2014/main" id="{DC3B501B-B269-614F-917B-772DB15CA874}"/>
              </a:ext>
            </a:extLst>
          </p:cNvPr>
          <p:cNvSpPr/>
          <p:nvPr/>
        </p:nvSpPr>
        <p:spPr>
          <a:xfrm>
            <a:off x="599091" y="1952331"/>
            <a:ext cx="2538746" cy="1281757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 algn="ctr"/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://podrugi-ykt.ru</a:t>
            </a:r>
            <a:r>
              <a:rPr lang="en-US" dirty="0" smtClean="0">
                <a:hlinkClick r:id="rId3"/>
              </a:rPr>
              <a:t>/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9" name="Прямоугольник: скругленные углы 20">
            <a:extLst>
              <a:ext uri="{FF2B5EF4-FFF2-40B4-BE49-F238E27FC236}">
                <a16:creationId xmlns:a16="http://schemas.microsoft.com/office/drawing/2014/main" id="{7C7832D9-CBDF-B945-8F10-B649688DA286}"/>
              </a:ext>
            </a:extLst>
          </p:cNvPr>
          <p:cNvSpPr/>
          <p:nvPr/>
        </p:nvSpPr>
        <p:spPr>
          <a:xfrm>
            <a:off x="3265289" y="1952331"/>
            <a:ext cx="8327620" cy="1281757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pPr algn="just"/>
            <a:r>
              <a:rPr lang="ru-RU" dirty="0"/>
              <a:t>Сайт </a:t>
            </a:r>
            <a:r>
              <a:rPr lang="ru-RU" dirty="0" smtClean="0"/>
              <a:t>открытого форума женщин Республики Саха (Якутия) «Подруги-</a:t>
            </a:r>
            <a:r>
              <a:rPr lang="ru-RU" dirty="0" err="1" smtClean="0"/>
              <a:t>Дь</a:t>
            </a:r>
            <a:r>
              <a:rPr lang="sah-RU" dirty="0" smtClean="0"/>
              <a:t>үөгэлэр</a:t>
            </a:r>
            <a:r>
              <a:rPr lang="ru-RU" dirty="0"/>
              <a:t>»</a:t>
            </a:r>
            <a:r>
              <a:rPr lang="ru-RU" dirty="0" smtClean="0"/>
              <a:t>   </a:t>
            </a:r>
            <a:r>
              <a:rPr lang="ru-RU" dirty="0"/>
              <a:t>– одна из больших пространств  информационного </a:t>
            </a:r>
            <a:r>
              <a:rPr lang="ru-RU" dirty="0" smtClean="0"/>
              <a:t>освещения женщин всех возрастов. </a:t>
            </a:r>
            <a:r>
              <a:rPr lang="ru-RU" dirty="0"/>
              <a:t>Включает </a:t>
            </a:r>
            <a:r>
              <a:rPr lang="ru-RU" dirty="0" smtClean="0"/>
              <a:t>1000 посещений   </a:t>
            </a:r>
            <a:r>
              <a:rPr lang="ru-RU" dirty="0"/>
              <a:t>за месяц.</a:t>
            </a:r>
          </a:p>
        </p:txBody>
      </p:sp>
      <p:sp>
        <p:nvSpPr>
          <p:cNvPr id="10" name="Прямоугольник: скругленные углы 21">
            <a:extLst>
              <a:ext uri="{FF2B5EF4-FFF2-40B4-BE49-F238E27FC236}">
                <a16:creationId xmlns:a16="http://schemas.microsoft.com/office/drawing/2014/main" id="{80EBE8EA-8E2C-004C-ABBC-D37E06429DD1}"/>
              </a:ext>
            </a:extLst>
          </p:cNvPr>
          <p:cNvSpPr/>
          <p:nvPr/>
        </p:nvSpPr>
        <p:spPr>
          <a:xfrm>
            <a:off x="599091" y="3433743"/>
            <a:ext cx="2538746" cy="1281757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 algn="ctr"/>
            <a:r>
              <a:rPr lang="en-US" dirty="0" smtClean="0">
                <a:hlinkClick r:id="rId4"/>
              </a:rPr>
              <a:t>https</a:t>
            </a:r>
            <a:r>
              <a:rPr lang="en-US" dirty="0">
                <a:hlinkClick r:id="rId4"/>
              </a:rPr>
              <a:t>://</a:t>
            </a:r>
            <a:r>
              <a:rPr lang="en-US" dirty="0" smtClean="0">
                <a:hlinkClick r:id="rId4"/>
              </a:rPr>
              <a:t>www.s-vfu.ru/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11" name="Прямоугольник: скругленные углы 22">
            <a:extLst>
              <a:ext uri="{FF2B5EF4-FFF2-40B4-BE49-F238E27FC236}">
                <a16:creationId xmlns:a16="http://schemas.microsoft.com/office/drawing/2014/main" id="{475633CC-A75F-0848-98FF-DB9865A7CF51}"/>
              </a:ext>
            </a:extLst>
          </p:cNvPr>
          <p:cNvSpPr/>
          <p:nvPr/>
        </p:nvSpPr>
        <p:spPr>
          <a:xfrm>
            <a:off x="3265289" y="3392745"/>
            <a:ext cx="8327620" cy="1281757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pPr algn="just"/>
            <a:r>
              <a:rPr lang="ru-RU" dirty="0"/>
              <a:t>Сайт </a:t>
            </a:r>
            <a:r>
              <a:rPr lang="ru-RU" dirty="0" smtClean="0"/>
              <a:t>университета – </a:t>
            </a:r>
            <a:r>
              <a:rPr lang="ru-RU" dirty="0"/>
              <a:t>одна из больших пространств информационного освещения. Включает около 500 000 просмотров за месяц.</a:t>
            </a:r>
          </a:p>
        </p:txBody>
      </p:sp>
      <p:sp>
        <p:nvSpPr>
          <p:cNvPr id="12" name="Прямоугольник: скругленные углы 25">
            <a:extLst>
              <a:ext uri="{FF2B5EF4-FFF2-40B4-BE49-F238E27FC236}">
                <a16:creationId xmlns:a16="http://schemas.microsoft.com/office/drawing/2014/main" id="{63CFB881-8CB1-C745-BF4E-362C9249D0BD}"/>
              </a:ext>
            </a:extLst>
          </p:cNvPr>
          <p:cNvSpPr/>
          <p:nvPr/>
        </p:nvSpPr>
        <p:spPr>
          <a:xfrm>
            <a:off x="599091" y="4833159"/>
            <a:ext cx="2538746" cy="1281757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 algn="ctr"/>
            <a:r>
              <a:rPr lang="en-US" dirty="0">
                <a:hlinkClick r:id="rId5"/>
              </a:rPr>
              <a:t>https://nvk-online.ru/new</a:t>
            </a:r>
            <a:r>
              <a:rPr lang="en-US" dirty="0" smtClean="0">
                <a:hlinkClick r:id="rId5"/>
              </a:rPr>
              <a:t>/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13" name="Прямоугольник: скругленные углы 26">
            <a:extLst>
              <a:ext uri="{FF2B5EF4-FFF2-40B4-BE49-F238E27FC236}">
                <a16:creationId xmlns:a16="http://schemas.microsoft.com/office/drawing/2014/main" id="{10F1AE2E-6180-1A4D-92DD-CE5FFD87B989}"/>
              </a:ext>
            </a:extLst>
          </p:cNvPr>
          <p:cNvSpPr/>
          <p:nvPr/>
        </p:nvSpPr>
        <p:spPr>
          <a:xfrm>
            <a:off x="3275802" y="4833159"/>
            <a:ext cx="8327620" cy="1281757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pPr algn="just"/>
            <a:r>
              <a:rPr lang="ru-RU" dirty="0"/>
              <a:t>НВК «Саха» является единственной региональной телерадиокомпанией Республики Саха (Якутия).  Охват телевизионной аудитории составляет 99,7 %, радиоаудитории 99,2% населения Республики Саха (Якутия).</a:t>
            </a:r>
          </a:p>
        </p:txBody>
      </p:sp>
    </p:spTree>
    <p:extLst>
      <p:ext uri="{BB962C8B-B14F-4D97-AF65-F5344CB8AC3E}">
        <p14:creationId xmlns:p14="http://schemas.microsoft.com/office/powerpoint/2010/main" val="276251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1F3F78-4164-C442-B1F3-0D24135B3721}"/>
              </a:ext>
            </a:extLst>
          </p:cNvPr>
          <p:cNvSpPr txBox="1"/>
          <p:nvPr/>
        </p:nvSpPr>
        <p:spPr>
          <a:xfrm>
            <a:off x="1543575" y="588577"/>
            <a:ext cx="88224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A72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«Пространство </a:t>
            </a:r>
            <a:r>
              <a:rPr lang="en-US" sz="3200" b="1" dirty="0">
                <a:solidFill>
                  <a:srgbClr val="A72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PsyPro: </a:t>
            </a:r>
            <a:r>
              <a:rPr lang="ru-RU" sz="3200" b="1" dirty="0">
                <a:solidFill>
                  <a:srgbClr val="A72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душевные диалоги»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FBDE54-120F-D048-86E3-8F4AFF1F5D24}"/>
              </a:ext>
            </a:extLst>
          </p:cNvPr>
          <p:cNvSpPr txBox="1"/>
          <p:nvPr/>
        </p:nvSpPr>
        <p:spPr>
          <a:xfrm>
            <a:off x="528506" y="1450669"/>
            <a:ext cx="1107491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Собственный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интеллектуальный вклад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открытого форума женщин Республики Саха (Якутия) «Подруги-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Дь</a:t>
            </a:r>
            <a:r>
              <a:rPr lang="sah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үөгэлэр”.  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- «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Пространство PsyPro: душевные диалоги» 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будет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реализован Центром психологической помощи 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ФГАОУ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Северо-Восточный Федеральный Университет им. М.К.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Аммосова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Перспективное развитие – дополнительный проект «Три возраста женщины: вопросы женского здоровья» 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будет реализован кафедрой «Организация здравоохранения и профилактическая медицина» 	Медицинского 	Института ФГАОУ ВО Северо-Восточный Федеральный Университет  имени 	М.К. Аммосова 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Темы: 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«Укрепление детского здоровья» - учебный фильм «Когда девочка взрослеет»;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«Немедикаментозные методы восстановления человека»; 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«Дефицит железа и профилактика анемии»;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«Сбалансированное питание современного человека.   Питание женщин в 40+, 50+, 60+»;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«Какое влияние на мозг оказывает менопауза? Управление менопаузой»; 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«Дефицит витамина Д».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Проект «Пространство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PsyPro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душевные диалоги» стал победителем гранта Главы Республики Саха (Якутия) в 2024 г. </a:t>
            </a: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Предполагается дальнейшее финансирование за счет будущих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партнеров. </a:t>
            </a: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29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236" y="248954"/>
            <a:ext cx="11717528" cy="6511092"/>
          </a:xfrm>
          <a:prstGeom prst="rect">
            <a:avLst/>
          </a:prstGeom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8455" y="1811945"/>
            <a:ext cx="5184602" cy="388845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5760" y="995836"/>
            <a:ext cx="6004172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Иванова Евгения Ефремовна – </a:t>
            </a:r>
          </a:p>
          <a:p>
            <a:pPr algn="r"/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Центра психологической помощи </a:t>
            </a:r>
          </a:p>
          <a:p>
            <a:pPr algn="r"/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ФГАОУ ВО СВФУ им. М.К. Аммосова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психолог. </a:t>
            </a:r>
          </a:p>
          <a:p>
            <a:pPr algn="r"/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Российская Федерация, Республика Саха (Якутия), г. Якутск, 1980 г.р., победитель Гранта Главы Республики Саха (Якутия)-2024г., </a:t>
            </a:r>
          </a:p>
          <a:p>
            <a:pPr algn="r"/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интересы-общество, семья, женщины, лидерство, здоровье.</a:t>
            </a:r>
          </a:p>
          <a:p>
            <a:pPr algn="r"/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Лотова Злата Романовна – </a:t>
            </a:r>
          </a:p>
          <a:p>
            <a:pPr algn="r"/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ведущий психолог Центра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психологической помощи </a:t>
            </a:r>
            <a:endParaRPr lang="ru-RU" sz="1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ФГАОУ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СВФУ им. М.К. 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Аммосова, клинический психолог.</a:t>
            </a:r>
          </a:p>
          <a:p>
            <a:pPr algn="r"/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Российская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Федерация, Республика Саха (Якутия), г. Якутск, 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1985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г.р., 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победитель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Гранта Главы Республики Саха (Якутия)-2024г., </a:t>
            </a:r>
            <a:endParaRPr lang="ru-RU" sz="1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интересы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психология, туризм, молодежь.</a:t>
            </a:r>
            <a:endParaRPr lang="ru-RU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Ним Мария Ивановна – </a:t>
            </a:r>
          </a:p>
          <a:p>
            <a:pPr algn="r"/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ведущий психолог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 психологической помощи </a:t>
            </a:r>
            <a:endParaRPr lang="ru-RU" sz="1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ФГАОУ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СВФУ им. М.К. 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Аммосова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глинотерапевт.</a:t>
            </a:r>
          </a:p>
          <a:p>
            <a:pPr algn="r"/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Российская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Федерация, Республика Саха (Якутия), г. Якутск, 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1981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г.р., 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победитель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Гранта Главы Республики Саха (Якутия)-2024г., </a:t>
            </a:r>
            <a:endParaRPr lang="ru-RU" sz="1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интересы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арт-терапия, семья, дети, творчество.</a:t>
            </a:r>
            <a:endParaRPr lang="ru-RU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Саввинова Ксения Петровна  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</a:p>
          <a:p>
            <a:pPr algn="r"/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ведущий психолог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 психологической помощи </a:t>
            </a:r>
            <a:endParaRPr lang="ru-RU" sz="1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ФГАОУ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СВФУ им. М.К. 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Аммосова, арт-терапевт.</a:t>
            </a:r>
          </a:p>
          <a:p>
            <a:pPr algn="r"/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Российская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Федерация, Республика Саха (Якутия), г. Якутск, 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1978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г.р., 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победитель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Гранта Главы Республики Саха (Якутия)-2024г., интересы – 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арт-терапия, литература, искусство.</a:t>
            </a:r>
            <a:endParaRPr lang="ru-RU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44241" y="411061"/>
            <a:ext cx="9194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A236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«Пространство </a:t>
            </a:r>
            <a:r>
              <a:rPr lang="en-US" sz="3200" b="1" dirty="0">
                <a:solidFill>
                  <a:srgbClr val="A236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PsyPro: </a:t>
            </a:r>
            <a:r>
              <a:rPr lang="ru-RU" sz="3200" b="1" dirty="0">
                <a:solidFill>
                  <a:srgbClr val="A236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душевные диалоги»</a:t>
            </a:r>
          </a:p>
        </p:txBody>
      </p:sp>
    </p:spTree>
    <p:extLst>
      <p:ext uri="{BB962C8B-B14F-4D97-AF65-F5344CB8AC3E}">
        <p14:creationId xmlns:p14="http://schemas.microsoft.com/office/powerpoint/2010/main" val="39686185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0011" y="269005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C12802-D0DB-8349-B613-80C69CA111E6}"/>
              </a:ext>
            </a:extLst>
          </p:cNvPr>
          <p:cNvSpPr txBox="1"/>
          <p:nvPr/>
        </p:nvSpPr>
        <p:spPr>
          <a:xfrm>
            <a:off x="2418186" y="306466"/>
            <a:ext cx="70789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A236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«Три </a:t>
            </a:r>
            <a:r>
              <a:rPr lang="ru-RU" sz="3200" b="1" dirty="0">
                <a:solidFill>
                  <a:srgbClr val="A236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 женщины: </a:t>
            </a:r>
            <a:endParaRPr lang="ru-RU" sz="3200" b="1" dirty="0" smtClean="0">
              <a:solidFill>
                <a:srgbClr val="A2369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A236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женского здоровья»</a:t>
            </a:r>
            <a:endParaRPr lang="ru-RU" sz="2800" dirty="0">
              <a:solidFill>
                <a:srgbClr val="A72E88"/>
              </a:solidFill>
              <a:latin typeface="Playfair Display SemiBold" pitchFamily="2" charset="-52"/>
            </a:endParaRPr>
          </a:p>
        </p:txBody>
      </p:sp>
      <p:pic>
        <p:nvPicPr>
          <p:cNvPr id="18" name="Объект 6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3"/>
          <a:stretch/>
        </p:blipFill>
        <p:spPr>
          <a:xfrm>
            <a:off x="573154" y="1569767"/>
            <a:ext cx="1339145" cy="1953710"/>
          </a:xfrm>
        </p:spPr>
      </p:pic>
      <p:sp>
        <p:nvSpPr>
          <p:cNvPr id="19" name="TextBox 18"/>
          <p:cNvSpPr txBox="1"/>
          <p:nvPr/>
        </p:nvSpPr>
        <p:spPr>
          <a:xfrm>
            <a:off x="416420" y="3698862"/>
            <a:ext cx="1605327" cy="2686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Саввина Надежда Валерьевна,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д.м.н., профессор, заведующий кафедрой «Организация здравоохранения и профилактическая медицина» Медицинского Института ФГАОУ ВО СВФУ им. М .К. Аммосова, руководитель. 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580" y="1576851"/>
            <a:ext cx="1416461" cy="194953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467162" y="3698862"/>
            <a:ext cx="173955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Мордовская Лариса Ивановна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д.м.н., профессор кафедры «Организация здравоохранения и профилактическая медицина» МИ СВФУ, заведующий лаборатории иммунологических исследований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ГБУ</a:t>
            </a:r>
          </a:p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РС (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Я) «Научно-практический центр Фтизиатрии имени Е.Н. Андреева». 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993" y="1576851"/>
            <a:ext cx="1506905" cy="195371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4653748" y="3698963"/>
            <a:ext cx="210939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Герасимова Вилена Васильевна,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к.м.н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доцент кафедры «Организация здравоохранения и профилактическая медицина» Медицинского Института ФГАОУ ВО СВФУ им. М .К. Аммосова, заведующий лаборатории иммунологических исследований ГБУ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РС (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Я) «Станция переливания крови». 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850" y="1584408"/>
            <a:ext cx="1340425" cy="1949538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7206942" y="3698862"/>
            <a:ext cx="1844779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Саввина Анастасия Дмитриевна,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к.м.н., врач-диетолог Республиканского центра общественного здоровья и медицинской профилактики.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6986" y="1584408"/>
            <a:ext cx="1687136" cy="1949538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9495518" y="3698963"/>
            <a:ext cx="1694596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Григорьева Наталья Александровна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к.м.н., </a:t>
            </a:r>
            <a:endPara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доцент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кафедры «Организация здравоохранения и профилактическая медицина» МИ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СВФУ.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178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4254" y="252248"/>
            <a:ext cx="1176541" cy="61195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076049" y="708444"/>
            <a:ext cx="34075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A236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Партнеры проекта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32" t="19071" r="15497" b="22670"/>
          <a:stretch/>
        </p:blipFill>
        <p:spPr>
          <a:xfrm>
            <a:off x="907753" y="1645287"/>
            <a:ext cx="1894901" cy="190591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6879" y="3434680"/>
            <a:ext cx="23366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Постоянно действующий открытый</a:t>
            </a:r>
          </a:p>
          <a:p>
            <a:pPr algn="ctr"/>
            <a:r>
              <a:rPr lang="ru-RU" sz="1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Форум женщин РС (Я)</a:t>
            </a:r>
          </a:p>
          <a:p>
            <a:pPr algn="ctr"/>
            <a:r>
              <a:rPr lang="ru-RU" sz="1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«Подруги – </a:t>
            </a:r>
            <a:r>
              <a:rPr lang="ru-RU" sz="10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Дь</a:t>
            </a:r>
            <a:r>
              <a:rPr lang="sah-RU" sz="1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үөгэлэр</a:t>
            </a:r>
            <a:r>
              <a:rPr lang="ru-RU" sz="1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0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460" y="2588862"/>
            <a:ext cx="2247696" cy="51375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756" y="2461526"/>
            <a:ext cx="3577701" cy="79470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28" t="14301" r="16607" b="14305"/>
          <a:stretch/>
        </p:blipFill>
        <p:spPr>
          <a:xfrm>
            <a:off x="9452472" y="1645287"/>
            <a:ext cx="2115239" cy="225845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08" y="4287666"/>
            <a:ext cx="1867467" cy="186746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355" y="4309103"/>
            <a:ext cx="1896954" cy="1896954"/>
          </a:xfrm>
          <a:prstGeom prst="rect">
            <a:avLst/>
          </a:prstGeom>
        </p:spPr>
      </p:pic>
      <p:pic>
        <p:nvPicPr>
          <p:cNvPr id="15" name="Объект 3"/>
          <p:cNvPicPr>
            <a:picLocks noGrp="1" noChangeAspect="1"/>
          </p:cNvPicPr>
          <p:nvPr>
            <p:ph idx="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184" y="4304947"/>
            <a:ext cx="1905266" cy="1905266"/>
          </a:xfr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538" y="4304494"/>
            <a:ext cx="3249116" cy="183381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1"/>
          <a:srcRect l="4618" t="2897" r="8141" b="8352"/>
          <a:stretch/>
        </p:blipFill>
        <p:spPr>
          <a:xfrm>
            <a:off x="9917724" y="4224946"/>
            <a:ext cx="1892806" cy="1992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665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FA4AC9-FA2A-F546-B98E-179AC30F4925}"/>
              </a:ext>
            </a:extLst>
          </p:cNvPr>
          <p:cNvSpPr txBox="1"/>
          <p:nvPr/>
        </p:nvSpPr>
        <p:spPr>
          <a:xfrm>
            <a:off x="3909270" y="588577"/>
            <a:ext cx="6241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A72E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</a:t>
            </a:r>
            <a:r>
              <a:rPr lang="ru-RU" sz="3200" b="1" dirty="0">
                <a:solidFill>
                  <a:srgbClr val="A72E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46D322-CBE5-544C-9576-5AB63A8F2DAD}"/>
              </a:ext>
            </a:extLst>
          </p:cNvPr>
          <p:cNvSpPr txBox="1"/>
          <p:nvPr/>
        </p:nvSpPr>
        <p:spPr>
          <a:xfrm>
            <a:off x="644507" y="1401642"/>
            <a:ext cx="10731062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Проект </a:t>
            </a:r>
            <a:r>
              <a:rPr lang="ru-RU" dirty="0" smtClean="0"/>
              <a:t>направлен </a:t>
            </a:r>
            <a:r>
              <a:rPr lang="ru-RU" dirty="0"/>
              <a:t>на психологическую адаптацию участников (ветеранов) Специальной Военной Операции и психологическую поддержку членов семей участников-военнослужащих </a:t>
            </a:r>
            <a:r>
              <a:rPr lang="ru-RU" dirty="0" smtClean="0"/>
              <a:t>СВО (родителей</a:t>
            </a:r>
            <a:r>
              <a:rPr lang="ru-RU" dirty="0"/>
              <a:t>, жён, детей и </a:t>
            </a:r>
            <a:r>
              <a:rPr lang="ru-RU" dirty="0" smtClean="0"/>
              <a:t>родственников), </a:t>
            </a:r>
            <a:r>
              <a:rPr lang="ru-RU" dirty="0"/>
              <a:t>проживающих на </a:t>
            </a:r>
            <a:r>
              <a:rPr lang="ru-RU" dirty="0" smtClean="0"/>
              <a:t>территории Республики </a:t>
            </a:r>
            <a:r>
              <a:rPr lang="ru-RU" dirty="0"/>
              <a:t>Саха (Якутия)</a:t>
            </a:r>
            <a:r>
              <a:rPr lang="ru-RU" dirty="0" smtClean="0"/>
              <a:t> и</a:t>
            </a:r>
            <a:r>
              <a:rPr lang="ru-RU" dirty="0"/>
              <a:t>, в первую очередь, в Арктических </a:t>
            </a:r>
            <a:r>
              <a:rPr lang="ru-RU" dirty="0" smtClean="0"/>
              <a:t>районах.</a:t>
            </a:r>
            <a:endParaRPr lang="ru-RU" dirty="0"/>
          </a:p>
          <a:p>
            <a:endParaRPr lang="ru-RU" sz="1100" dirty="0"/>
          </a:p>
        </p:txBody>
      </p:sp>
      <p:sp>
        <p:nvSpPr>
          <p:cNvPr id="8" name="Прямоугольник: скругленные углы 5">
            <a:extLst>
              <a:ext uri="{FF2B5EF4-FFF2-40B4-BE49-F238E27FC236}">
                <a16:creationId xmlns:a16="http://schemas.microsoft.com/office/drawing/2014/main" id="{9F6E69A9-5301-7B4E-92FA-1F8457768E3C}"/>
              </a:ext>
            </a:extLst>
          </p:cNvPr>
          <p:cNvSpPr/>
          <p:nvPr/>
        </p:nvSpPr>
        <p:spPr>
          <a:xfrm>
            <a:off x="644507" y="2976520"/>
            <a:ext cx="10731062" cy="3285303"/>
          </a:xfrm>
          <a:prstGeom prst="roundRect">
            <a:avLst>
              <a:gd name="adj" fmla="val 6704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3C306F3-43A5-3A4C-BCD8-D0207E3A747A}"/>
              </a:ext>
            </a:extLst>
          </p:cNvPr>
          <p:cNvSpPr txBox="1"/>
          <p:nvPr/>
        </p:nvSpPr>
        <p:spPr>
          <a:xfrm>
            <a:off x="943161" y="3254625"/>
            <a:ext cx="5469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Dita Sweet" panose="02000503090000020004" pitchFamily="50" charset="0"/>
              </a:rPr>
              <a:t>1</a:t>
            </a:r>
            <a:r>
              <a:rPr lang="ru-RU" sz="5400" dirty="0">
                <a:solidFill>
                  <a:schemeClr val="bg1"/>
                </a:solidFill>
                <a:latin typeface="Dita Sweet" panose="02000503090000020004" pitchFamily="50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7CF2911-A4F6-6F4B-94D7-5D790B8B48F4}"/>
              </a:ext>
            </a:extLst>
          </p:cNvPr>
          <p:cNvSpPr txBox="1"/>
          <p:nvPr/>
        </p:nvSpPr>
        <p:spPr>
          <a:xfrm>
            <a:off x="943161" y="4574416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chemeClr val="bg1"/>
                </a:solidFill>
                <a:latin typeface="Dita Sweet" panose="02000503090000020004" pitchFamily="50" charset="0"/>
              </a:rPr>
              <a:t>2.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29074" y="4589905"/>
            <a:ext cx="914305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chemeClr val="bg1"/>
                </a:solidFill>
              </a:rPr>
              <a:t>Семья и сам ветеран боевых действий выступают главным фактором успешной ресоциализации и адаптации, постепенного снижения эмоционального стресса, формирования осознания и понимания, что стрессовое расстройство являются не слабостью человека, а естественной (природной) реакцией любого человека на </a:t>
            </a:r>
            <a:r>
              <a:rPr lang="ru-RU" dirty="0" smtClean="0">
                <a:solidFill>
                  <a:schemeClr val="bg1"/>
                </a:solidFill>
              </a:rPr>
              <a:t>экстремальный </a:t>
            </a:r>
            <a:r>
              <a:rPr lang="ru-RU" dirty="0">
                <a:solidFill>
                  <a:schemeClr val="bg1"/>
                </a:solidFill>
              </a:rPr>
              <a:t>опыт, совместного обращения к профессиональной помощи специалистов.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29074" y="3263317"/>
            <a:ext cx="93862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chemeClr val="bg1"/>
                </a:solidFill>
              </a:rPr>
              <a:t>После окончания СВО, вернувшийся участник (ветеран) в мирную жизнь, проходит ресоциализацию и адаптацию.  Под воздействием </a:t>
            </a:r>
            <a:r>
              <a:rPr lang="ru-RU" dirty="0" smtClean="0">
                <a:solidFill>
                  <a:schemeClr val="bg1"/>
                </a:solidFill>
              </a:rPr>
              <a:t>сильного </a:t>
            </a:r>
            <a:r>
              <a:rPr lang="ru-RU" dirty="0">
                <a:solidFill>
                  <a:schemeClr val="bg1"/>
                </a:solidFill>
              </a:rPr>
              <a:t>боевого </a:t>
            </a:r>
            <a:r>
              <a:rPr lang="ru-RU" dirty="0" smtClean="0">
                <a:solidFill>
                  <a:schemeClr val="bg1"/>
                </a:solidFill>
              </a:rPr>
              <a:t>стресса и возможного формирования посттравматического стрессового расстройства </a:t>
            </a:r>
            <a:r>
              <a:rPr lang="ru-RU" dirty="0">
                <a:solidFill>
                  <a:schemeClr val="bg1"/>
                </a:solidFill>
              </a:rPr>
              <a:t>психики, </a:t>
            </a:r>
            <a:r>
              <a:rPr lang="ru-RU" dirty="0" smtClean="0">
                <a:solidFill>
                  <a:schemeClr val="bg1"/>
                </a:solidFill>
              </a:rPr>
              <a:t>происходят временные </a:t>
            </a:r>
            <a:r>
              <a:rPr lang="ru-RU" dirty="0">
                <a:solidFill>
                  <a:schemeClr val="bg1"/>
                </a:solidFill>
              </a:rPr>
              <a:t>или постоянные изменения и нарушения в социальной адаптации </a:t>
            </a:r>
            <a:r>
              <a:rPr lang="ru-RU" dirty="0" smtClean="0">
                <a:solidFill>
                  <a:schemeClr val="bg1"/>
                </a:solidFill>
              </a:rPr>
              <a:t>личности. 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5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236" y="173454"/>
            <a:ext cx="11717528" cy="6511092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0471" y="166875"/>
            <a:ext cx="1176630" cy="609653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9F6E69A9-5301-7B4E-92FA-1F8457768E3C}"/>
              </a:ext>
            </a:extLst>
          </p:cNvPr>
          <p:cNvSpPr/>
          <p:nvPr/>
        </p:nvSpPr>
        <p:spPr>
          <a:xfrm>
            <a:off x="622738" y="826474"/>
            <a:ext cx="10731062" cy="5421278"/>
          </a:xfrm>
          <a:prstGeom prst="roundRect">
            <a:avLst>
              <a:gd name="adj" fmla="val 6704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C306F3-43A5-3A4C-BCD8-D0207E3A747A}"/>
              </a:ext>
            </a:extLst>
          </p:cNvPr>
          <p:cNvSpPr txBox="1"/>
          <p:nvPr/>
        </p:nvSpPr>
        <p:spPr>
          <a:xfrm>
            <a:off x="953081" y="974146"/>
            <a:ext cx="7120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chemeClr val="bg1"/>
                </a:solidFill>
                <a:latin typeface="Dita Sweet" panose="02000503090000020004" pitchFamily="50" charset="0"/>
              </a:rPr>
              <a:t>3</a:t>
            </a:r>
            <a:r>
              <a:rPr lang="ru-RU" sz="5400" dirty="0" smtClean="0">
                <a:solidFill>
                  <a:schemeClr val="bg1"/>
                </a:solidFill>
                <a:latin typeface="Dita Sweet" panose="02000503090000020004" pitchFamily="50" charset="0"/>
              </a:rPr>
              <a:t>.</a:t>
            </a:r>
            <a:endParaRPr lang="ru-RU" sz="5400" dirty="0">
              <a:solidFill>
                <a:schemeClr val="bg1"/>
              </a:solidFill>
              <a:latin typeface="Dita Sweet" panose="02000503090000020004" pitchFamily="50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9DE830-45A8-874C-AFAB-3F5290048970}"/>
              </a:ext>
            </a:extLst>
          </p:cNvPr>
          <p:cNvSpPr txBox="1"/>
          <p:nvPr/>
        </p:nvSpPr>
        <p:spPr>
          <a:xfrm>
            <a:off x="1786938" y="2336784"/>
            <a:ext cx="92110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Якутии традиционно семья представлена многопоколенно, жизнь в малокомплектных селах характеризуется тесными родственными связями. Все члены семьи участников СВО нуждаются в психологической поддержке, в особенности в тех семьях, где произошла долгая разлука, последствия тяжелого ранения или потеря родного человека.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3C306F3-43A5-3A4C-BCD8-D0207E3A747A}"/>
              </a:ext>
            </a:extLst>
          </p:cNvPr>
          <p:cNvSpPr txBox="1"/>
          <p:nvPr/>
        </p:nvSpPr>
        <p:spPr>
          <a:xfrm>
            <a:off x="943161" y="2287290"/>
            <a:ext cx="7120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chemeClr val="bg1"/>
                </a:solidFill>
                <a:latin typeface="Dita Sweet" panose="02000503090000020004" pitchFamily="50" charset="0"/>
              </a:rPr>
              <a:t>4</a:t>
            </a:r>
            <a:r>
              <a:rPr lang="ru-RU" sz="5400" dirty="0" smtClean="0">
                <a:solidFill>
                  <a:schemeClr val="bg1"/>
                </a:solidFill>
                <a:latin typeface="Dita Sweet" panose="02000503090000020004" pitchFamily="50" charset="0"/>
              </a:rPr>
              <a:t>.</a:t>
            </a:r>
            <a:endParaRPr lang="ru-RU" sz="5400" dirty="0">
              <a:solidFill>
                <a:schemeClr val="bg1"/>
              </a:solidFill>
              <a:latin typeface="Dita Sweet" panose="02000503090000020004" pitchFamily="50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89DE830-45A8-874C-AFAB-3F5290048970}"/>
              </a:ext>
            </a:extLst>
          </p:cNvPr>
          <p:cNvSpPr txBox="1"/>
          <p:nvPr/>
        </p:nvSpPr>
        <p:spPr>
          <a:xfrm rot="10800000" flipV="1">
            <a:off x="1786936" y="3696171"/>
            <a:ext cx="92110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Психоэмоциональное состояние жен, матерей на фоне постоянной тревоги, стресса имеет непосредственное влияние на детей, что не может сказываться на психологическом благополучии и развитии ребенка, также у многих женщин развивается чувство страха перед сложностью восстановления привычного ритма семьи после трагической потери супруга или возвращения главы семьи, ставшего инвалидом после тяжелого ранения. Поэтому женщин и членов семьи надо подготовить к предстоящим изменениям в их семейной жизни, и это касается не только бытовых семейных вопросов, но и профессиональной деятельности, трудовой занятости супругов, братьев и отцов.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60176" y="1036563"/>
            <a:ext cx="92377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Психологи, эксперты указывают на необходимость комплексного подхода для успешной адаптации: укрепления и согласованности целей семьи, друзей и общественной деятельности, выстраивания конструктивной системы коммуникации, формирования новых жизненных смыслов, обеспечения занятости и др.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3C306F3-43A5-3A4C-BCD8-D0207E3A747A}"/>
              </a:ext>
            </a:extLst>
          </p:cNvPr>
          <p:cNvSpPr txBox="1"/>
          <p:nvPr/>
        </p:nvSpPr>
        <p:spPr>
          <a:xfrm>
            <a:off x="943161" y="3672285"/>
            <a:ext cx="7120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chemeClr val="bg1"/>
                </a:solidFill>
                <a:latin typeface="Dita Sweet" panose="02000503090000020004" pitchFamily="50" charset="0"/>
              </a:rPr>
              <a:t>5.</a:t>
            </a:r>
            <a:endParaRPr lang="ru-RU" sz="5400" dirty="0">
              <a:solidFill>
                <a:schemeClr val="bg1"/>
              </a:solidFill>
              <a:latin typeface="Dita Sweet" panose="0200050309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700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0BFE4FB-DBD4-3046-8961-57C86C99613F}"/>
              </a:ext>
            </a:extLst>
          </p:cNvPr>
          <p:cNvSpPr txBox="1"/>
          <p:nvPr/>
        </p:nvSpPr>
        <p:spPr>
          <a:xfrm>
            <a:off x="1436783" y="624521"/>
            <a:ext cx="9476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A72E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Целевая аудитория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A3FE0D1-C6A5-C04E-AEFC-D4902E28A74D}"/>
              </a:ext>
            </a:extLst>
          </p:cNvPr>
          <p:cNvSpPr txBox="1"/>
          <p:nvPr/>
        </p:nvSpPr>
        <p:spPr>
          <a:xfrm>
            <a:off x="6082018" y="2221222"/>
            <a:ext cx="536895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Женщины – жены, дети (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возрасте 5-18 лет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матери, вдовы, расширенная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семья (группа родственников) и близкое социальное окружение семьи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 СВО Арктических улусов Республики Саха (Якутия), ветераны боевых действий. 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406" y="1766861"/>
            <a:ext cx="5037027" cy="3463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52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D715F0-A4C3-AB47-8EB8-B2A9F769791D}"/>
              </a:ext>
            </a:extLst>
          </p:cNvPr>
          <p:cNvSpPr txBox="1"/>
          <p:nvPr/>
        </p:nvSpPr>
        <p:spPr>
          <a:xfrm>
            <a:off x="4312755" y="369974"/>
            <a:ext cx="58806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3200" b="1" dirty="0">
                <a:solidFill>
                  <a:srgbClr val="A236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Активный </a:t>
            </a:r>
            <a:r>
              <a:rPr lang="ru-RU" sz="3200" b="1" dirty="0" smtClean="0">
                <a:solidFill>
                  <a:srgbClr val="A236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  <a:endParaRPr lang="ru-RU" sz="3200" b="1" dirty="0">
              <a:solidFill>
                <a:srgbClr val="A2369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Текст 2"/>
          <p:cNvSpPr txBox="1">
            <a:spLocks/>
          </p:cNvSpPr>
          <p:nvPr/>
        </p:nvSpPr>
        <p:spPr>
          <a:xfrm>
            <a:off x="6147417" y="1479562"/>
            <a:ext cx="5374024" cy="25507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29174" y="945931"/>
            <a:ext cx="1120769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A72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Психодиагностический этап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реализован с сентября 2024 г.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данном этапе проведены замеры для оценки психоэмоционального состояния участников проекта. Использованы психологические методики: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уровня тревожности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копинг-стратегии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личности. 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rgbClr val="A72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Практический этап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сентябрь 2024 г. – март 2025 г.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Проведены выездные тематические психологические тренинги с применением психосоциальных технологий в Момском и Хангаласском районах РС (Я):  </a:t>
            </a:r>
          </a:p>
          <a:p>
            <a:pPr algn="just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«Я умею управлять своими эмоциями»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 целью профилактики стресса и психоэмоционального напряжения, обучения навыкам саморегуляции. Использованы психотехники саморегуляции, дыхательные техники из современных направлений психотерапии. </a:t>
            </a:r>
          </a:p>
          <a:p>
            <a:pPr algn="just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«Техника активного слушания в общении»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развитие эффективной коммуникации в семье, в отношениях родитель-ребенок с использованием интерактивных методов. </a:t>
            </a:r>
          </a:p>
          <a:p>
            <a:pPr algn="just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«Фото-Арт-терапия в анализе “Я”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родителя и ребенка» - психологический практикум самопознания детско-родительских отношений, исследования установок на воспитание и анализ роли родителя. Практикум предполагал использование современных направлений арт-терапии - фотографии, рисунок. </a:t>
            </a:r>
          </a:p>
          <a:p>
            <a:pPr algn="just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«Плассотерапия, глинотерапия»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 процессе совместной работы с природным материалом – глиной и кинетическим песком, участники активизируют ресурсы психики, увидят свою позицию в семейной системе коммуникаций и смогут выработать эффективные паттерны взаимодействия.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rgbClr val="A72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индивидуальной помощи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сентябрь 2024 г. – март 2025 г.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Индивидуальные психологические консультации для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целевой аудитории.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77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D0987B-83B4-AA46-BFCD-AB6618EC16FA}"/>
              </a:ext>
            </a:extLst>
          </p:cNvPr>
          <p:cNvSpPr txBox="1"/>
          <p:nvPr/>
        </p:nvSpPr>
        <p:spPr>
          <a:xfrm>
            <a:off x="3552093" y="492951"/>
            <a:ext cx="520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A72E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</a:t>
            </a:r>
            <a:r>
              <a:rPr lang="ru-RU" sz="3200" b="1" dirty="0">
                <a:solidFill>
                  <a:srgbClr val="A72E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задачи проекта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3A1142-CF42-E546-891A-29A412372602}"/>
              </a:ext>
            </a:extLst>
          </p:cNvPr>
          <p:cNvSpPr txBox="1"/>
          <p:nvPr/>
        </p:nvSpPr>
        <p:spPr>
          <a:xfrm>
            <a:off x="5894294" y="1920007"/>
            <a:ext cx="623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B9D0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800" dirty="0">
                <a:solidFill>
                  <a:srgbClr val="B9D0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C7FB12-663E-BB45-B0AE-A412BADB16B3}"/>
              </a:ext>
            </a:extLst>
          </p:cNvPr>
          <p:cNvSpPr txBox="1"/>
          <p:nvPr/>
        </p:nvSpPr>
        <p:spPr>
          <a:xfrm>
            <a:off x="5894294" y="3364329"/>
            <a:ext cx="5158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B9D0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6AF7BDC-95D7-3642-91FF-A8B00E650BBC}"/>
              </a:ext>
            </a:extLst>
          </p:cNvPr>
          <p:cNvSpPr txBox="1"/>
          <p:nvPr/>
        </p:nvSpPr>
        <p:spPr>
          <a:xfrm>
            <a:off x="5894294" y="4647501"/>
            <a:ext cx="682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B9D0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EAEF22A-80F6-934F-814E-7A34502A8484}"/>
              </a:ext>
            </a:extLst>
          </p:cNvPr>
          <p:cNvSpPr txBox="1"/>
          <p:nvPr/>
        </p:nvSpPr>
        <p:spPr>
          <a:xfrm>
            <a:off x="578419" y="1468073"/>
            <a:ext cx="50632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Психологическая поддержка семей участников СВО, проживающих в Республике Саха (Якутия).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3B1BA54-CEA8-324D-A51C-67190010D735}"/>
              </a:ext>
            </a:extLst>
          </p:cNvPr>
          <p:cNvSpPr txBox="1"/>
          <p:nvPr/>
        </p:nvSpPr>
        <p:spPr>
          <a:xfrm>
            <a:off x="6410133" y="1173350"/>
            <a:ext cx="541834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Вовлечение участников СВО, членов их семей к психологическим услугам и формирование у населения культуры обращения к специалистам помогающих профессий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кризисной консультативной психологической помощи участникам СВО и членам их семей по преодолению деструктивного психологического состояния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формировании и развитии конструктивных копинг-стратегий в ситуации стресса в Арктических и Центральных улусах Якутии путем выработки рекомендаций участникам проекта.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258" y="2751051"/>
            <a:ext cx="4139543" cy="310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70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8" name="Прямоугольник: скругленные углы 11">
            <a:extLst>
              <a:ext uri="{FF2B5EF4-FFF2-40B4-BE49-F238E27FC236}">
                <a16:creationId xmlns:a16="http://schemas.microsoft.com/office/drawing/2014/main" id="{A94B22EA-478D-ED42-A6D1-AF33314DED96}"/>
              </a:ext>
            </a:extLst>
          </p:cNvPr>
          <p:cNvSpPr/>
          <p:nvPr/>
        </p:nvSpPr>
        <p:spPr>
          <a:xfrm>
            <a:off x="899887" y="1696734"/>
            <a:ext cx="10549879" cy="4276292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Проект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«Пространство PsyPro: душевные диалоги» направлен, прежде всего, на психологическую поддержку членов семей участников Специальной Военной Операции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жен, матерей, детей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родственников защитников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Отечества,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проживающие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Арктики Республики Саха (Якутия).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Арктические территории Республики Саха (Якутия) представляют зону с уникальными вызовами. Географическая отдаленность и сложные транспортные маршруты, суровый климат создают трудности в обеспечении доступной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помогающих специалистов – психологов, психотерапевтов и др.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Реализация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будет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способствовать поддержке женщин 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улучшению психологического здоровья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населения.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Участники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смогут обрести навыки по снятию психоэмоционального напряжения, обучиться техникам самопомощи в ситуации острого стресса, активизируют внутренние ресурсы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психики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поддержания психологического благополучия семьи.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66738" y="553673"/>
            <a:ext cx="92362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A72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«Пространство </a:t>
            </a:r>
            <a:r>
              <a:rPr lang="en-US" sz="3200" b="1" dirty="0">
                <a:solidFill>
                  <a:srgbClr val="A72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PsyPro: </a:t>
            </a:r>
            <a:r>
              <a:rPr lang="ru-RU" sz="3200" b="1" dirty="0">
                <a:solidFill>
                  <a:srgbClr val="A72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душевные диалоги»</a:t>
            </a:r>
          </a:p>
        </p:txBody>
      </p:sp>
    </p:spTree>
    <p:extLst>
      <p:ext uri="{BB962C8B-B14F-4D97-AF65-F5344CB8AC3E}">
        <p14:creationId xmlns:p14="http://schemas.microsoft.com/office/powerpoint/2010/main" val="261039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8" name="Прямоугольник: скругленные углы 11">
            <a:extLst>
              <a:ext uri="{FF2B5EF4-FFF2-40B4-BE49-F238E27FC236}">
                <a16:creationId xmlns:a16="http://schemas.microsoft.com/office/drawing/2014/main" id="{A94B22EA-478D-ED42-A6D1-AF33314DED96}"/>
              </a:ext>
            </a:extLst>
          </p:cNvPr>
          <p:cNvSpPr/>
          <p:nvPr/>
        </p:nvSpPr>
        <p:spPr>
          <a:xfrm>
            <a:off x="796954" y="1378318"/>
            <a:ext cx="10806468" cy="5039260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Проект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 проведение тематических психологических тренингов для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женщин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семей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 СВО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организацию психологических консультаций, а также психодиагностические замеры психоэмоционального состояния участников проекта «до» и «после» проведения работ.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Проект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будет осуществлен психологами Центра психологической помощи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СВФУ с  использованием психосоциальных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технологий – арт-терапия, глинотерапия, психологический тренинг, дыхательные техники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саморегуляции. Психодиагностические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замеры позволят проекту оценить копинг-стратегии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(совладающее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поведение) в стрессовых ситуациях среди населения Арктики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распространения опыта проекта в других районах Республики Саха (Якутия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Проект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«Пространство PsyPro: душевные диалоги» помогает восстановлению и поддержке психологического и эмоционального состояния матерей, жен и детей добровольцев и военнослужащих, содействует адаптации в актуальной ситуации, происходящей с конкретной семьёй.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92705" y="553673"/>
            <a:ext cx="101723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A72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«Пространство </a:t>
            </a:r>
            <a:r>
              <a:rPr lang="en-US" sz="3200" b="1" dirty="0">
                <a:solidFill>
                  <a:srgbClr val="A72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PsyPro: </a:t>
            </a:r>
            <a:r>
              <a:rPr lang="ru-RU" sz="3200" b="1" dirty="0">
                <a:solidFill>
                  <a:srgbClr val="A72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душевные диалоги»</a:t>
            </a:r>
          </a:p>
        </p:txBody>
      </p:sp>
    </p:spTree>
    <p:extLst>
      <p:ext uri="{BB962C8B-B14F-4D97-AF65-F5344CB8AC3E}">
        <p14:creationId xmlns:p14="http://schemas.microsoft.com/office/powerpoint/2010/main" val="326502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E5D33E-8624-9F40-B0DC-F3E78C924CAB}"/>
              </a:ext>
            </a:extLst>
          </p:cNvPr>
          <p:cNvSpPr txBox="1"/>
          <p:nvPr/>
        </p:nvSpPr>
        <p:spPr>
          <a:xfrm>
            <a:off x="538385" y="588577"/>
            <a:ext cx="110650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A72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«Пространство </a:t>
            </a:r>
            <a:r>
              <a:rPr lang="en-US" sz="3200" b="1" dirty="0">
                <a:solidFill>
                  <a:srgbClr val="A72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PsyPro: </a:t>
            </a:r>
            <a:r>
              <a:rPr lang="ru-RU" sz="3200" b="1" dirty="0">
                <a:solidFill>
                  <a:srgbClr val="A72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душевные диалоги»</a:t>
            </a:r>
          </a:p>
          <a:p>
            <a:endParaRPr lang="ru-RU" sz="3200" b="1" dirty="0">
              <a:solidFill>
                <a:srgbClr val="A72E88"/>
              </a:solidFill>
              <a:latin typeface="Playfair Display SemiBold" pitchFamily="2" charset="-52"/>
            </a:endParaRPr>
          </a:p>
        </p:txBody>
      </p:sp>
      <p:sp>
        <p:nvSpPr>
          <p:cNvPr id="8" name="Прямоугольник: скругленные углы 6">
            <a:extLst>
              <a:ext uri="{FF2B5EF4-FFF2-40B4-BE49-F238E27FC236}">
                <a16:creationId xmlns:a16="http://schemas.microsoft.com/office/drawing/2014/main" id="{89879918-B16C-1F4D-A71E-A636346F56B4}"/>
              </a:ext>
            </a:extLst>
          </p:cNvPr>
          <p:cNvSpPr/>
          <p:nvPr/>
        </p:nvSpPr>
        <p:spPr>
          <a:xfrm>
            <a:off x="538387" y="1282260"/>
            <a:ext cx="3899389" cy="3120705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«Пространство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PsyPro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душевные диалоги» включает системную психологическую работу для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женщин и семей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 СВО.  </a:t>
            </a:r>
          </a:p>
        </p:txBody>
      </p:sp>
      <p:sp>
        <p:nvSpPr>
          <p:cNvPr id="9" name="Прямоугольник: скругленные углы 7">
            <a:extLst>
              <a:ext uri="{FF2B5EF4-FFF2-40B4-BE49-F238E27FC236}">
                <a16:creationId xmlns:a16="http://schemas.microsoft.com/office/drawing/2014/main" id="{C99722BC-85BA-A140-9E9E-71C5F0D0B7CC}"/>
              </a:ext>
            </a:extLst>
          </p:cNvPr>
          <p:cNvSpPr/>
          <p:nvPr/>
        </p:nvSpPr>
        <p:spPr>
          <a:xfrm>
            <a:off x="4513277" y="1282260"/>
            <a:ext cx="7264650" cy="3120705"/>
          </a:xfrm>
          <a:prstGeom prst="roundRect">
            <a:avLst>
              <a:gd name="adj" fmla="val 13689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pPr algn="just"/>
            <a:endPara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Координацию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осуществляет РОД постоянно действующий открытый форум женщин Республики Саха (Якутия) «Подруги – Дьүөгэлэр» в лице председателя Михайловой Е.И., академика РАО, д.п.н., к.пс.н., президент ФГАОУ ВО СВФУ им. М.К. Аммосова; </a:t>
            </a:r>
          </a:p>
          <a:p>
            <a:pPr algn="just"/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Реализацию проекта осуществляют психологи Центра Психологической Помощи </a:t>
            </a:r>
          </a:p>
          <a:p>
            <a:pPr algn="just"/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ФГАОУ ВО «Северо-Восточный Федеральный Университет имени М.К. Аммосова» - руководитель Иванова Е.Е.;</a:t>
            </a:r>
          </a:p>
          <a:p>
            <a:pPr algn="just"/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Супервизию психологов осуществляет Якутское отделение Российского Психологического Общества в лице руководителя Мельниковой Н.М., к.пс.н.</a:t>
            </a: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: скругленные углы 8">
            <a:extLst>
              <a:ext uri="{FF2B5EF4-FFF2-40B4-BE49-F238E27FC236}">
                <a16:creationId xmlns:a16="http://schemas.microsoft.com/office/drawing/2014/main" id="{2FEE36DE-3F0A-2C4F-8F97-DC06DFD1A9D9}"/>
              </a:ext>
            </a:extLst>
          </p:cNvPr>
          <p:cNvSpPr/>
          <p:nvPr/>
        </p:nvSpPr>
        <p:spPr>
          <a:xfrm>
            <a:off x="571726" y="4550398"/>
            <a:ext cx="11206201" cy="2046914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Последовательность:</a:t>
            </a:r>
          </a:p>
          <a:p>
            <a:pPr algn="just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этап - Психодиагностический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 данном этапе будет проведен замер для оценки психоэмоционального состояния участников проекта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этап - Практический. На данном этапе планируется проведение на местах тематических психологических тренингов с применением психосоциальных технологий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этап - Индивидуальной помощи. Индивидуальные психологические консультации для семей участников СВО. </a:t>
            </a:r>
          </a:p>
        </p:txBody>
      </p:sp>
    </p:spTree>
    <p:extLst>
      <p:ext uri="{BB962C8B-B14F-4D97-AF65-F5344CB8AC3E}">
        <p14:creationId xmlns:p14="http://schemas.microsoft.com/office/powerpoint/2010/main" val="264285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766</TotalTime>
  <Words>1497</Words>
  <Application>Microsoft Office PowerPoint</Application>
  <PresentationFormat>Широкоэкранный</PresentationFormat>
  <Paragraphs>162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Dita Sweet</vt:lpstr>
      <vt:lpstr>Playfair Display</vt:lpstr>
      <vt:lpstr>Playfair Display SemiBold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User</cp:lastModifiedBy>
  <cp:revision>55</cp:revision>
  <dcterms:created xsi:type="dcterms:W3CDTF">2025-03-26T12:04:55Z</dcterms:created>
  <dcterms:modified xsi:type="dcterms:W3CDTF">2025-04-12T01:24:37Z</dcterms:modified>
</cp:coreProperties>
</file>