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32661768563423E-2"/>
          <c:y val="3.6797536566589684E-2"/>
          <c:w val="0.91174084829126378"/>
          <c:h val="0.58704305640235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педагогов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массы тела</c:v>
                </c:pt>
                <c:pt idx="1">
                  <c:v>нарушения опорно-двигательного аппарата</c:v>
                </c:pt>
                <c:pt idx="2">
                  <c:v>Нарушения в нервно-психическом здоровье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0.54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D-4F1B-A945-151C5600DC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10 лет работы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массы тела</c:v>
                </c:pt>
                <c:pt idx="1">
                  <c:v>нарушения опорно-двигательного аппарата</c:v>
                </c:pt>
                <c:pt idx="2">
                  <c:v>Нарушения в нервно-психическом здоровье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 formatCode="0%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9D-4F1B-A945-151C5600DC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после 15 лет стажа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массы тела</c:v>
                </c:pt>
                <c:pt idx="1">
                  <c:v>нарушения опорно-двигательного аппарата</c:v>
                </c:pt>
                <c:pt idx="2">
                  <c:v>Нарушения в нервно-психическом здоровье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9D-4F1B-A945-151C5600DC8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после 20 лет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нарушения массы тела</c:v>
                </c:pt>
                <c:pt idx="1">
                  <c:v>нарушения опорно-двигательного аппарата</c:v>
                </c:pt>
                <c:pt idx="2">
                  <c:v>Нарушения в нервно-психическом здоровье 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9D-4F1B-A945-151C5600DC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8361184"/>
        <c:axId val="328357440"/>
      </c:barChart>
      <c:catAx>
        <c:axId val="32836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57440"/>
        <c:crosses val="autoZero"/>
        <c:auto val="1"/>
        <c:lblAlgn val="ctr"/>
        <c:lblOffset val="100"/>
        <c:noMultiLvlLbl val="0"/>
      </c:catAx>
      <c:valAx>
        <c:axId val="32835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36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Здоровье педагогов</a:t>
            </a:r>
          </a:p>
        </c:rich>
      </c:tx>
      <c:layout>
        <c:manualLayout>
          <c:xMode val="edge"/>
          <c:yMode val="edge"/>
          <c:x val="0.11005780134910549"/>
          <c:y val="3.1711708112454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Здоровье педагогов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97-4FF4-BC90-C86784BD39F2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97-4FF4-BC90-C86784BD39F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Есть проблемы со здоровьем</c:v>
                </c:pt>
                <c:pt idx="1">
                  <c:v>Нет проблем со здоровьем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7-4FF4-BC90-C86784BD39F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36204968716398"/>
          <c:y val="0.2589256805740402"/>
          <c:w val="0.39853869818652848"/>
          <c:h val="0.701910776071227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3036909488639"/>
          <c:y val="6.5062762333896407E-2"/>
          <c:w val="0.84080664053857079"/>
          <c:h val="0.4235126335652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изменилось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 изменилось ваше самочувствие в результате занятий клуба?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FC-4D57-A1D5-6C5FCAB5DC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изменилось незначительно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 изменилось ваше самочувствие в результате занятий клуба?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FC-4D57-A1D5-6C5FCAB5DC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чувствую себя гораздо лучше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 изменилось ваше самочувствие в результате занятий клуба?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FC-4D57-A1D5-6C5FCAB5DC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2685440"/>
        <c:axId val="572682944"/>
      </c:barChart>
      <c:catAx>
        <c:axId val="5726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2944"/>
        <c:crosses val="autoZero"/>
        <c:auto val="1"/>
        <c:lblAlgn val="ctr"/>
        <c:lblOffset val="100"/>
        <c:noMultiLvlLbl val="0"/>
      </c:catAx>
      <c:valAx>
        <c:axId val="572682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5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6815714542497E-2"/>
          <c:y val="0.7599317981319651"/>
          <c:w val="0.9465890048478941"/>
          <c:h val="0.209923292678584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3036909488639"/>
          <c:y val="6.5062762333896407E-2"/>
          <c:w val="0.84080664053857079"/>
          <c:h val="0.4235126335652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значительно повысился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Повысился ли уровень ваших знаний в области ЗОЖ?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F-4B14-BF91-78A28C822E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незначительно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Повысился ли уровень ваших знаний в области ЗОЖ?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F-4B14-BF91-78A28C822E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остался без изменений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Повысился ли уровень ваших знаний в области ЗОЖ?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9F-4B14-BF91-78A28C822E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2685440"/>
        <c:axId val="572682944"/>
      </c:barChart>
      <c:catAx>
        <c:axId val="5726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2944"/>
        <c:crosses val="autoZero"/>
        <c:auto val="1"/>
        <c:lblAlgn val="ctr"/>
        <c:lblOffset val="100"/>
        <c:noMultiLvlLbl val="0"/>
      </c:catAx>
      <c:valAx>
        <c:axId val="572682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5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6815714542497E-2"/>
          <c:y val="0.7599317981319651"/>
          <c:w val="0.9465890048478941"/>
          <c:h val="0.209923292678584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3036909488639"/>
          <c:y val="6.5062762333896407E-2"/>
          <c:w val="0.84080664053857079"/>
          <c:h val="0.4235126335652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Используете ли вы в работе с воспитанниками оздоровительные приемы и техники, полученные на занятиях клуба? 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D-4D4E-9ECE-2C787750AB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Используете ли вы в работе с воспитанниками оздоровительные приемы и техники, полученные на занятиях клуба? 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D-4D4E-9ECE-2C787750AB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Используете ли вы в работе с воспитанниками оздоровительные приемы и техники, полученные на занятиях клуба? 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1D-4D4E-9ECE-2C787750AB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2685440"/>
        <c:axId val="572682944"/>
      </c:barChart>
      <c:catAx>
        <c:axId val="5726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2944"/>
        <c:crosses val="autoZero"/>
        <c:auto val="1"/>
        <c:lblAlgn val="ctr"/>
        <c:lblOffset val="100"/>
        <c:noMultiLvlLbl val="0"/>
      </c:catAx>
      <c:valAx>
        <c:axId val="572682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5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6815714542497E-2"/>
          <c:y val="0.7599317981319651"/>
          <c:w val="0.9465890048478941"/>
          <c:h val="0.209923292678584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3036909488639"/>
          <c:y val="6.5062762333896407E-2"/>
          <c:w val="0.84080664053857079"/>
          <c:h val="0.4235126335652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однозначно – 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Планируете ли вы использовать и расширять полученные знания в дальнейшем?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5-4E2E-A227-8C976F6A9C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возможно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Планируете ли вы использовать и расширять полученные знания в дальнейшем?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5-4E2E-A227-8C976F6A9C6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мне это не интересно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Планируете ли вы использовать и расширять полученные знания в дальнейшем?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5-4E2E-A227-8C976F6A9C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2685440"/>
        <c:axId val="572682944"/>
      </c:barChart>
      <c:catAx>
        <c:axId val="5726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2944"/>
        <c:crosses val="autoZero"/>
        <c:auto val="1"/>
        <c:lblAlgn val="ctr"/>
        <c:lblOffset val="100"/>
        <c:noMultiLvlLbl val="0"/>
      </c:catAx>
      <c:valAx>
        <c:axId val="572682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5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6815714542497E-2"/>
          <c:y val="0.7599317981319651"/>
          <c:w val="0.9465890048478941"/>
          <c:h val="0.209923292678584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3036909488639"/>
          <c:y val="6.5062762333896407E-2"/>
          <c:w val="0.84080664053857079"/>
          <c:h val="0.42351263356528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 0 до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Оцените профессионализм и мастерство руководителя клуба – Колышевой Елены Викторовны по 5-бальной системе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A-4209-B68B-225B2090EC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2 до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Оцените профессионализм и мастерство руководителя клуба – Колышевой Елены Викторовны по 5-бальной системе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A-4209-B68B-225B2090EC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4 до 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Оцените профессионализм и мастерство руководителя клуба – Колышевой Елены Викторовны по 5-бальной системе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4A-4209-B68B-225B2090EC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2685440"/>
        <c:axId val="572682944"/>
      </c:barChart>
      <c:catAx>
        <c:axId val="5726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2944"/>
        <c:crosses val="autoZero"/>
        <c:auto val="1"/>
        <c:lblAlgn val="ctr"/>
        <c:lblOffset val="100"/>
        <c:noMultiLvlLbl val="0"/>
      </c:catAx>
      <c:valAx>
        <c:axId val="572682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26854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86815714542497E-2"/>
          <c:y val="0.7599317981319651"/>
          <c:w val="0.9465890048478941"/>
          <c:h val="0.2099232926785848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7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9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09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40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23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45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6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6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4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2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1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5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4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9FC9-1E6F-48AF-8F37-352384EE6B26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01D930-C893-4CF3-826B-9076266BB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5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0442" y="2044930"/>
            <a:ext cx="7766936" cy="2562858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Оздоровительный клуб для педагогов "Копилка здоровья"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" y="0"/>
            <a:ext cx="1108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Муниципальное бюджетное учреждение</a:t>
            </a:r>
          </a:p>
          <a:p>
            <a:pPr algn="ctr"/>
            <a:r>
              <a:rPr lang="ru-RU" sz="1200" dirty="0"/>
              <a:t>«Центр психолого-педагогического, медицинского и социального сопровождения «Ресурс</a:t>
            </a:r>
            <a:r>
              <a:rPr lang="ru-RU" sz="1200" dirty="0" smtClean="0"/>
              <a:t>»</a:t>
            </a:r>
          </a:p>
          <a:p>
            <a:pPr algn="ctr"/>
            <a:r>
              <a:rPr lang="ru-RU" sz="1200" dirty="0" smtClean="0"/>
              <a:t>(</a:t>
            </a:r>
            <a:r>
              <a:rPr lang="ru-RU" sz="1200" dirty="0"/>
              <a:t>МБУ «Центр ППМСС «Ресурс</a:t>
            </a:r>
            <a:r>
              <a:rPr lang="ru-RU" sz="1200" dirty="0" smtClean="0"/>
              <a:t>»)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18407" y="6581001"/>
            <a:ext cx="1108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Междуреченск, 2026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870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6" y="3913217"/>
            <a:ext cx="3715788" cy="278684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7441" y="263839"/>
            <a:ext cx="11708633" cy="1057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Мастер-класс педагогов - участников клуба для  молодых специалистов ДОУ «Чему научились – скажем и покажем!»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" y="1258293"/>
            <a:ext cx="3455324" cy="2591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6" y="1111827"/>
            <a:ext cx="3650612" cy="2737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" y="3913217"/>
            <a:ext cx="3455324" cy="2591493"/>
          </a:xfrm>
          <a:prstGeom prst="rect">
            <a:avLst/>
          </a:prstGeom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529508"/>
              </p:ext>
            </p:extLst>
          </p:nvPr>
        </p:nvGraphicFramePr>
        <p:xfrm>
          <a:off x="4091162" y="2367584"/>
          <a:ext cx="3675061" cy="252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18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4" y="161925"/>
            <a:ext cx="10619316" cy="5222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Диагностика результатов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работы клуба «Копилка здоровья»:</a:t>
            </a:r>
            <a:endParaRPr lang="ru-RU" sz="2800" dirty="0"/>
          </a:p>
        </p:txBody>
      </p:sp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549595"/>
              </p:ext>
            </p:extLst>
          </p:nvPr>
        </p:nvGraphicFramePr>
        <p:xfrm>
          <a:off x="529997" y="4157767"/>
          <a:ext cx="3675061" cy="252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623936"/>
              </p:ext>
            </p:extLst>
          </p:nvPr>
        </p:nvGraphicFramePr>
        <p:xfrm>
          <a:off x="7627823" y="4446589"/>
          <a:ext cx="3675061" cy="252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b="8000"/>
          <a:stretch/>
        </p:blipFill>
        <p:spPr>
          <a:xfrm>
            <a:off x="3152026" y="973035"/>
            <a:ext cx="5898531" cy="31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45" y="235526"/>
            <a:ext cx="8596668" cy="678873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Актуальность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013" y="862357"/>
            <a:ext cx="8596668" cy="46614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связи со спецификой работы, педагогам требуется систематическая профилактическая работа по укреплению здоровья.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2.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условиях малого города недостаточно мест для оздоровительных занятий женщин.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 все педагоги дошкольного образовательного учреждения после напряженного рабочего дня способны посещать занятия в городских спортивных организациях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22066" r="6220" b="2582"/>
          <a:stretch/>
        </p:blipFill>
        <p:spPr>
          <a:xfrm>
            <a:off x="8877557" y="4622152"/>
            <a:ext cx="2960573" cy="1803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/>
          <a:stretch/>
        </p:blipFill>
        <p:spPr>
          <a:xfrm>
            <a:off x="8999681" y="1207026"/>
            <a:ext cx="2838449" cy="1841952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11167861"/>
              </p:ext>
            </p:extLst>
          </p:nvPr>
        </p:nvGraphicFramePr>
        <p:xfrm>
          <a:off x="611118" y="4098805"/>
          <a:ext cx="6789807" cy="267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95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009" y="357447"/>
            <a:ext cx="9248063" cy="30072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С 2005 года в образовательном пространстве Междуреченского муниципального округа функционирует клуб оздоровительных практик   для педагогов дошкольных образовательных организаций. Форма работы клуба – выездные заседания на базе образовательных организаций.</a:t>
            </a:r>
            <a:endParaRPr lang="ru-RU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73" b="13712"/>
          <a:stretch/>
        </p:blipFill>
        <p:spPr>
          <a:xfrm>
            <a:off x="5374678" y="4430683"/>
            <a:ext cx="5335126" cy="2269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" t="35989" r="402" b="268"/>
          <a:stretch/>
        </p:blipFill>
        <p:spPr>
          <a:xfrm>
            <a:off x="7946967" y="2376445"/>
            <a:ext cx="4134196" cy="197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/>
          <a:stretch/>
        </p:blipFill>
        <p:spPr>
          <a:xfrm>
            <a:off x="270010" y="3063239"/>
            <a:ext cx="4992053" cy="29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074" y="197339"/>
            <a:ext cx="8832427" cy="36431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Руководитель клуба –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Колышева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Елена Викторовна, руководитель физического воспитания МБУ «Центр ППМСС «Ресурс» высшей квалификационной категории, победитель конкурсов: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1.Городского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конкурса профессионального мастерства «Педагог года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2.Городского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конкурса «Здоровое поколение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3.Регионального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конкурса «Образование. Карьера» (видео работа «Здоровая спортивная семья – мама, папа, 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Награждена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Почетной грамотой Министерства образования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Кузбасса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16375" r="10104"/>
          <a:stretch/>
        </p:blipFill>
        <p:spPr>
          <a:xfrm>
            <a:off x="3616440" y="3704766"/>
            <a:ext cx="2211186" cy="3136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34" y="2826327"/>
            <a:ext cx="2460568" cy="18454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1" y="61105"/>
            <a:ext cx="1806674" cy="2653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" y="3825686"/>
            <a:ext cx="2146025" cy="29539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80" y="3670666"/>
            <a:ext cx="2117179" cy="3108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1178" y="4373750"/>
            <a:ext cx="2024747" cy="27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23" y="646225"/>
            <a:ext cx="9131686" cy="13571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Цель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: формирование у педагогов мотивации и умения заботиться о своем здоровье и эмоциональном благополучии.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9"/>
          <a:stretch/>
        </p:blipFill>
        <p:spPr>
          <a:xfrm>
            <a:off x="211820" y="2003366"/>
            <a:ext cx="5882944" cy="3067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7"/>
          <a:stretch/>
        </p:blipFill>
        <p:spPr>
          <a:xfrm>
            <a:off x="6026727" y="3557846"/>
            <a:ext cx="5397731" cy="3025833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1582853"/>
              </p:ext>
            </p:extLst>
          </p:nvPr>
        </p:nvGraphicFramePr>
        <p:xfrm>
          <a:off x="9484822" y="801917"/>
          <a:ext cx="2618624" cy="240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54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4" y="182573"/>
            <a:ext cx="9763453" cy="17977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В каждом дошкольном образовательном учреждении еженедельно проводятся выездные заседания по четырем модулям.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</a:rPr>
              <a:t>Занятие предполагает теоретический блок и практическое выполнение оздоровительных практик.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1" y="2585260"/>
            <a:ext cx="3624347" cy="2718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73" y="3700235"/>
            <a:ext cx="3676998" cy="2996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8"/>
          <a:stretch/>
        </p:blipFill>
        <p:spPr>
          <a:xfrm>
            <a:off x="7674904" y="1980291"/>
            <a:ext cx="3979540" cy="24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7441" y="263839"/>
            <a:ext cx="11708633" cy="1797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Практикум «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</a:rPr>
              <a:t>Нейромоторика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 в работе с детьми </a:t>
            </a:r>
            <a:endParaRPr lang="ru-RU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дошкольного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возраста»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7" y="1745672"/>
            <a:ext cx="5601898" cy="4214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55" y="1745672"/>
            <a:ext cx="3177844" cy="42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7441" y="263839"/>
            <a:ext cx="11708633" cy="600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Практикум «Будь здоров, педагог!»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1"/>
          <a:stretch/>
        </p:blipFill>
        <p:spPr>
          <a:xfrm>
            <a:off x="224097" y="1296786"/>
            <a:ext cx="3308812" cy="3580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1" b="19636"/>
          <a:stretch/>
        </p:blipFill>
        <p:spPr>
          <a:xfrm>
            <a:off x="7732920" y="1296786"/>
            <a:ext cx="4201732" cy="3374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32" y="3349209"/>
            <a:ext cx="4040965" cy="3234470"/>
          </a:xfrm>
          <a:prstGeom prst="rect">
            <a:avLst/>
          </a:prstGeom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135221"/>
              </p:ext>
            </p:extLst>
          </p:nvPr>
        </p:nvGraphicFramePr>
        <p:xfrm>
          <a:off x="4224008" y="821419"/>
          <a:ext cx="2817812" cy="252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48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7441" y="263839"/>
            <a:ext cx="11708633" cy="600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</a:rPr>
              <a:t>Практикум «Красивые спины и ноги – идут по дороге!»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6" y="793863"/>
            <a:ext cx="4037214" cy="3027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74" y="793863"/>
            <a:ext cx="4037214" cy="3027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2"/>
          <a:stretch/>
        </p:blipFill>
        <p:spPr>
          <a:xfrm>
            <a:off x="3792570" y="4192488"/>
            <a:ext cx="4574286" cy="256575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421915"/>
              </p:ext>
            </p:extLst>
          </p:nvPr>
        </p:nvGraphicFramePr>
        <p:xfrm>
          <a:off x="4233113" y="1079254"/>
          <a:ext cx="3675061" cy="252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2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</TotalTime>
  <Words>278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Оздоровительный клуб для педагогов "Копилка здоровья"</vt:lpstr>
      <vt:lpstr> 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результатов работы клуба «Копилка здоровья»: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2026-02-17T01:33:01Z</dcterms:created>
  <dcterms:modified xsi:type="dcterms:W3CDTF">2026-02-19T09:57:58Z</dcterms:modified>
</cp:coreProperties>
</file>