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 snapToObjects="1" showGuides="1">
      <p:cViewPr varScale="1">
        <p:scale>
          <a:sx n="112" d="100"/>
          <a:sy n="112" d="100"/>
        </p:scale>
        <p:origin x="5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&#1082;&#1080;&#1088;&#1086;&#1074;.&#1088;&#1092;/&#1075;&#1086;&#1088;&#1086;&#1076;&#1089;&#1082;&#1072;&#1103;-&#1074;&#1083;&#1072;&#1089;&#1090;&#1100;/&#1072;&#1076;&#1084;&#1080;&#1085;&#1080;&#1089;&#1090;&#1088;&#1072;&#1094;&#1080;&#1103;-&#1075;&#1086;&#1088;&#1086;&#1076;&#1072;/&#1087;&#1086;&#1076;&#1088;&#1072;&#1079;&#1076;&#1077;&#1083;&#1077;&#1085;&#1080;&#1103;/departament-obrazovaniya" TargetMode="External"/><Relationship Id="rId3" Type="http://schemas.openxmlformats.org/officeDocument/2006/relationships/hyperlink" Target="https://kirov-ond.ru/" TargetMode="External"/><Relationship Id="rId7" Type="http://schemas.openxmlformats.org/officeDocument/2006/relationships/hyperlink" Target="http://amrko.r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medkirovru" TargetMode="External"/><Relationship Id="rId5" Type="http://schemas.openxmlformats.org/officeDocument/2006/relationships/hyperlink" Target="https://www.medkirov.ru/" TargetMode="External"/><Relationship Id="rId4" Type="http://schemas.openxmlformats.org/officeDocument/2006/relationships/hyperlink" Target="https://vk.com/public207533879" TargetMode="External"/><Relationship Id="rId9" Type="http://schemas.openxmlformats.org/officeDocument/2006/relationships/hyperlink" Target="https://vk.com/public220922194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C2C3183-3BA4-DC45-A563-EB07D8457435}"/>
              </a:ext>
            </a:extLst>
          </p:cNvPr>
          <p:cNvSpPr/>
          <p:nvPr/>
        </p:nvSpPr>
        <p:spPr>
          <a:xfrm>
            <a:off x="441434" y="1145628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B63974C-299F-3A42-928D-66554BBDC41B}"/>
              </a:ext>
            </a:extLst>
          </p:cNvPr>
          <p:cNvSpPr txBox="1"/>
          <p:nvPr/>
        </p:nvSpPr>
        <p:spPr>
          <a:xfrm>
            <a:off x="767255" y="1848585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9B813D-2B66-114A-A35A-8916837DF786}"/>
              </a:ext>
            </a:extLst>
          </p:cNvPr>
          <p:cNvSpPr txBox="1"/>
          <p:nvPr/>
        </p:nvSpPr>
        <p:spPr>
          <a:xfrm>
            <a:off x="767255" y="2921934"/>
            <a:ext cx="5328745" cy="1579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ru-RU" sz="5400" dirty="0">
                <a:solidFill>
                  <a:schemeClr val="bg1"/>
                </a:solidFill>
                <a:latin typeface="Playfair Display" pitchFamily="2" charset="-52"/>
              </a:rPr>
              <a:t>Взрослые дети</a:t>
            </a:r>
            <a:endParaRPr lang="ru-RU" sz="4800" dirty="0">
              <a:solidFill>
                <a:schemeClr val="bg1"/>
              </a:solidFill>
              <a:latin typeface="Playfair Display" pitchFamily="2" charset="-5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E84038-B740-F244-89E0-809A1E3F117D}"/>
              </a:ext>
            </a:extLst>
          </p:cNvPr>
          <p:cNvSpPr txBox="1"/>
          <p:nvPr/>
        </p:nvSpPr>
        <p:spPr>
          <a:xfrm>
            <a:off x="767255" y="4523602"/>
            <a:ext cx="47086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Playfair Display" pitchFamily="2" charset="-52"/>
              </a:rPr>
              <a:t>Здоровый образ жизни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E420A60-40DD-48BF-8827-33DCE45F7773}"/>
              </a:ext>
            </a:extLst>
          </p:cNvPr>
          <p:cNvSpPr txBox="1"/>
          <p:nvPr/>
        </p:nvSpPr>
        <p:spPr>
          <a:xfrm>
            <a:off x="767256" y="5488042"/>
            <a:ext cx="107995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 Томинина Елена Владимировна, КОГБУЗ «Кировский областной наркологический диспансер», Россия, Кировская область, г. Киров</a:t>
            </a:r>
          </a:p>
        </p:txBody>
      </p:sp>
    </p:spTree>
    <p:extLst>
      <p:ext uri="{BB962C8B-B14F-4D97-AF65-F5344CB8AC3E}">
        <p14:creationId xmlns:p14="http://schemas.microsoft.com/office/powerpoint/2010/main" val="2196248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3B4EC6-9801-A646-9E70-2AE8325B5C6E}"/>
              </a:ext>
            </a:extLst>
          </p:cNvPr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DC3B501B-B269-614F-917B-772DB15CA874}"/>
              </a:ext>
            </a:extLst>
          </p:cNvPr>
          <p:cNvSpPr/>
          <p:nvPr/>
        </p:nvSpPr>
        <p:spPr>
          <a:xfrm>
            <a:off x="698939" y="1298994"/>
            <a:ext cx="3607053" cy="94660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sz="1800" kern="5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https://kirov-ond.ru</a:t>
            </a:r>
            <a:endParaRPr lang="ru-RU" sz="1800" kern="5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1800" kern="5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https://vk.com/public207533879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id="{7C7832D9-CBDF-B945-8F10-B649688DA286}"/>
              </a:ext>
            </a:extLst>
          </p:cNvPr>
          <p:cNvSpPr/>
          <p:nvPr/>
        </p:nvSpPr>
        <p:spPr>
          <a:xfrm>
            <a:off x="4480804" y="1298994"/>
            <a:ext cx="7211953" cy="94660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КОГБУЗ «Кировский областной наркологический диспансер»</a:t>
            </a:r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80EBE8EA-8E2C-004C-ABBC-D37E06429DD1}"/>
              </a:ext>
            </a:extLst>
          </p:cNvPr>
          <p:cNvSpPr/>
          <p:nvPr/>
        </p:nvSpPr>
        <p:spPr>
          <a:xfrm>
            <a:off x="688426" y="2383597"/>
            <a:ext cx="3607053" cy="94660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US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https://www.medkirov.ru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https://vk.com/medkirovru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: скругленные углы 25">
            <a:extLst>
              <a:ext uri="{FF2B5EF4-FFF2-40B4-BE49-F238E27FC236}">
                <a16:creationId xmlns:a16="http://schemas.microsoft.com/office/drawing/2014/main" id="{63CFB881-8CB1-C745-BF4E-362C9249D0BD}"/>
              </a:ext>
            </a:extLst>
          </p:cNvPr>
          <p:cNvSpPr/>
          <p:nvPr/>
        </p:nvSpPr>
        <p:spPr>
          <a:xfrm>
            <a:off x="688426" y="3461285"/>
            <a:ext cx="3607053" cy="94660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US" dirty="0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http://amrko.ru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: скругленные углы 26">
            <a:extLst>
              <a:ext uri="{FF2B5EF4-FFF2-40B4-BE49-F238E27FC236}">
                <a16:creationId xmlns:a16="http://schemas.microsoft.com/office/drawing/2014/main" id="{10F1AE2E-6180-1A4D-92DD-CE5FFD87B989}"/>
              </a:ext>
            </a:extLst>
          </p:cNvPr>
          <p:cNvSpPr/>
          <p:nvPr/>
        </p:nvSpPr>
        <p:spPr>
          <a:xfrm>
            <a:off x="4470291" y="3461285"/>
            <a:ext cx="7211953" cy="94660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КРОО «Ассоциация медицинских работников Кировской области»</a:t>
            </a:r>
          </a:p>
        </p:txBody>
      </p:sp>
      <p:sp>
        <p:nvSpPr>
          <p:cNvPr id="14" name="Прямоугольник: скругленные углы 26">
            <a:extLst>
              <a:ext uri="{FF2B5EF4-FFF2-40B4-BE49-F238E27FC236}">
                <a16:creationId xmlns:a16="http://schemas.microsoft.com/office/drawing/2014/main" id="{99962B7C-23A9-41E0-AB52-F8B5FC6BCA9C}"/>
              </a:ext>
            </a:extLst>
          </p:cNvPr>
          <p:cNvSpPr/>
          <p:nvPr/>
        </p:nvSpPr>
        <p:spPr>
          <a:xfrm>
            <a:off x="4480804" y="2383596"/>
            <a:ext cx="7211953" cy="94660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Министерство здравоохранения Кировской области </a:t>
            </a:r>
          </a:p>
        </p:txBody>
      </p:sp>
      <p:sp>
        <p:nvSpPr>
          <p:cNvPr id="15" name="Прямоугольник: скругленные углы 25">
            <a:extLst>
              <a:ext uri="{FF2B5EF4-FFF2-40B4-BE49-F238E27FC236}">
                <a16:creationId xmlns:a16="http://schemas.microsoft.com/office/drawing/2014/main" id="{133B1468-99BE-4F02-B28F-0F1DCB9C657C}"/>
              </a:ext>
            </a:extLst>
          </p:cNvPr>
          <p:cNvSpPr/>
          <p:nvPr/>
        </p:nvSpPr>
        <p:spPr>
          <a:xfrm>
            <a:off x="688426" y="4632671"/>
            <a:ext cx="3607053" cy="1717434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US" dirty="0">
                <a:solidFill>
                  <a:schemeClr val="bg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</a:t>
            </a:r>
            <a:r>
              <a:rPr lang="ru-RU" dirty="0" err="1">
                <a:solidFill>
                  <a:schemeClr val="bg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киров.рф</a:t>
            </a:r>
            <a:r>
              <a:rPr lang="ru-RU" dirty="0">
                <a:solidFill>
                  <a:schemeClr val="bg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/городская-власть/администрация-города/подразделения/</a:t>
            </a:r>
            <a:r>
              <a:rPr lang="en-US" dirty="0" err="1">
                <a:solidFill>
                  <a:schemeClr val="bg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departament-obrazovaniya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https://vk.com/public220922194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: скругленные углы 26">
            <a:extLst>
              <a:ext uri="{FF2B5EF4-FFF2-40B4-BE49-F238E27FC236}">
                <a16:creationId xmlns:a16="http://schemas.microsoft.com/office/drawing/2014/main" id="{80FF83F8-E3EC-4B0B-BBB2-C4AC331F3873}"/>
              </a:ext>
            </a:extLst>
          </p:cNvPr>
          <p:cNvSpPr/>
          <p:nvPr/>
        </p:nvSpPr>
        <p:spPr>
          <a:xfrm>
            <a:off x="4470291" y="4632671"/>
            <a:ext cx="7211953" cy="1717434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Департамента образования администрации города Кирова </a:t>
            </a:r>
          </a:p>
        </p:txBody>
      </p:sp>
    </p:spTree>
    <p:extLst>
      <p:ext uri="{BB962C8B-B14F-4D97-AF65-F5344CB8AC3E}">
        <p14:creationId xmlns:p14="http://schemas.microsoft.com/office/powerpoint/2010/main" val="2762513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1F3F78-4164-C442-B1F3-0D24135B3721}"/>
              </a:ext>
            </a:extLst>
          </p:cNvPr>
          <p:cNvSpPr txBox="1"/>
          <p:nvPr/>
        </p:nvSpPr>
        <p:spPr>
          <a:xfrm>
            <a:off x="599090" y="588577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EE874E-3323-BF4D-9B75-DF953D69A747}"/>
              </a:ext>
            </a:extLst>
          </p:cNvPr>
          <p:cNvSpPr txBox="1"/>
          <p:nvPr/>
        </p:nvSpPr>
        <p:spPr>
          <a:xfrm>
            <a:off x="622273" y="1643050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B1303B-4984-EF43-9CF9-35A1F375DD81}"/>
              </a:ext>
            </a:extLst>
          </p:cNvPr>
          <p:cNvSpPr txBox="1"/>
          <p:nvPr/>
        </p:nvSpPr>
        <p:spPr>
          <a:xfrm>
            <a:off x="599090" y="294925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F2C625-2AC4-0B4D-B712-C83866954A68}"/>
              </a:ext>
            </a:extLst>
          </p:cNvPr>
          <p:cNvSpPr txBox="1"/>
          <p:nvPr/>
        </p:nvSpPr>
        <p:spPr>
          <a:xfrm>
            <a:off x="574247" y="4554798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FBDE54-120F-D048-86E3-8F4AFF1F5D24}"/>
              </a:ext>
            </a:extLst>
          </p:cNvPr>
          <p:cNvSpPr txBox="1"/>
          <p:nvPr/>
        </p:nvSpPr>
        <p:spPr>
          <a:xfrm>
            <a:off x="1264946" y="1790628"/>
            <a:ext cx="47489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Финансовые:  затраты на оплату труда сотрудников осуществляются заинтересованными организациями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E612C6-676E-3449-8945-F356D1293AB0}"/>
              </a:ext>
            </a:extLst>
          </p:cNvPr>
          <p:cNvSpPr txBox="1"/>
          <p:nvPr/>
        </p:nvSpPr>
        <p:spPr>
          <a:xfrm>
            <a:off x="1264946" y="3119719"/>
            <a:ext cx="4831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Организационные: взаимодействие осуществляется на межведомственной основе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46D28A-C696-C14B-ADEF-559FBD28C51A}"/>
              </a:ext>
            </a:extLst>
          </p:cNvPr>
          <p:cNvSpPr txBox="1"/>
          <p:nvPr/>
        </p:nvSpPr>
        <p:spPr>
          <a:xfrm>
            <a:off x="1223169" y="4789547"/>
            <a:ext cx="48310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Кадровые: Кировский областной наркологический диспансер обеспечен специалистами и привлекает их необходимое количество для реализации проекта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6C6BCC-4033-BA49-82B0-5C88AD80D52D}"/>
              </a:ext>
            </a:extLst>
          </p:cNvPr>
          <p:cNvSpPr txBox="1"/>
          <p:nvPr/>
        </p:nvSpPr>
        <p:spPr>
          <a:xfrm>
            <a:off x="6559313" y="1662057"/>
            <a:ext cx="668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4FA4F9-94E1-1144-8DE5-0D8925FF38C7}"/>
              </a:ext>
            </a:extLst>
          </p:cNvPr>
          <p:cNvSpPr txBox="1"/>
          <p:nvPr/>
        </p:nvSpPr>
        <p:spPr>
          <a:xfrm>
            <a:off x="6562230" y="3429444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5.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3BBEFB7-12E9-3A4E-9AA1-6E4D32AD633C}"/>
              </a:ext>
            </a:extLst>
          </p:cNvPr>
          <p:cNvSpPr txBox="1"/>
          <p:nvPr/>
        </p:nvSpPr>
        <p:spPr>
          <a:xfrm>
            <a:off x="7201986" y="1809635"/>
            <a:ext cx="46641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Материально-техническое: в проведении проекта задействуются площади образовательных организаций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5D5F436-7DDA-D64A-A811-BF722EC6DE01}"/>
              </a:ext>
            </a:extLst>
          </p:cNvPr>
          <p:cNvSpPr txBox="1"/>
          <p:nvPr/>
        </p:nvSpPr>
        <p:spPr>
          <a:xfrm>
            <a:off x="7228086" y="3599911"/>
            <a:ext cx="44806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Информационные ресурсы: разработан тест-опросник с автоматической интерпретацией результатов </a:t>
            </a:r>
          </a:p>
        </p:txBody>
      </p:sp>
    </p:spTree>
    <p:extLst>
      <p:ext uri="{BB962C8B-B14F-4D97-AF65-F5344CB8AC3E}">
        <p14:creationId xmlns:p14="http://schemas.microsoft.com/office/powerpoint/2010/main" val="2308178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C12802-D0DB-8349-B613-80C69CA111E6}"/>
              </a:ext>
            </a:extLst>
          </p:cNvPr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3E1AB8-A27C-0540-B40E-DDBEBC322F07}"/>
              </a:ext>
            </a:extLst>
          </p:cNvPr>
          <p:cNvSpPr txBox="1"/>
          <p:nvPr/>
        </p:nvSpPr>
        <p:spPr>
          <a:xfrm>
            <a:off x="2223025" y="1954029"/>
            <a:ext cx="40809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err="1"/>
              <a:t>Томинина</a:t>
            </a:r>
            <a:r>
              <a:rPr lang="ru-RU" sz="1400" dirty="0"/>
              <a:t> Елена Владимировна, главный врач КОГБУЗ «Кировский областной наркологический диспансер», Россия, Кировская область, г. Киров, год рождения – 1975.</a:t>
            </a:r>
          </a:p>
          <a:p>
            <a:pPr algn="just"/>
            <a:r>
              <a:rPr lang="ru-RU" sz="1400" dirty="0"/>
              <a:t>Интересы: помощь людям, природа, активный образ жизни, домашние животные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E9F1C1-09E7-8348-AB0E-43361AEC3573}"/>
              </a:ext>
            </a:extLst>
          </p:cNvPr>
          <p:cNvSpPr txBox="1"/>
          <p:nvPr/>
        </p:nvSpPr>
        <p:spPr>
          <a:xfrm>
            <a:off x="2289661" y="4240586"/>
            <a:ext cx="408092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/>
              <a:t>Лыскова Мария Сергеевна, заведующая диспансерным отделением для детей и подростков КОГБУЗ «Кировский областной наркологический диспансер», Россия, Кировская область, г. Киров, год рождения – 1985</a:t>
            </a:r>
          </a:p>
          <a:p>
            <a:pPr algn="just"/>
            <a:r>
              <a:rPr lang="ru-RU" sz="1400" dirty="0"/>
              <a:t>Интересы: охрана здоровья, помощь несовершеннолетним и </a:t>
            </a:r>
            <a:r>
              <a:rPr lang="ru-RU" sz="1400"/>
              <a:t>их семьям, </a:t>
            </a:r>
            <a:r>
              <a:rPr lang="ru-RU" sz="1400" dirty="0"/>
              <a:t>путешествия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86B73B-7217-4A43-8A68-5F8E11397A44}"/>
              </a:ext>
            </a:extLst>
          </p:cNvPr>
          <p:cNvSpPr txBox="1"/>
          <p:nvPr/>
        </p:nvSpPr>
        <p:spPr>
          <a:xfrm>
            <a:off x="8052432" y="1954029"/>
            <a:ext cx="34260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/>
              <a:t>Лопатина Ксения Александровна, заведующая психологической лабораторией КОГБУЗ «Кировский областной наркологический диспансер», Россия, Кировская область, г. Киров, год рождения – 19</a:t>
            </a:r>
            <a:r>
              <a:rPr lang="en-US" sz="1400" dirty="0"/>
              <a:t>86</a:t>
            </a:r>
            <a:endParaRPr lang="ru-RU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A5C35F-2BAF-3D4B-ACCF-DC530FD2EB68}"/>
              </a:ext>
            </a:extLst>
          </p:cNvPr>
          <p:cNvSpPr txBox="1"/>
          <p:nvPr/>
        </p:nvSpPr>
        <p:spPr>
          <a:xfrm>
            <a:off x="584549" y="1415191"/>
            <a:ext cx="3038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Руководители проекта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8F5C6B-9DA1-054C-BDF6-066529B98D57}"/>
              </a:ext>
            </a:extLst>
          </p:cNvPr>
          <p:cNvSpPr txBox="1"/>
          <p:nvPr/>
        </p:nvSpPr>
        <p:spPr>
          <a:xfrm>
            <a:off x="6370583" y="1004011"/>
            <a:ext cx="3533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B9D04A"/>
                </a:solidFill>
                <a:latin typeface="Playfair Display SemiBold" pitchFamily="2" charset="-52"/>
              </a:rPr>
              <a:t>Ключевые члены команды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3591A97-3BD7-4233-9E53-66C9BC5EA33A}"/>
              </a:ext>
            </a:extLst>
          </p:cNvPr>
          <p:cNvSpPr txBox="1"/>
          <p:nvPr/>
        </p:nvSpPr>
        <p:spPr>
          <a:xfrm>
            <a:off x="8074958" y="4148940"/>
            <a:ext cx="342608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/>
              <a:t>Кулаков Дмитрий Дмитриевич, заместитель главного врача по организационно-методической и консультативной работе КОГБУЗ «Кировский областной наркологический диспансер», Россия, Кировская область, </a:t>
            </a:r>
            <a:r>
              <a:rPr lang="ru-RU" sz="1400" dirty="0" err="1"/>
              <a:t>г.Киров</a:t>
            </a:r>
            <a:r>
              <a:rPr lang="ru-RU" sz="1400" dirty="0"/>
              <a:t>, год рождения – 1989</a:t>
            </a:r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17C5BF4F-3FB8-440B-AC88-3CAA57E61F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3602" y="1960753"/>
            <a:ext cx="1462194" cy="147742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EADB004-3BD3-416E-A896-31DEDDD972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091" y="4336022"/>
            <a:ext cx="1453546" cy="141335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09C9F1A-5B5A-4E68-B091-A3564F4D7D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27943" y="4254847"/>
            <a:ext cx="1462194" cy="138862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F99F686-72FD-4BB7-94A7-A07FBFBBC9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4012" y="1950399"/>
            <a:ext cx="1388625" cy="138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279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46D322-CBE5-544C-9576-5AB63A8F2DAD}"/>
              </a:ext>
            </a:extLst>
          </p:cNvPr>
          <p:cNvSpPr txBox="1"/>
          <p:nvPr/>
        </p:nvSpPr>
        <p:spPr>
          <a:xfrm>
            <a:off x="672533" y="1246183"/>
            <a:ext cx="110045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Проект реализуется на территории Кировской области</a:t>
            </a:r>
          </a:p>
          <a:p>
            <a:endParaRPr lang="ru-RU" sz="2000" dirty="0"/>
          </a:p>
          <a:p>
            <a:endParaRPr lang="ru-RU" sz="2000" dirty="0"/>
          </a:p>
        </p:txBody>
      </p:sp>
      <p:sp>
        <p:nvSpPr>
          <p:cNvPr id="8" name="Прямоугольник: скругленные углы 5">
            <a:extLst>
              <a:ext uri="{FF2B5EF4-FFF2-40B4-BE49-F238E27FC236}">
                <a16:creationId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704192" y="1918010"/>
            <a:ext cx="10899229" cy="4251563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910EEE-BC29-304B-9E47-CEEC63703760}"/>
              </a:ext>
            </a:extLst>
          </p:cNvPr>
          <p:cNvSpPr txBox="1"/>
          <p:nvPr/>
        </p:nvSpPr>
        <p:spPr>
          <a:xfrm>
            <a:off x="1572025" y="2391907"/>
            <a:ext cx="9674027" cy="584775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algn="just"/>
            <a:r>
              <a:rPr lang="ru-RU" sz="1600" dirty="0">
                <a:solidFill>
                  <a:schemeClr val="bg1"/>
                </a:solidFill>
              </a:rPr>
              <a:t>Показатели заболеваемости наркологическими расстройствами среди подростков в возрасте 15-17 лет на территории Кировской области превышают показатели РФ и ПФО.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9DE830-45A8-874C-AFAB-3F5290048970}"/>
              </a:ext>
            </a:extLst>
          </p:cNvPr>
          <p:cNvSpPr txBox="1"/>
          <p:nvPr/>
        </p:nvSpPr>
        <p:spPr>
          <a:xfrm>
            <a:off x="1572025" y="3541956"/>
            <a:ext cx="9674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schemeClr val="bg1"/>
                </a:solidFill>
              </a:rPr>
              <a:t>Проводимые в настоящее время профилактические мероприятия типичны, архаичны, догматичны, носят запугивающий характер, вызывают у подростков или реакцию протеста, что приводит к употреблению ПАВ «назло», или интерес к употреблению вместо осознанного отказа.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588960" y="4773098"/>
            <a:ext cx="96570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schemeClr val="bg1"/>
                </a:solidFill>
              </a:rPr>
              <a:t>Употребление психоактивных веществ несовершеннолетними возникает в связи с особенностями развития личности в подростковом возрасте: они хотят упрочить свое положение в группе сверстников и за счет этого добиться от родителей и педагогов признания их нового статуса «взрослого» и отношения «на равных», употребление ПАВ выступает способом сближения со сверстниками и демонстрацией взрослого поведения.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919978" y="215703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CF2911-A4F6-6F4B-94D7-5D790B8B48F4}"/>
              </a:ext>
            </a:extLst>
          </p:cNvPr>
          <p:cNvSpPr txBox="1"/>
          <p:nvPr/>
        </p:nvSpPr>
        <p:spPr>
          <a:xfrm>
            <a:off x="919978" y="359827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0AB43A-6FF0-EC46-A91F-70C0BBFB8398}"/>
              </a:ext>
            </a:extLst>
          </p:cNvPr>
          <p:cNvSpPr txBox="1"/>
          <p:nvPr/>
        </p:nvSpPr>
        <p:spPr>
          <a:xfrm>
            <a:off x="936912" y="5022280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30535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BFE4FB-DBD4-3046-8961-57C86C99613F}"/>
              </a:ext>
            </a:extLst>
          </p:cNvPr>
          <p:cNvSpPr txBox="1"/>
          <p:nvPr/>
        </p:nvSpPr>
        <p:spPr>
          <a:xfrm>
            <a:off x="599090" y="588577"/>
            <a:ext cx="3568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3FE0D1-C6A5-C04E-AEFC-D4902E28A74D}"/>
              </a:ext>
            </a:extLst>
          </p:cNvPr>
          <p:cNvSpPr txBox="1"/>
          <p:nvPr/>
        </p:nvSpPr>
        <p:spPr>
          <a:xfrm>
            <a:off x="599090" y="1545021"/>
            <a:ext cx="7707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Обучающиеся в возрасте 14-17 лет</a:t>
            </a:r>
          </a:p>
        </p:txBody>
      </p:sp>
    </p:spTree>
    <p:extLst>
      <p:ext uri="{BB962C8B-B14F-4D97-AF65-F5344CB8AC3E}">
        <p14:creationId xmlns:p14="http://schemas.microsoft.com/office/powerpoint/2010/main" val="153252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FD9C88-5035-B741-9EF2-4D25C8FCEB64}"/>
              </a:ext>
            </a:extLst>
          </p:cNvPr>
          <p:cNvSpPr txBox="1"/>
          <p:nvPr/>
        </p:nvSpPr>
        <p:spPr>
          <a:xfrm>
            <a:off x="599090" y="588577"/>
            <a:ext cx="6250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9E9D96-F053-B14C-97B3-0191C1B7F1A9}"/>
              </a:ext>
            </a:extLst>
          </p:cNvPr>
          <p:cNvSpPr txBox="1"/>
          <p:nvPr/>
        </p:nvSpPr>
        <p:spPr>
          <a:xfrm>
            <a:off x="1039528" y="1918069"/>
            <a:ext cx="10290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/>
              <a:t>Активный проект (продумана архитектура проекта собрана команда, понятны ресурсы, источники продвижения проекта, реализация начата/продолжается)</a:t>
            </a:r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id="{A17177B6-1C68-8E47-9657-8BC211F975BA}"/>
              </a:ext>
            </a:extLst>
          </p:cNvPr>
          <p:cNvSpPr/>
          <p:nvPr/>
        </p:nvSpPr>
        <p:spPr>
          <a:xfrm>
            <a:off x="707844" y="198321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77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D0987B-83B4-AA46-BFCD-AB6618EC16FA}"/>
              </a:ext>
            </a:extLst>
          </p:cNvPr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C69FB-0247-0B45-B74E-CC7C827B27CE}"/>
              </a:ext>
            </a:extLst>
          </p:cNvPr>
          <p:cNvSpPr txBox="1"/>
          <p:nvPr/>
        </p:nvSpPr>
        <p:spPr>
          <a:xfrm>
            <a:off x="599090" y="1301123"/>
            <a:ext cx="110787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Здоровые дети – здоровое будущее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78B6A2-483B-5041-9AAB-37FF081A67F6}"/>
              </a:ext>
            </a:extLst>
          </p:cNvPr>
          <p:cNvSpPr txBox="1"/>
          <p:nvPr/>
        </p:nvSpPr>
        <p:spPr>
          <a:xfrm>
            <a:off x="648121" y="2476639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ED018C-C8C8-FC47-9904-8EE67C111AE9}"/>
              </a:ext>
            </a:extLst>
          </p:cNvPr>
          <p:cNvSpPr txBox="1"/>
          <p:nvPr/>
        </p:nvSpPr>
        <p:spPr>
          <a:xfrm>
            <a:off x="649962" y="341428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3663EC-3DC1-1547-9D13-5F13AA9CB760}"/>
              </a:ext>
            </a:extLst>
          </p:cNvPr>
          <p:cNvSpPr txBox="1"/>
          <p:nvPr/>
        </p:nvSpPr>
        <p:spPr>
          <a:xfrm>
            <a:off x="658429" y="433761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3A1142-CF42-E546-891A-29A412372602}"/>
              </a:ext>
            </a:extLst>
          </p:cNvPr>
          <p:cNvSpPr txBox="1"/>
          <p:nvPr/>
        </p:nvSpPr>
        <p:spPr>
          <a:xfrm>
            <a:off x="4788306" y="248373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C7FB12-663E-BB45-B0AE-A412BADB16B3}"/>
              </a:ext>
            </a:extLst>
          </p:cNvPr>
          <p:cNvSpPr txBox="1"/>
          <p:nvPr/>
        </p:nvSpPr>
        <p:spPr>
          <a:xfrm>
            <a:off x="4804523" y="3738835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AF7BDC-95D7-3642-91FF-A8B00E650BBC}"/>
              </a:ext>
            </a:extLst>
          </p:cNvPr>
          <p:cNvSpPr txBox="1"/>
          <p:nvPr/>
        </p:nvSpPr>
        <p:spPr>
          <a:xfrm>
            <a:off x="4833484" y="4869606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A06FC8-20DC-1442-B6F9-1D752E470FFA}"/>
              </a:ext>
            </a:extLst>
          </p:cNvPr>
          <p:cNvSpPr txBox="1"/>
          <p:nvPr/>
        </p:nvSpPr>
        <p:spPr>
          <a:xfrm>
            <a:off x="599090" y="1871700"/>
            <a:ext cx="2677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Цели и задачи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AEF22A-80F6-934F-814E-7A34502A8484}"/>
              </a:ext>
            </a:extLst>
          </p:cNvPr>
          <p:cNvSpPr txBox="1"/>
          <p:nvPr/>
        </p:nvSpPr>
        <p:spPr>
          <a:xfrm>
            <a:off x="1357659" y="2622231"/>
            <a:ext cx="354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Формирование здоровой/автономной личности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BA45BA0-D4B1-6C43-A815-242F5EBF451D}"/>
              </a:ext>
            </a:extLst>
          </p:cNvPr>
          <p:cNvSpPr txBox="1"/>
          <p:nvPr/>
        </p:nvSpPr>
        <p:spPr>
          <a:xfrm>
            <a:off x="1351016" y="3539930"/>
            <a:ext cx="354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Социально-психологическая адаптация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02AC18-941A-574F-8D29-652E047DEC2E}"/>
              </a:ext>
            </a:extLst>
          </p:cNvPr>
          <p:cNvSpPr txBox="1"/>
          <p:nvPr/>
        </p:nvSpPr>
        <p:spPr>
          <a:xfrm>
            <a:off x="1377169" y="4265173"/>
            <a:ext cx="35415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Повышение мотивации на обращение за специализированной медицинской помощью 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B1BA54-CEA8-324D-A51C-67190010D735}"/>
              </a:ext>
            </a:extLst>
          </p:cNvPr>
          <p:cNvSpPr txBox="1"/>
          <p:nvPr/>
        </p:nvSpPr>
        <p:spPr>
          <a:xfrm>
            <a:off x="5479708" y="2506649"/>
            <a:ext cx="61237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Формирование навыка понимания себя, распознавания и выражения своих чувств, в том числе негативных; формирование представления о личных границах и границах других людей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C083BC-A197-F644-8276-D16BE958C6FF}"/>
              </a:ext>
            </a:extLst>
          </p:cNvPr>
          <p:cNvSpPr txBox="1"/>
          <p:nvPr/>
        </p:nvSpPr>
        <p:spPr>
          <a:xfrm>
            <a:off x="5487559" y="3716802"/>
            <a:ext cx="61692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Формирование навыков постановки целей и их реализации, принятие на себя ответственности за происходящее, формирование коммуникативных навыков</a:t>
            </a:r>
          </a:p>
          <a:p>
            <a:r>
              <a:rPr lang="ru-RU" dirty="0"/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3142D69-389E-FA41-B6F5-C90265FC495B}"/>
              </a:ext>
            </a:extLst>
          </p:cNvPr>
          <p:cNvSpPr txBox="1"/>
          <p:nvPr/>
        </p:nvSpPr>
        <p:spPr>
          <a:xfrm>
            <a:off x="5529756" y="4777931"/>
            <a:ext cx="60801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Разработка и внедрение новых технологий, направленных на повышение мотивации обучающихся со </a:t>
            </a:r>
            <a:r>
              <a:rPr lang="ru-RU" dirty="0" err="1"/>
              <a:t>сформированнными</a:t>
            </a:r>
            <a:r>
              <a:rPr lang="ru-RU" dirty="0"/>
              <a:t> паттернами </a:t>
            </a:r>
            <a:r>
              <a:rPr lang="ru-RU" dirty="0" err="1"/>
              <a:t>аддиктивного</a:t>
            </a:r>
            <a:r>
              <a:rPr lang="ru-RU" dirty="0"/>
              <a:t> поведения на обращение за специализированной медицинской помощью.</a:t>
            </a:r>
          </a:p>
        </p:txBody>
      </p:sp>
    </p:spTree>
    <p:extLst>
      <p:ext uri="{BB962C8B-B14F-4D97-AF65-F5344CB8AC3E}">
        <p14:creationId xmlns:p14="http://schemas.microsoft.com/office/powerpoint/2010/main" val="147870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9" name="Прямоугольник: скругленные углы 15">
            <a:extLst>
              <a:ext uri="{FF2B5EF4-FFF2-40B4-BE49-F238E27FC236}">
                <a16:creationId xmlns:a16="http://schemas.microsoft.com/office/drawing/2014/main" id="{BEB46AAA-30A5-DB41-83AD-72BC9CB91D2F}"/>
              </a:ext>
            </a:extLst>
          </p:cNvPr>
          <p:cNvSpPr/>
          <p:nvPr/>
        </p:nvSpPr>
        <p:spPr>
          <a:xfrm>
            <a:off x="768317" y="1416205"/>
            <a:ext cx="10835104" cy="518531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/>
              <a:t>	Проект «Взрослые дети» является межведомственным проектом, направленным на формирование здоровой/автономной личности у обучающихся, раннее выявление рисков развития социально-психологической дезадаптации, в том числе </a:t>
            </a:r>
            <a:r>
              <a:rPr lang="ru-RU" dirty="0" err="1"/>
              <a:t>аддиктивных</a:t>
            </a:r>
            <a:r>
              <a:rPr lang="ru-RU" dirty="0"/>
              <a:t> расстройств, снижение заболеваемости наркологической патологией и формирование негативного отношения подростков к употреблению психоактивных веществ.</a:t>
            </a:r>
          </a:p>
          <a:p>
            <a:pPr algn="just"/>
            <a:r>
              <a:rPr lang="ru-RU" dirty="0"/>
              <a:t>	Проект предусматривает несколько этапов работы с несовершеннолетними: выявление несовершеннолетних с риском социально-психологической дезадаптации, проведение для них </a:t>
            </a:r>
            <a:r>
              <a:rPr lang="ru-RU" dirty="0" err="1"/>
              <a:t>психообразовательных</a:t>
            </a:r>
            <a:r>
              <a:rPr lang="ru-RU" dirty="0"/>
              <a:t> занятий с отработкой практических навыков, по показаниям – направление на консультацию к врачу – психиатру – наркологу и наблюдение. </a:t>
            </a:r>
          </a:p>
          <a:p>
            <a:pPr algn="just"/>
            <a:r>
              <a:rPr lang="ru-RU" dirty="0"/>
              <a:t>	Большое внимание в Проекте уделяется установлению неформального контакта с несовершеннолетними и мотивационным вмешательствам. </a:t>
            </a:r>
          </a:p>
          <a:p>
            <a:pPr algn="just"/>
            <a:r>
              <a:rPr lang="ru-RU" dirty="0"/>
              <a:t>	На занятиях разбираются следующие темы: </a:t>
            </a:r>
          </a:p>
          <a:p>
            <a:pPr algn="just"/>
            <a:r>
              <a:rPr lang="ru-RU" dirty="0"/>
              <a:t>1. Формирование адекватного представления о себе, уверенности в себе. Формирование навыков </a:t>
            </a:r>
            <a:r>
              <a:rPr lang="ru-RU" dirty="0" err="1"/>
              <a:t>саморефлексии</a:t>
            </a:r>
            <a:r>
              <a:rPr lang="ru-RU" dirty="0"/>
              <a:t>, выражения своих чувств.</a:t>
            </a:r>
          </a:p>
          <a:p>
            <a:pPr algn="just"/>
            <a:r>
              <a:rPr lang="ru-RU" dirty="0"/>
              <a:t>2. Границы личности. Формирование представления о границах личности.</a:t>
            </a:r>
          </a:p>
          <a:p>
            <a:pPr algn="just"/>
            <a:r>
              <a:rPr lang="ru-RU" dirty="0"/>
              <a:t>3. Про автономию. Формирование навыков опоры на себя.</a:t>
            </a:r>
          </a:p>
          <a:p>
            <a:pPr algn="just"/>
            <a:r>
              <a:rPr lang="ru-RU" dirty="0"/>
              <a:t>4. Про общение. Формирование навыка взаимодействия на равных</a:t>
            </a:r>
          </a:p>
        </p:txBody>
      </p:sp>
    </p:spTree>
    <p:extLst>
      <p:ext uri="{BB962C8B-B14F-4D97-AF65-F5344CB8AC3E}">
        <p14:creationId xmlns:p14="http://schemas.microsoft.com/office/powerpoint/2010/main" val="261039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E5D33E-8624-9F40-B0DC-F3E78C924CAB}"/>
              </a:ext>
            </a:extLst>
          </p:cNvPr>
          <p:cNvSpPr txBox="1"/>
          <p:nvPr/>
        </p:nvSpPr>
        <p:spPr>
          <a:xfrm>
            <a:off x="599090" y="588577"/>
            <a:ext cx="34323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9" name="Прямоугольник: скругленные углы 7">
            <a:extLst>
              <a:ext uri="{FF2B5EF4-FFF2-40B4-BE49-F238E27FC236}">
                <a16:creationId xmlns:a16="http://schemas.microsoft.com/office/drawing/2014/main" id="{C99722BC-85BA-A140-9E9E-71C5F0D0B7CC}"/>
              </a:ext>
            </a:extLst>
          </p:cNvPr>
          <p:cNvSpPr/>
          <p:nvPr/>
        </p:nvSpPr>
        <p:spPr>
          <a:xfrm>
            <a:off x="7019365" y="1169304"/>
            <a:ext cx="4860260" cy="2943961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600" dirty="0"/>
              <a:t>Инструменты:</a:t>
            </a:r>
          </a:p>
          <a:p>
            <a:r>
              <a:rPr lang="ru-RU" sz="1600" dirty="0"/>
              <a:t>1. Межведомственное взаимодействие</a:t>
            </a:r>
          </a:p>
          <a:p>
            <a:r>
              <a:rPr lang="ru-RU" sz="1600" dirty="0"/>
              <a:t>2. Установление неформального контакта с несовершеннолетними</a:t>
            </a:r>
          </a:p>
          <a:p>
            <a:r>
              <a:rPr lang="ru-RU" sz="1600" dirty="0"/>
              <a:t>3. Отбор несовершеннолетних для участия</a:t>
            </a:r>
          </a:p>
          <a:p>
            <a:r>
              <a:rPr lang="ru-RU" sz="1600" dirty="0"/>
              <a:t>4. Психообразовательные занятия с отработкой практических навыков</a:t>
            </a:r>
          </a:p>
          <a:p>
            <a:r>
              <a:rPr lang="ru-RU" sz="1600" dirty="0"/>
              <a:t>5. Анализ статистических показателей</a:t>
            </a:r>
          </a:p>
        </p:txBody>
      </p:sp>
      <p:sp>
        <p:nvSpPr>
          <p:cNvPr id="10" name="Прямоугольник: скругленные углы 8">
            <a:extLst>
              <a:ext uri="{FF2B5EF4-FFF2-40B4-BE49-F238E27FC236}">
                <a16:creationId xmlns:a16="http://schemas.microsoft.com/office/drawing/2014/main" id="{2FEE36DE-3F0A-2C4F-8F97-DC06DFD1A9D9}"/>
              </a:ext>
            </a:extLst>
          </p:cNvPr>
          <p:cNvSpPr/>
          <p:nvPr/>
        </p:nvSpPr>
        <p:spPr>
          <a:xfrm>
            <a:off x="454264" y="1169304"/>
            <a:ext cx="6420891" cy="294396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just"/>
            <a:r>
              <a:rPr lang="ru-RU" sz="1600" dirty="0"/>
              <a:t>В декабре 2022 года - организационное собрание с участием представителей заинтересованных ведомств, выбраны 5 образовательных организаций. В январе 2023 года - собрание с директорами этих образовательных организаций, подготовлена рабочая документация, автоматизирован процесс обработки и интерпретации тестов. В феврале 2023 года - семинары для педагогических коллективов и родительские собрания. В апреле 2023 года - отбор обучающихся для участия.</a:t>
            </a:r>
          </a:p>
          <a:p>
            <a:pPr algn="just"/>
            <a:r>
              <a:rPr lang="ru-RU" sz="1600" dirty="0"/>
              <a:t>С сентября 2023 года реализация проекта осуществляется в полном объеме, ежегодно включаются новые образовательные организации</a:t>
            </a:r>
          </a:p>
        </p:txBody>
      </p:sp>
      <p:sp>
        <p:nvSpPr>
          <p:cNvPr id="7" name="Прямоугольник: скругленные углы 8">
            <a:extLst>
              <a:ext uri="{FF2B5EF4-FFF2-40B4-BE49-F238E27FC236}">
                <a16:creationId xmlns:a16="http://schemas.microsoft.com/office/drawing/2014/main" id="{E09B806D-0157-4DA7-8679-70C67B05C2D2}"/>
              </a:ext>
            </a:extLst>
          </p:cNvPr>
          <p:cNvSpPr/>
          <p:nvPr/>
        </p:nvSpPr>
        <p:spPr>
          <a:xfrm>
            <a:off x="437724" y="4336639"/>
            <a:ext cx="11441901" cy="234668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Последовательность:</a:t>
            </a:r>
          </a:p>
          <a:p>
            <a:pPr marL="342900" indent="-342900">
              <a:buAutoNum type="arabicPeriod"/>
            </a:pPr>
            <a:r>
              <a:rPr lang="ru-RU" dirty="0"/>
              <a:t>Выбор образовательных организаций для реализации Проекта.</a:t>
            </a:r>
          </a:p>
          <a:p>
            <a:pPr marL="342900" indent="-342900">
              <a:buAutoNum type="arabicPeriod"/>
            </a:pPr>
            <a:r>
              <a:rPr lang="ru-RU" dirty="0"/>
              <a:t>Информирование образовательных организаций – участников о задачах Проекта и обеспечении их реализации.</a:t>
            </a:r>
          </a:p>
          <a:p>
            <a:pPr marL="342900" indent="-342900">
              <a:buAutoNum type="arabicPeriod"/>
            </a:pPr>
            <a:r>
              <a:rPr lang="ru-RU" dirty="0"/>
              <a:t>Отбор несовершеннолетних для участия в проекте (тестирование, данные внутришкольного учета)</a:t>
            </a:r>
          </a:p>
          <a:p>
            <a:pPr marL="342900" indent="-342900">
              <a:buAutoNum type="arabicPeriod"/>
            </a:pPr>
            <a:r>
              <a:rPr lang="ru-RU" dirty="0"/>
              <a:t>Проведение </a:t>
            </a:r>
            <a:r>
              <a:rPr lang="ru-RU" dirty="0" err="1"/>
              <a:t>психообразовательных</a:t>
            </a:r>
            <a:r>
              <a:rPr lang="ru-RU" dirty="0"/>
              <a:t> занятий с отработкой практических навыков для обучающихся в малых группах (10-15 человек).</a:t>
            </a:r>
          </a:p>
        </p:txBody>
      </p:sp>
    </p:spTree>
    <p:extLst>
      <p:ext uri="{BB962C8B-B14F-4D97-AF65-F5344CB8AC3E}">
        <p14:creationId xmlns:p14="http://schemas.microsoft.com/office/powerpoint/2010/main" val="2642858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2DB4CB-73D1-2148-924A-D3D1A20C3243}"/>
              </a:ext>
            </a:extLst>
          </p:cNvPr>
          <p:cNvSpPr txBox="1"/>
          <p:nvPr/>
        </p:nvSpPr>
        <p:spPr>
          <a:xfrm>
            <a:off x="599090" y="58857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012B77-6744-9940-BDBF-145020A371EA}"/>
              </a:ext>
            </a:extLst>
          </p:cNvPr>
          <p:cNvSpPr txBox="1"/>
          <p:nvPr/>
        </p:nvSpPr>
        <p:spPr>
          <a:xfrm>
            <a:off x="599090" y="1311852"/>
            <a:ext cx="10731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Ожидаемые результаты проекта, которые будут достигнуты в 2025 году </a:t>
            </a:r>
            <a:br>
              <a:rPr lang="ru-RU" sz="2000" dirty="0"/>
            </a:br>
            <a:r>
              <a:rPr lang="ru-RU" sz="2000" dirty="0"/>
              <a:t>и в последующем периоде</a:t>
            </a:r>
          </a:p>
        </p:txBody>
      </p:sp>
      <p:sp>
        <p:nvSpPr>
          <p:cNvPr id="8" name="Овал 9">
            <a:extLst>
              <a:ext uri="{FF2B5EF4-FFF2-40B4-BE49-F238E27FC236}">
                <a16:creationId xmlns:a16="http://schemas.microsoft.com/office/drawing/2014/main" id="{95A6727E-4E54-5049-AD3F-7E4D733BE664}"/>
              </a:ext>
            </a:extLst>
          </p:cNvPr>
          <p:cNvSpPr/>
          <p:nvPr/>
        </p:nvSpPr>
        <p:spPr>
          <a:xfrm>
            <a:off x="707844" y="229660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9" name="Овал 10">
            <a:extLst>
              <a:ext uri="{FF2B5EF4-FFF2-40B4-BE49-F238E27FC236}">
                <a16:creationId xmlns:a16="http://schemas.microsoft.com/office/drawing/2014/main" id="{F97F9C59-89C4-ED46-BC9F-0D3E4EABDB46}"/>
              </a:ext>
            </a:extLst>
          </p:cNvPr>
          <p:cNvSpPr/>
          <p:nvPr/>
        </p:nvSpPr>
        <p:spPr>
          <a:xfrm>
            <a:off x="707844" y="293718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10" name="Овал 11">
            <a:extLst>
              <a:ext uri="{FF2B5EF4-FFF2-40B4-BE49-F238E27FC236}">
                <a16:creationId xmlns:a16="http://schemas.microsoft.com/office/drawing/2014/main" id="{0B50C7FF-C535-C04C-BB21-B8312DB0B06A}"/>
              </a:ext>
            </a:extLst>
          </p:cNvPr>
          <p:cNvSpPr/>
          <p:nvPr/>
        </p:nvSpPr>
        <p:spPr>
          <a:xfrm>
            <a:off x="707844" y="3742332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11" name="Овал 12">
            <a:extLst>
              <a:ext uri="{FF2B5EF4-FFF2-40B4-BE49-F238E27FC236}">
                <a16:creationId xmlns:a16="http://schemas.microsoft.com/office/drawing/2014/main" id="{1A11A1F6-0531-364A-AD8A-E589334E16B2}"/>
              </a:ext>
            </a:extLst>
          </p:cNvPr>
          <p:cNvSpPr/>
          <p:nvPr/>
        </p:nvSpPr>
        <p:spPr>
          <a:xfrm>
            <a:off x="707844" y="447590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12" name="Овал 13">
            <a:extLst>
              <a:ext uri="{FF2B5EF4-FFF2-40B4-BE49-F238E27FC236}">
                <a16:creationId xmlns:a16="http://schemas.microsoft.com/office/drawing/2014/main" id="{D73557A0-38A9-CB4B-B14C-F1430907911C}"/>
              </a:ext>
            </a:extLst>
          </p:cNvPr>
          <p:cNvSpPr/>
          <p:nvPr/>
        </p:nvSpPr>
        <p:spPr>
          <a:xfrm>
            <a:off x="707843" y="5237886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678E1D-1ED6-9A49-824B-A22693BFE844}"/>
              </a:ext>
            </a:extLst>
          </p:cNvPr>
          <p:cNvSpPr txBox="1"/>
          <p:nvPr/>
        </p:nvSpPr>
        <p:spPr>
          <a:xfrm>
            <a:off x="1096871" y="2107295"/>
            <a:ext cx="10667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снижение первичной заболеваемости несовершеннолетних с диагнозами «наркомания», «синдром зависимости от алкоголя», «токсикомания»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C87659-64EE-F442-B024-A538C907FAFE}"/>
              </a:ext>
            </a:extLst>
          </p:cNvPr>
          <p:cNvSpPr txBox="1"/>
          <p:nvPr/>
        </p:nvSpPr>
        <p:spPr>
          <a:xfrm>
            <a:off x="1096871" y="2788251"/>
            <a:ext cx="10667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повышение показателя обращаемости несовершеннолетних в возрасте 14-17 лет за наркологической помощью в связи с употреблением психоактивных веществ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9F775E-F051-4040-A4CF-F5F248A66BCF}"/>
              </a:ext>
            </a:extLst>
          </p:cNvPr>
          <p:cNvSpPr txBox="1"/>
          <p:nvPr/>
        </p:nvSpPr>
        <p:spPr>
          <a:xfrm>
            <a:off x="1096871" y="3550384"/>
            <a:ext cx="10667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снижение количества несовершеннолетних в возрасте 14-17 лет, находящихся в социально -опасном положении, замеченных в употреблении психоактивных веществ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2F3FE3-DDDF-F04D-99FC-5558F11755A7}"/>
              </a:ext>
            </a:extLst>
          </p:cNvPr>
          <p:cNvSpPr txBox="1"/>
          <p:nvPr/>
        </p:nvSpPr>
        <p:spPr>
          <a:xfrm>
            <a:off x="1096871" y="4293968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снижение показателя повторности употребления психоактивных веществ несовершеннолетними в возрасте 14-17 лет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6DD552-DC4B-A740-A522-4DBB1979DBB7}"/>
              </a:ext>
            </a:extLst>
          </p:cNvPr>
          <p:cNvSpPr txBox="1"/>
          <p:nvPr/>
        </p:nvSpPr>
        <p:spPr>
          <a:xfrm>
            <a:off x="1096871" y="5065386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снижение количества несовершеннолетних в возрасте 14-17 лет, состоящих на внутриорганизационном учете</a:t>
            </a:r>
          </a:p>
        </p:txBody>
      </p:sp>
    </p:spTree>
    <p:extLst>
      <p:ext uri="{BB962C8B-B14F-4D97-AF65-F5344CB8AC3E}">
        <p14:creationId xmlns:p14="http://schemas.microsoft.com/office/powerpoint/2010/main" val="3713168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88475A-0C6F-9641-A042-B188E420BA4B}"/>
              </a:ext>
            </a:extLst>
          </p:cNvPr>
          <p:cNvSpPr txBox="1"/>
          <p:nvPr/>
        </p:nvSpPr>
        <p:spPr>
          <a:xfrm>
            <a:off x="599090" y="588577"/>
            <a:ext cx="59346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</a:t>
            </a:r>
            <a:b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</a:b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реализации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C4169BAA-4B12-B14F-A2F9-009A19F16532}"/>
              </a:ext>
            </a:extLst>
          </p:cNvPr>
          <p:cNvSpPr/>
          <p:nvPr/>
        </p:nvSpPr>
        <p:spPr>
          <a:xfrm>
            <a:off x="599090" y="2087483"/>
            <a:ext cx="4845269" cy="189904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just"/>
            <a:r>
              <a:rPr lang="ru-RU" dirty="0"/>
              <a:t>Проект реализован, функционирует на постоянной основе</a:t>
            </a:r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id="{444AD552-A7DD-B541-B481-B576E7BAE03B}"/>
              </a:ext>
            </a:extLst>
          </p:cNvPr>
          <p:cNvSpPr/>
          <p:nvPr/>
        </p:nvSpPr>
        <p:spPr>
          <a:xfrm>
            <a:off x="5559973" y="2108083"/>
            <a:ext cx="6032938" cy="88880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en-US" dirty="0"/>
              <a:t>https://www.kirov.kp.ru/online/news/5322983/</a:t>
            </a:r>
            <a:endParaRPr lang="ru-RU" dirty="0"/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C18EE8D4-00F3-1F40-B507-684B74EA7715}"/>
              </a:ext>
            </a:extLst>
          </p:cNvPr>
          <p:cNvSpPr/>
          <p:nvPr/>
        </p:nvSpPr>
        <p:spPr>
          <a:xfrm>
            <a:off x="599090" y="4136122"/>
            <a:ext cx="10993820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just"/>
            <a:r>
              <a:rPr lang="ru-RU" dirty="0"/>
              <a:t>В 2023 году пилотном проекте принимали участие 5 образовательных организаций, в 2024 году к реализации Проекта привлечены 7 образовательных организаций. С 2023 года в вышеуказанных образовательных организациях проведено 49 </a:t>
            </a:r>
            <a:r>
              <a:rPr lang="ru-RU" dirty="0" err="1"/>
              <a:t>психообразовательных</a:t>
            </a:r>
            <a:r>
              <a:rPr lang="ru-RU" dirty="0"/>
              <a:t> занятий с отработкой практических навыков, охват составил 196 обучающихся. В 2025 году к реализации проекта будет привлечено 15 образовательных организаций </a:t>
            </a:r>
          </a:p>
        </p:txBody>
      </p:sp>
      <p:sp>
        <p:nvSpPr>
          <p:cNvPr id="12" name="Прямоугольник: скругленные углы 22">
            <a:extLst>
              <a:ext uri="{FF2B5EF4-FFF2-40B4-BE49-F238E27FC236}">
                <a16:creationId xmlns:a16="http://schemas.microsoft.com/office/drawing/2014/main" id="{048194E0-9909-4344-8280-954CCECA46BF}"/>
              </a:ext>
            </a:extLst>
          </p:cNvPr>
          <p:cNvSpPr/>
          <p:nvPr/>
        </p:nvSpPr>
        <p:spPr>
          <a:xfrm>
            <a:off x="5559973" y="3097720"/>
            <a:ext cx="6032938" cy="88880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en-US" dirty="0"/>
              <a:t>https://vk.com/public207533879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9784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1118</Words>
  <Application>Microsoft Office PowerPoint</Application>
  <PresentationFormat>Широкоэкранный</PresentationFormat>
  <Paragraphs>99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Dita Sweet</vt:lpstr>
      <vt:lpstr>Playfair Display</vt:lpstr>
      <vt:lpstr>Playfair Display SemiBold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Зам ОМКР</cp:lastModifiedBy>
  <cp:revision>34</cp:revision>
  <dcterms:created xsi:type="dcterms:W3CDTF">2025-03-26T12:04:55Z</dcterms:created>
  <dcterms:modified xsi:type="dcterms:W3CDTF">2025-04-13T12:46:55Z</dcterms:modified>
</cp:coreProperties>
</file>