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19"/>
  </p:notesMasterIdLst>
  <p:sldIdLst>
    <p:sldId id="291" r:id="rId2"/>
    <p:sldId id="293" r:id="rId3"/>
    <p:sldId id="258" r:id="rId4"/>
    <p:sldId id="294" r:id="rId5"/>
    <p:sldId id="259" r:id="rId6"/>
    <p:sldId id="295" r:id="rId7"/>
    <p:sldId id="296" r:id="rId8"/>
    <p:sldId id="297" r:id="rId9"/>
    <p:sldId id="298" r:id="rId10"/>
    <p:sldId id="299" r:id="rId11"/>
    <p:sldId id="300" r:id="rId12"/>
    <p:sldId id="307" r:id="rId13"/>
    <p:sldId id="301" r:id="rId14"/>
    <p:sldId id="309" r:id="rId15"/>
    <p:sldId id="302" r:id="rId16"/>
    <p:sldId id="303" r:id="rId17"/>
    <p:sldId id="305"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5109" autoAdjust="0"/>
  </p:normalViewPr>
  <p:slideViewPr>
    <p:cSldViewPr>
      <p:cViewPr>
        <p:scale>
          <a:sx n="110" d="100"/>
          <a:sy n="110" d="100"/>
        </p:scale>
        <p:origin x="-510"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537C18-163A-4257-AAEB-A43B6AFDAF98}" type="datetimeFigureOut">
              <a:rPr lang="ru-RU" smtClean="0"/>
              <a:pPr/>
              <a:t>21.04.2025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98675-91F8-45D0-B738-B8D44E0136B1}"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0198675-91F8-45D0-B738-B8D44E0136B1}" type="slidenum">
              <a:rPr lang="ru-RU" smtClean="0"/>
              <a:pPr/>
              <a:t>7</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0198675-91F8-45D0-B738-B8D44E0136B1}" type="slidenum">
              <a:rPr lang="ru-RU" smtClean="0"/>
              <a:pPr/>
              <a:t>13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0198675-91F8-45D0-B738-B8D44E0136B1}" type="slidenum">
              <a:rPr lang="ru-RU" smtClean="0"/>
              <a:pPr/>
              <a:t>15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D9AB7ED-7DA6-4FA0-9FD8-C691675DBE7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5A59974-9B01-4CE8-B652-3BB2DE0B555B}" type="datetimeFigureOut">
              <a:rPr lang="ru-RU" smtClean="0"/>
              <a:pPr/>
              <a:t>21.04.2025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D9AB7ED-7DA6-4FA0-9FD8-C691675DBE79}"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5A59974-9B01-4CE8-B652-3BB2DE0B555B}" type="datetimeFigureOut">
              <a:rPr lang="ru-RU" smtClean="0"/>
              <a:pPr/>
              <a:t>21.04.2025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D9AB7ED-7DA6-4FA0-9FD8-C691675DBE7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vk.com/wall-205447274_335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vk.com/wall-205447274_327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827584" y="620688"/>
            <a:ext cx="7416824" cy="1152128"/>
          </a:xfrm>
        </p:spPr>
        <p:txBody>
          <a:bodyPr>
            <a:normAutofit fontScale="90000"/>
          </a:bodyPr>
          <a:lstStyle/>
          <a:p>
            <a:r>
              <a:rPr lang="ru-RU" sz="2000" dirty="0" smtClean="0">
                <a:solidFill>
                  <a:schemeClr val="bg1"/>
                </a:solidFill>
              </a:rPr>
              <a:t>                                                                                                    </a:t>
            </a:r>
            <a:r>
              <a:rPr lang="ru-RU" sz="2000" dirty="0" smtClean="0">
                <a:solidFill>
                  <a:schemeClr val="accent2"/>
                </a:solidFill>
              </a:rPr>
              <a:t>Всероссийский конкурсный отбор проектов </a:t>
            </a:r>
            <a:r>
              <a:rPr lang="en-US" sz="2000" dirty="0" smtClean="0">
                <a:solidFill>
                  <a:schemeClr val="accent2"/>
                </a:solidFill>
              </a:rPr>
              <a:t/>
            </a:r>
            <a:br>
              <a:rPr lang="en-US" sz="2000" dirty="0" smtClean="0">
                <a:solidFill>
                  <a:schemeClr val="accent2"/>
                </a:solidFill>
              </a:rPr>
            </a:br>
            <a:r>
              <a:rPr lang="ru-RU" sz="2000" dirty="0" smtClean="0">
                <a:solidFill>
                  <a:schemeClr val="accent2"/>
                </a:solidFill>
              </a:rPr>
              <a:t>«Женщины за здоровое общество»</a:t>
            </a:r>
            <a:r>
              <a:rPr lang="ru-RU" sz="2000" dirty="0" smtClean="0">
                <a:solidFill>
                  <a:schemeClr val="bg1"/>
                </a:solidFill>
              </a:rPr>
              <a:t/>
            </a:r>
            <a:br>
              <a:rPr lang="ru-RU" sz="2000" dirty="0" smtClean="0">
                <a:solidFill>
                  <a:schemeClr val="bg1"/>
                </a:solidFill>
              </a:rPr>
            </a:br>
            <a:endParaRPr lang="ru-RU" sz="2000" dirty="0"/>
          </a:p>
        </p:txBody>
      </p:sp>
      <p:sp>
        <p:nvSpPr>
          <p:cNvPr id="4" name="Подзаголовок 3"/>
          <p:cNvSpPr>
            <a:spLocks noGrp="1"/>
          </p:cNvSpPr>
          <p:nvPr>
            <p:ph type="subTitle" idx="1"/>
          </p:nvPr>
        </p:nvSpPr>
        <p:spPr>
          <a:xfrm>
            <a:off x="827584" y="2132856"/>
            <a:ext cx="7772400" cy="1440160"/>
          </a:xfrm>
        </p:spPr>
        <p:txBody>
          <a:bodyPr/>
          <a:lstStyle/>
          <a:p>
            <a:r>
              <a:rPr lang="ru-RU" dirty="0" smtClean="0">
                <a:solidFill>
                  <a:schemeClr val="accent2"/>
                </a:solidFill>
              </a:rPr>
              <a:t>Наименование проекта:                                                                                                                                                                 </a:t>
            </a:r>
            <a:r>
              <a:rPr lang="ru-RU" sz="2400" b="1" dirty="0" smtClean="0">
                <a:solidFill>
                  <a:schemeClr val="accent2"/>
                </a:solidFill>
              </a:rPr>
              <a:t>Студенты-медики в формате ЗОЖ</a:t>
            </a:r>
          </a:p>
          <a:p>
            <a:endParaRPr lang="ru-RU" dirty="0"/>
          </a:p>
        </p:txBody>
      </p:sp>
      <p:pic>
        <p:nvPicPr>
          <p:cNvPr id="5" name="Picture 5">
            <a:extLst>
              <a:ext uri="{FF2B5EF4-FFF2-40B4-BE49-F238E27FC236}">
                <a16:creationId xmlns:a16="http://schemas.microsoft.com/office/drawing/2014/main" xmlns="" id="{9B475A95-DB94-754D-B3E8-90058E16748C}"/>
              </a:ext>
            </a:extLst>
          </p:cNvPr>
          <p:cNvPicPr>
            <a:picLocks noChangeAspect="1"/>
          </p:cNvPicPr>
          <p:nvPr/>
        </p:nvPicPr>
        <p:blipFill>
          <a:blip r:embed="rId2" cstate="print"/>
          <a:stretch>
            <a:fillRect/>
          </a:stretch>
        </p:blipFill>
        <p:spPr>
          <a:xfrm>
            <a:off x="755577" y="692696"/>
            <a:ext cx="1440159" cy="1097264"/>
          </a:xfrm>
          <a:prstGeom prst="rect">
            <a:avLst/>
          </a:prstGeom>
        </p:spPr>
      </p:pic>
      <p:sp>
        <p:nvSpPr>
          <p:cNvPr id="6" name="Прямоугольник 5"/>
          <p:cNvSpPr/>
          <p:nvPr/>
        </p:nvSpPr>
        <p:spPr>
          <a:xfrm>
            <a:off x="1763688" y="3906053"/>
            <a:ext cx="6264696" cy="400110"/>
          </a:xfrm>
          <a:prstGeom prst="rect">
            <a:avLst/>
          </a:prstGeom>
        </p:spPr>
        <p:txBody>
          <a:bodyPr wrap="square">
            <a:spAutoFit/>
          </a:bodyPr>
          <a:lstStyle/>
          <a:p>
            <a:r>
              <a:rPr lang="ru-RU" sz="2000" b="1" dirty="0" smtClean="0">
                <a:solidFill>
                  <a:schemeClr val="accent2"/>
                </a:solidFill>
                <a:latin typeface="+mj-lt"/>
              </a:rPr>
              <a:t>     Номинация:    Здоровый образ жизни</a:t>
            </a:r>
            <a:endParaRPr lang="ru-RU" sz="2000" b="1" dirty="0">
              <a:solidFill>
                <a:schemeClr val="accent2"/>
              </a:solidFill>
              <a:latin typeface="+mj-lt"/>
            </a:endParaRPr>
          </a:p>
        </p:txBody>
      </p:sp>
      <p:sp>
        <p:nvSpPr>
          <p:cNvPr id="7" name="Прямоугольник 6"/>
          <p:cNvSpPr/>
          <p:nvPr/>
        </p:nvSpPr>
        <p:spPr>
          <a:xfrm>
            <a:off x="4355976" y="4797152"/>
            <a:ext cx="4536504" cy="1661993"/>
          </a:xfrm>
          <a:prstGeom prst="rect">
            <a:avLst/>
          </a:prstGeom>
        </p:spPr>
        <p:txBody>
          <a:bodyPr wrap="square">
            <a:spAutoFit/>
          </a:bodyPr>
          <a:lstStyle/>
          <a:p>
            <a:r>
              <a:rPr lang="ru-RU" sz="1600" b="1" dirty="0" smtClean="0">
                <a:solidFill>
                  <a:schemeClr val="accent3">
                    <a:lumMod val="75000"/>
                  </a:schemeClr>
                </a:solidFill>
              </a:rPr>
              <a:t>Руководитель команды:                                                      </a:t>
            </a:r>
            <a:r>
              <a:rPr lang="ru-RU" sz="1600" b="1" dirty="0" err="1" smtClean="0">
                <a:solidFill>
                  <a:schemeClr val="accent3">
                    <a:lumMod val="75000"/>
                  </a:schemeClr>
                </a:solidFill>
              </a:rPr>
              <a:t>Михатова</a:t>
            </a:r>
            <a:r>
              <a:rPr lang="ru-RU" sz="1600" b="1" dirty="0" smtClean="0">
                <a:solidFill>
                  <a:schemeClr val="accent3">
                    <a:lumMod val="75000"/>
                  </a:schemeClr>
                </a:solidFill>
              </a:rPr>
              <a:t> Маргарита Евгеньевна,                                                                     ГБПОУ Республика Мордовия                                  «</a:t>
            </a:r>
            <a:r>
              <a:rPr lang="ru-RU" sz="1600" b="1" dirty="0" err="1" smtClean="0">
                <a:solidFill>
                  <a:schemeClr val="accent3">
                    <a:lumMod val="75000"/>
                  </a:schemeClr>
                </a:solidFill>
              </a:rPr>
              <a:t>Ардатовский</a:t>
            </a:r>
            <a:r>
              <a:rPr lang="ru-RU" sz="1600" b="1" dirty="0" smtClean="0">
                <a:solidFill>
                  <a:schemeClr val="accent3">
                    <a:lumMod val="75000"/>
                  </a:schemeClr>
                </a:solidFill>
              </a:rPr>
              <a:t> медицинский     колледж «</a:t>
            </a:r>
            <a:r>
              <a:rPr lang="ru-RU" sz="2000" dirty="0" smtClean="0">
                <a:solidFill>
                  <a:schemeClr val="bg1"/>
                </a:solidFill>
              </a:rPr>
              <a:t>муниципальный район</a:t>
            </a:r>
            <a:r>
              <a:rPr lang="ru-RU" dirty="0" smtClean="0">
                <a:solidFill>
                  <a:schemeClr val="bg1"/>
                </a:solidFill>
              </a:rPr>
              <a:t/>
            </a:r>
            <a:br>
              <a:rPr lang="ru-RU" dirty="0" smtClean="0">
                <a:solidFill>
                  <a:schemeClr val="bg1"/>
                </a:solidFill>
              </a:rPr>
            </a:br>
            <a:endParaRPr lang="ru-RU"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764704"/>
            <a:ext cx="7488832" cy="461665"/>
          </a:xfrm>
          <a:prstGeom prst="rect">
            <a:avLst/>
          </a:prstGeom>
        </p:spPr>
        <p:txBody>
          <a:bodyPr wrap="square">
            <a:spAutoFit/>
          </a:bodyPr>
          <a:lstStyle/>
          <a:p>
            <a:r>
              <a:rPr lang="ru-RU" sz="2400" dirty="0" smtClean="0">
                <a:solidFill>
                  <a:srgbClr val="A72E88"/>
                </a:solidFill>
                <a:latin typeface="+mj-lt"/>
              </a:rPr>
              <a:t>                      Суть проекта</a:t>
            </a:r>
            <a:endParaRPr lang="ru-RU" sz="2400" dirty="0">
              <a:solidFill>
                <a:srgbClr val="A72E88"/>
              </a:solidFill>
              <a:latin typeface="+mj-lt"/>
            </a:endParaRPr>
          </a:p>
        </p:txBody>
      </p:sp>
      <p:sp>
        <p:nvSpPr>
          <p:cNvPr id="3" name="Прямоугольник 2"/>
          <p:cNvSpPr/>
          <p:nvPr/>
        </p:nvSpPr>
        <p:spPr>
          <a:xfrm>
            <a:off x="467544" y="1268760"/>
            <a:ext cx="7992888" cy="4647426"/>
          </a:xfrm>
          <a:prstGeom prst="rect">
            <a:avLst/>
          </a:prstGeom>
          <a:solidFill>
            <a:schemeClr val="accent2">
              <a:lumMod val="20000"/>
              <a:lumOff val="80000"/>
            </a:schemeClr>
          </a:solidFill>
          <a:ln>
            <a:solidFill>
              <a:schemeClr val="accent3">
                <a:lumMod val="60000"/>
                <a:lumOff val="40000"/>
              </a:schemeClr>
            </a:solidFill>
          </a:ln>
        </p:spPr>
        <p:txBody>
          <a:bodyPr wrap="square">
            <a:spAutoFit/>
          </a:bodyPr>
          <a:lstStyle/>
          <a:p>
            <a:pPr algn="ctr"/>
            <a:r>
              <a:rPr lang="ru-RU" sz="2000" dirty="0" smtClean="0">
                <a:solidFill>
                  <a:srgbClr val="002060"/>
                </a:solidFill>
              </a:rPr>
              <a:t>1.Данный социальный проект создан с намерением изменить существующее отношение к своему здоровью среди самих студентов ГБ ПОУ» Республики  Мордовия </a:t>
            </a:r>
            <a:r>
              <a:rPr lang="ru-RU" sz="2000" dirty="0" err="1" smtClean="0">
                <a:solidFill>
                  <a:srgbClr val="002060"/>
                </a:solidFill>
              </a:rPr>
              <a:t>Ардатовский</a:t>
            </a:r>
            <a:r>
              <a:rPr lang="ru-RU" sz="2000" dirty="0" smtClean="0">
                <a:solidFill>
                  <a:srgbClr val="002060"/>
                </a:solidFill>
              </a:rPr>
              <a:t> медицинский колледж» через пропаганду здорового образа жизни, способствовать формированию негативного отношения к алкоголю, курению, наркотикам, выработке привычек рационального питания и ежедневным физическим нагрузкам с целью профилактики гиподинамии. Проект направлен на повышение информированности учащихся в области </a:t>
            </a:r>
            <a:r>
              <a:rPr lang="ru-RU" sz="2000" dirty="0" err="1" smtClean="0">
                <a:solidFill>
                  <a:srgbClr val="002060"/>
                </a:solidFill>
              </a:rPr>
              <a:t>здоровьесбережения</a:t>
            </a:r>
            <a:r>
              <a:rPr lang="ru-RU" sz="2000" dirty="0" smtClean="0">
                <a:solidFill>
                  <a:srgbClr val="002060"/>
                </a:solidFill>
              </a:rPr>
              <a:t> с использованием материалов Общероссийской общественной организации «Общее дело» в формате «</a:t>
            </a:r>
            <a:r>
              <a:rPr lang="ru-RU" sz="2000" dirty="0" err="1" smtClean="0">
                <a:solidFill>
                  <a:srgbClr val="002060"/>
                </a:solidFill>
              </a:rPr>
              <a:t>сверстник-сверстнику</a:t>
            </a:r>
            <a:r>
              <a:rPr lang="ru-RU" sz="2000" dirty="0" smtClean="0">
                <a:solidFill>
                  <a:srgbClr val="002060"/>
                </a:solidFill>
              </a:rPr>
              <a:t>».</a:t>
            </a:r>
            <a:r>
              <a:rPr lang="ru-RU" sz="2000" dirty="0" smtClean="0"/>
              <a:t> </a:t>
            </a:r>
          </a:p>
          <a:p>
            <a:pPr algn="ctr"/>
            <a:endParaRPr lang="ru-RU" dirty="0" smtClean="0"/>
          </a:p>
          <a:p>
            <a:pPr algn="ctr"/>
            <a:endParaRPr lang="ru-RU" dirty="0" smtClean="0"/>
          </a:p>
        </p:txBody>
      </p:sp>
      <p:sp>
        <p:nvSpPr>
          <p:cNvPr id="5" name="Прямоугольник 4"/>
          <p:cNvSpPr/>
          <p:nvPr/>
        </p:nvSpPr>
        <p:spPr>
          <a:xfrm>
            <a:off x="1619672" y="5877272"/>
            <a:ext cx="7128792" cy="738664"/>
          </a:xfrm>
          <a:prstGeom prst="rect">
            <a:avLst/>
          </a:prstGeom>
        </p:spPr>
        <p:txBody>
          <a:bodyPr wrap="square">
            <a:spAutoFit/>
          </a:bodyPr>
          <a:lstStyle/>
          <a:p>
            <a:pPr algn="ctr"/>
            <a:endParaRPr lang="ru-RU" sz="1400" dirty="0" smtClean="0"/>
          </a:p>
          <a:p>
            <a:pPr algn="ctr"/>
            <a:endParaRPr lang="ru-RU" sz="1400" dirty="0" smtClean="0"/>
          </a:p>
          <a:p>
            <a:pPr algn="ctr"/>
            <a:endParaRPr lang="ru-RU" sz="1400" dirty="0" smtClean="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992888" cy="400110"/>
          </a:xfrm>
          <a:prstGeom prst="rect">
            <a:avLst/>
          </a:prstGeom>
        </p:spPr>
        <p:txBody>
          <a:bodyPr wrap="square">
            <a:spAutoFit/>
          </a:bodyPr>
          <a:lstStyle/>
          <a:p>
            <a:r>
              <a:rPr lang="ru-RU" sz="2000" dirty="0" smtClean="0">
                <a:solidFill>
                  <a:srgbClr val="A72E88"/>
                </a:solidFill>
                <a:latin typeface="+mj-lt"/>
              </a:rPr>
              <a:t>                         Механика проекта</a:t>
            </a:r>
            <a:endParaRPr lang="ru-RU" sz="2000" dirty="0">
              <a:solidFill>
                <a:srgbClr val="A72E88"/>
              </a:solidFill>
              <a:latin typeface="+mj-lt"/>
            </a:endParaRPr>
          </a:p>
        </p:txBody>
      </p:sp>
      <p:sp>
        <p:nvSpPr>
          <p:cNvPr id="3" name="Прямоугольник 2"/>
          <p:cNvSpPr/>
          <p:nvPr/>
        </p:nvSpPr>
        <p:spPr>
          <a:xfrm>
            <a:off x="899592" y="1052736"/>
            <a:ext cx="7704856" cy="1569660"/>
          </a:xfrm>
          <a:prstGeom prst="rect">
            <a:avLst/>
          </a:prstGeom>
          <a:solidFill>
            <a:schemeClr val="accent2">
              <a:lumMod val="20000"/>
              <a:lumOff val="80000"/>
            </a:schemeClr>
          </a:solidFill>
        </p:spPr>
        <p:txBody>
          <a:bodyPr wrap="square">
            <a:spAutoFit/>
          </a:bodyPr>
          <a:lstStyle/>
          <a:p>
            <a:r>
              <a:rPr lang="ru-RU" sz="1600" dirty="0" smtClean="0"/>
              <a:t>В рамках проекта была создана проектная группа «Мы можем», состоящая из членов кружка сестринское дело в терапии, а также группы волонтеров старших курсов колледжа. Добровольцы прошли программу обучения по основам социального проектирования, по профилактике употребления </a:t>
            </a:r>
            <a:r>
              <a:rPr lang="ru-RU" sz="1600" dirty="0" err="1" smtClean="0"/>
              <a:t>психоактивных</a:t>
            </a:r>
            <a:r>
              <a:rPr lang="ru-RU" sz="1600" dirty="0" smtClean="0"/>
              <a:t> веществ в детской и молодёжной среде, по ораторскому </a:t>
            </a:r>
            <a:r>
              <a:rPr lang="ru-RU" sz="1600" dirty="0" err="1" smtClean="0"/>
              <a:t>мастерству,командообразованию</a:t>
            </a:r>
            <a:r>
              <a:rPr lang="ru-RU" sz="1400" dirty="0" smtClean="0"/>
              <a:t>.</a:t>
            </a:r>
          </a:p>
        </p:txBody>
      </p:sp>
      <p:sp>
        <p:nvSpPr>
          <p:cNvPr id="4" name="Прямоугольник 3"/>
          <p:cNvSpPr/>
          <p:nvPr/>
        </p:nvSpPr>
        <p:spPr>
          <a:xfrm>
            <a:off x="899592" y="2708920"/>
            <a:ext cx="7704856" cy="1200329"/>
          </a:xfrm>
          <a:prstGeom prst="rect">
            <a:avLst/>
          </a:prstGeom>
          <a:solidFill>
            <a:schemeClr val="accent2">
              <a:lumMod val="20000"/>
              <a:lumOff val="80000"/>
            </a:schemeClr>
          </a:solidFill>
        </p:spPr>
        <p:txBody>
          <a:bodyPr wrap="square">
            <a:spAutoFit/>
          </a:bodyPr>
          <a:lstStyle/>
          <a:p>
            <a:r>
              <a:rPr lang="ru-RU" dirty="0" smtClean="0"/>
              <a:t>                      Инструменты:</a:t>
            </a:r>
          </a:p>
          <a:p>
            <a:r>
              <a:rPr lang="ru-RU" dirty="0" smtClean="0"/>
              <a:t>1.Акции               4.Открытые заседания кружка </a:t>
            </a:r>
          </a:p>
          <a:p>
            <a:r>
              <a:rPr lang="ru-RU" dirty="0" smtClean="0"/>
              <a:t>2.Конкурсы          5.классные часы по теме ЗОЖ</a:t>
            </a:r>
          </a:p>
          <a:p>
            <a:r>
              <a:rPr lang="ru-RU" dirty="0" smtClean="0"/>
              <a:t>3.Круглые столы  6.волонтерские мероприятия</a:t>
            </a:r>
            <a:endParaRPr lang="ru-RU" dirty="0"/>
          </a:p>
        </p:txBody>
      </p:sp>
      <p:sp>
        <p:nvSpPr>
          <p:cNvPr id="5" name="Прямоугольник 4"/>
          <p:cNvSpPr/>
          <p:nvPr/>
        </p:nvSpPr>
        <p:spPr>
          <a:xfrm>
            <a:off x="395536" y="3933057"/>
            <a:ext cx="8424936" cy="2554545"/>
          </a:xfrm>
          <a:prstGeom prst="rect">
            <a:avLst/>
          </a:prstGeom>
          <a:solidFill>
            <a:schemeClr val="accent1">
              <a:lumMod val="20000"/>
              <a:lumOff val="80000"/>
            </a:schemeClr>
          </a:solidFill>
        </p:spPr>
        <p:txBody>
          <a:bodyPr wrap="square">
            <a:spAutoFit/>
          </a:bodyPr>
          <a:lstStyle/>
          <a:p>
            <a:r>
              <a:rPr lang="ru-RU" sz="1600" dirty="0" smtClean="0"/>
              <a:t>Последовательность:</a:t>
            </a:r>
          </a:p>
          <a:p>
            <a:r>
              <a:rPr lang="ru-RU" sz="1600" dirty="0" smtClean="0"/>
              <a:t>1. Командой проведены выступления перед старшей возрастной группой  ветеранов </a:t>
            </a:r>
            <a:r>
              <a:rPr lang="ru-RU" sz="1600" dirty="0" err="1" smtClean="0"/>
              <a:t>Ардатовского</a:t>
            </a:r>
            <a:r>
              <a:rPr lang="ru-RU" sz="1600" dirty="0" smtClean="0"/>
              <a:t> муниципального района и активистами пенсионного и социального фонда. По плану </a:t>
            </a:r>
            <a:r>
              <a:rPr lang="ru-RU" sz="1600" dirty="0" err="1" smtClean="0"/>
              <a:t>проведутся</a:t>
            </a:r>
            <a:r>
              <a:rPr lang="ru-RU" sz="1600" dirty="0" smtClean="0"/>
              <a:t>   фестивали по ЗОЖ, уроки здоровья, интерактивные классные часы, беседы со специалистами и другое (подробнее – в календарном плане проекта). </a:t>
            </a:r>
          </a:p>
          <a:p>
            <a:r>
              <a:rPr lang="ru-RU" sz="1600" dirty="0" smtClean="0"/>
              <a:t>2. мероприятия, направленные на  воспитание культуры здоровья  с воспитанниками ДОУ «Теремок», </a:t>
            </a:r>
          </a:p>
          <a:p>
            <a:r>
              <a:rPr lang="ru-RU" sz="1600" dirty="0" smtClean="0"/>
              <a:t>3. Командой проведены мероприятия с учащимися школ </a:t>
            </a:r>
            <a:r>
              <a:rPr lang="ru-RU" sz="1600" dirty="0" err="1" smtClean="0"/>
              <a:t>Ардатовского</a:t>
            </a:r>
            <a:r>
              <a:rPr lang="ru-RU" sz="1600" dirty="0" smtClean="0"/>
              <a:t> муниципального района, направленные на  воспитание культуры здоровья;</a:t>
            </a:r>
            <a:endParaRPr lang="ru-RU"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20688"/>
            <a:ext cx="7920880" cy="400110"/>
          </a:xfrm>
          <a:prstGeom prst="rect">
            <a:avLst/>
          </a:prstGeom>
        </p:spPr>
        <p:txBody>
          <a:bodyPr wrap="square">
            <a:spAutoFit/>
          </a:bodyPr>
          <a:lstStyle/>
          <a:p>
            <a:r>
              <a:rPr lang="ru-RU" sz="2000" b="1" dirty="0" smtClean="0">
                <a:solidFill>
                  <a:srgbClr val="A72E88"/>
                </a:solidFill>
                <a:latin typeface="Playfair Display SemiBold" pitchFamily="2" charset="-52"/>
              </a:rPr>
              <a:t>              Основные результаты проекта</a:t>
            </a:r>
            <a:endParaRPr lang="ru-RU" sz="2000" b="1" dirty="0">
              <a:solidFill>
                <a:srgbClr val="A72E88"/>
              </a:solidFill>
              <a:latin typeface="Playfair Display SemiBold" pitchFamily="2" charset="-52"/>
            </a:endParaRPr>
          </a:p>
        </p:txBody>
      </p:sp>
      <p:sp>
        <p:nvSpPr>
          <p:cNvPr id="3" name="Прямоугольник 2"/>
          <p:cNvSpPr/>
          <p:nvPr/>
        </p:nvSpPr>
        <p:spPr>
          <a:xfrm>
            <a:off x="865107" y="1196753"/>
            <a:ext cx="7235285" cy="707886"/>
          </a:xfrm>
          <a:prstGeom prst="rect">
            <a:avLst/>
          </a:prstGeom>
          <a:solidFill>
            <a:schemeClr val="accent2">
              <a:lumMod val="20000"/>
              <a:lumOff val="80000"/>
            </a:schemeClr>
          </a:solidFill>
        </p:spPr>
        <p:txBody>
          <a:bodyPr wrap="square">
            <a:spAutoFit/>
          </a:bodyPr>
          <a:lstStyle/>
          <a:p>
            <a:r>
              <a:rPr lang="ru-RU" sz="2000" dirty="0" smtClean="0"/>
              <a:t>1 </a:t>
            </a:r>
            <a:r>
              <a:rPr lang="ru-RU" sz="2000" dirty="0" smtClean="0">
                <a:solidFill>
                  <a:schemeClr val="accent3">
                    <a:lumMod val="50000"/>
                  </a:schemeClr>
                </a:solidFill>
              </a:rPr>
              <a:t>С каждым годом количество волонтеров будет увеличиваться за счет студентов нового набора. </a:t>
            </a:r>
            <a:endParaRPr lang="ru-RU" sz="2000" dirty="0"/>
          </a:p>
        </p:txBody>
      </p:sp>
      <p:sp>
        <p:nvSpPr>
          <p:cNvPr id="4" name="Прямоугольник 3"/>
          <p:cNvSpPr/>
          <p:nvPr/>
        </p:nvSpPr>
        <p:spPr>
          <a:xfrm>
            <a:off x="971600" y="2060848"/>
            <a:ext cx="7200800" cy="1015663"/>
          </a:xfrm>
          <a:prstGeom prst="rect">
            <a:avLst/>
          </a:prstGeom>
          <a:solidFill>
            <a:schemeClr val="accent3">
              <a:lumMod val="40000"/>
              <a:lumOff val="60000"/>
            </a:schemeClr>
          </a:solidFill>
        </p:spPr>
        <p:txBody>
          <a:bodyPr wrap="square">
            <a:spAutoFit/>
          </a:bodyPr>
          <a:lstStyle/>
          <a:p>
            <a:r>
              <a:rPr lang="ru-RU" sz="2000" dirty="0" smtClean="0"/>
              <a:t>2 </a:t>
            </a:r>
            <a:r>
              <a:rPr lang="ru-RU" sz="2000" dirty="0" smtClean="0">
                <a:solidFill>
                  <a:schemeClr val="accent3">
                    <a:lumMod val="50000"/>
                  </a:schemeClr>
                </a:solidFill>
              </a:rPr>
              <a:t>Интерес к инициативе студентов поддерживается другими учебными заведениями, ведомствами, министерствами. </a:t>
            </a:r>
            <a:endParaRPr lang="ru-RU" sz="2000" dirty="0"/>
          </a:p>
        </p:txBody>
      </p:sp>
      <p:sp>
        <p:nvSpPr>
          <p:cNvPr id="5" name="Прямоугольник 4"/>
          <p:cNvSpPr/>
          <p:nvPr/>
        </p:nvSpPr>
        <p:spPr>
          <a:xfrm>
            <a:off x="971600" y="3140968"/>
            <a:ext cx="7272808" cy="1323439"/>
          </a:xfrm>
          <a:prstGeom prst="rect">
            <a:avLst/>
          </a:prstGeom>
          <a:solidFill>
            <a:schemeClr val="accent1">
              <a:lumMod val="20000"/>
              <a:lumOff val="80000"/>
            </a:schemeClr>
          </a:solidFill>
        </p:spPr>
        <p:txBody>
          <a:bodyPr wrap="square">
            <a:spAutoFit/>
          </a:bodyPr>
          <a:lstStyle/>
          <a:p>
            <a:r>
              <a:rPr lang="ru-RU" sz="2000" dirty="0" smtClean="0"/>
              <a:t>3 </a:t>
            </a:r>
            <a:r>
              <a:rPr lang="ru-RU" sz="2000" dirty="0" smtClean="0">
                <a:solidFill>
                  <a:schemeClr val="accent3">
                    <a:lumMod val="50000"/>
                  </a:schemeClr>
                </a:solidFill>
              </a:rPr>
              <a:t> Создание волонтерских добровольческих направлений работы по здоровому образу жизни и профилактике заболеваний в учебных заведениях муниципального района</a:t>
            </a:r>
            <a:endParaRPr lang="ru-RU" sz="2000" dirty="0"/>
          </a:p>
        </p:txBody>
      </p:sp>
      <p:sp>
        <p:nvSpPr>
          <p:cNvPr id="6" name="Прямоугольник 5"/>
          <p:cNvSpPr/>
          <p:nvPr/>
        </p:nvSpPr>
        <p:spPr>
          <a:xfrm>
            <a:off x="899592" y="4725144"/>
            <a:ext cx="7416824" cy="400110"/>
          </a:xfrm>
          <a:prstGeom prst="rect">
            <a:avLst/>
          </a:prstGeom>
          <a:solidFill>
            <a:srgbClr val="00B0F0"/>
          </a:solidFill>
        </p:spPr>
        <p:txBody>
          <a:bodyPr wrap="square">
            <a:spAutoFit/>
          </a:bodyPr>
          <a:lstStyle/>
          <a:p>
            <a:r>
              <a:rPr lang="ru-RU" sz="2000" dirty="0" smtClean="0">
                <a:solidFill>
                  <a:schemeClr val="accent3">
                    <a:lumMod val="50000"/>
                  </a:schemeClr>
                </a:solidFill>
              </a:rPr>
              <a:t>4.Взаимодействие с целевыми партнерами</a:t>
            </a:r>
            <a:endParaRPr lang="ru-RU"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5904656" cy="400110"/>
          </a:xfrm>
          <a:prstGeom prst="rect">
            <a:avLst/>
          </a:prstGeom>
        </p:spPr>
        <p:txBody>
          <a:bodyPr wrap="square">
            <a:spAutoFit/>
          </a:bodyPr>
          <a:lstStyle/>
          <a:p>
            <a:r>
              <a:rPr lang="ru-RU" sz="2000" b="1" dirty="0" smtClean="0">
                <a:solidFill>
                  <a:srgbClr val="A72E88"/>
                </a:solidFill>
                <a:latin typeface="+mj-lt"/>
              </a:rPr>
              <a:t>Каналы продвижения проекта</a:t>
            </a:r>
            <a:endParaRPr lang="ru-RU" sz="2000" b="1" dirty="0">
              <a:solidFill>
                <a:srgbClr val="A72E88"/>
              </a:solidFill>
              <a:latin typeface="+mj-lt"/>
            </a:endParaRPr>
          </a:p>
        </p:txBody>
      </p:sp>
      <p:sp>
        <p:nvSpPr>
          <p:cNvPr id="4" name="Прямоугольник 3"/>
          <p:cNvSpPr/>
          <p:nvPr/>
        </p:nvSpPr>
        <p:spPr>
          <a:xfrm>
            <a:off x="3419872" y="1124744"/>
            <a:ext cx="5256584" cy="1323439"/>
          </a:xfrm>
          <a:prstGeom prst="rect">
            <a:avLst/>
          </a:prstGeom>
          <a:solidFill>
            <a:schemeClr val="bg2"/>
          </a:solidFill>
        </p:spPr>
        <p:txBody>
          <a:bodyPr wrap="square">
            <a:spAutoFit/>
          </a:bodyPr>
          <a:lstStyle/>
          <a:p>
            <a:r>
              <a:rPr lang="ru-RU" sz="1600" dirty="0" smtClean="0"/>
              <a:t>Проведение совместных мероприятия студентов колледжа и студентов Аграрного техникума имени И.А.Пожарского на базе ГБПОУ  Республики Мордовия «</a:t>
            </a:r>
            <a:r>
              <a:rPr lang="ru-RU" sz="1600" dirty="0" err="1" smtClean="0"/>
              <a:t>Ардатовский</a:t>
            </a:r>
            <a:r>
              <a:rPr lang="ru-RU" sz="1600" dirty="0" smtClean="0"/>
              <a:t> медицинский колледж»</a:t>
            </a:r>
            <a:endParaRPr lang="ru-RU" sz="1600" dirty="0"/>
          </a:p>
        </p:txBody>
      </p:sp>
      <p:sp>
        <p:nvSpPr>
          <p:cNvPr id="5" name="Прямоугольник 4"/>
          <p:cNvSpPr/>
          <p:nvPr/>
        </p:nvSpPr>
        <p:spPr>
          <a:xfrm>
            <a:off x="611560" y="2852936"/>
            <a:ext cx="2664296" cy="1200329"/>
          </a:xfrm>
          <a:prstGeom prst="rect">
            <a:avLst/>
          </a:prstGeom>
          <a:solidFill>
            <a:schemeClr val="bg1">
              <a:lumMod val="85000"/>
            </a:schemeClr>
          </a:solidFill>
        </p:spPr>
        <p:txBody>
          <a:bodyPr wrap="square">
            <a:spAutoFit/>
          </a:bodyPr>
          <a:lstStyle/>
          <a:p>
            <a:r>
              <a:rPr lang="ru-RU" dirty="0" smtClean="0">
                <a:solidFill>
                  <a:schemeClr val="accent2">
                    <a:lumMod val="75000"/>
                  </a:schemeClr>
                </a:solidFill>
                <a:hlinkClick r:id="rId3"/>
              </a:rPr>
              <a:t>1.</a:t>
            </a:r>
            <a:r>
              <a:rPr lang="en-US" u="sng" dirty="0" smtClean="0">
                <a:solidFill>
                  <a:schemeClr val="accent2">
                    <a:lumMod val="75000"/>
                  </a:schemeClr>
                </a:solidFill>
                <a:hlinkClick r:id="rId3"/>
              </a:rPr>
              <a:t>https://vk.com/wall-205447274_3357</a:t>
            </a:r>
            <a:endParaRPr lang="ru-RU" dirty="0" smtClean="0">
              <a:solidFill>
                <a:schemeClr val="accent2">
                  <a:lumMod val="75000"/>
                </a:schemeClr>
              </a:solidFill>
            </a:endParaRPr>
          </a:p>
          <a:p>
            <a:r>
              <a:rPr lang="ru-RU" dirty="0" smtClean="0">
                <a:solidFill>
                  <a:schemeClr val="accent2">
                    <a:lumMod val="50000"/>
                  </a:schemeClr>
                </a:solidFill>
              </a:rPr>
              <a:t>2</a:t>
            </a:r>
            <a:r>
              <a:rPr lang="en-US" u="sng" dirty="0" smtClean="0">
                <a:solidFill>
                  <a:schemeClr val="accent2">
                    <a:lumMod val="50000"/>
                  </a:schemeClr>
                </a:solidFill>
                <a:hlinkClick r:id="rId3"/>
              </a:rPr>
              <a:t>https://vk.com/wall-205447274_3357</a:t>
            </a:r>
            <a:endParaRPr lang="ru-RU" dirty="0" smtClean="0">
              <a:solidFill>
                <a:schemeClr val="accent2">
                  <a:lumMod val="50000"/>
                </a:schemeClr>
              </a:solidFill>
            </a:endParaRPr>
          </a:p>
        </p:txBody>
      </p:sp>
      <p:sp>
        <p:nvSpPr>
          <p:cNvPr id="6" name="Прямоугольник 5"/>
          <p:cNvSpPr/>
          <p:nvPr/>
        </p:nvSpPr>
        <p:spPr>
          <a:xfrm>
            <a:off x="3491880" y="2636912"/>
            <a:ext cx="5256584" cy="1569660"/>
          </a:xfrm>
          <a:prstGeom prst="rect">
            <a:avLst/>
          </a:prstGeom>
          <a:solidFill>
            <a:schemeClr val="bg2"/>
          </a:solidFill>
        </p:spPr>
        <p:txBody>
          <a:bodyPr wrap="square">
            <a:spAutoFit/>
          </a:bodyPr>
          <a:lstStyle/>
          <a:p>
            <a:r>
              <a:rPr lang="ru-RU" sz="1600" dirty="0" smtClean="0"/>
              <a:t>Открытые заседания кружка сестринское дело в терапии на встрече с активистами пенсионного фонда и советом  ветеранов  </a:t>
            </a:r>
            <a:r>
              <a:rPr lang="ru-RU" sz="1600" dirty="0" err="1" smtClean="0"/>
              <a:t>Ардатовского</a:t>
            </a:r>
            <a:r>
              <a:rPr lang="ru-RU" sz="1600" dirty="0" smtClean="0"/>
              <a:t> муниципального района с темой «Сбалансированное питание для людей пожилого возраста».</a:t>
            </a:r>
          </a:p>
        </p:txBody>
      </p:sp>
      <p:sp>
        <p:nvSpPr>
          <p:cNvPr id="7" name="Прямоугольник 6"/>
          <p:cNvSpPr/>
          <p:nvPr/>
        </p:nvSpPr>
        <p:spPr>
          <a:xfrm rot="10800000" flipV="1">
            <a:off x="467544" y="4956137"/>
            <a:ext cx="2808312" cy="646331"/>
          </a:xfrm>
          <a:prstGeom prst="rect">
            <a:avLst/>
          </a:prstGeom>
          <a:solidFill>
            <a:schemeClr val="accent2">
              <a:lumMod val="20000"/>
              <a:lumOff val="80000"/>
            </a:schemeClr>
          </a:solidFill>
          <a:ln>
            <a:solidFill>
              <a:schemeClr val="bg1">
                <a:lumMod val="75000"/>
              </a:schemeClr>
            </a:solidFill>
          </a:ln>
        </p:spPr>
        <p:txBody>
          <a:bodyPr wrap="square">
            <a:spAutoFit/>
          </a:bodyPr>
          <a:lstStyle/>
          <a:p>
            <a:r>
              <a:rPr lang="en-US" u="sng" dirty="0" smtClean="0">
                <a:hlinkClick r:id="rId4"/>
              </a:rPr>
              <a:t>https://</a:t>
            </a:r>
            <a:r>
              <a:rPr lang="en-US" u="sng" dirty="0" smtClean="0">
                <a:solidFill>
                  <a:schemeClr val="bg1">
                    <a:lumMod val="85000"/>
                  </a:schemeClr>
                </a:solidFill>
                <a:hlinkClick r:id="rId4"/>
              </a:rPr>
              <a:t>vk.com/wall-205447274_3273</a:t>
            </a:r>
            <a:endParaRPr lang="ru-RU" dirty="0">
              <a:solidFill>
                <a:schemeClr val="bg1">
                  <a:lumMod val="85000"/>
                </a:schemeClr>
              </a:solidFill>
            </a:endParaRPr>
          </a:p>
        </p:txBody>
      </p:sp>
      <p:sp>
        <p:nvSpPr>
          <p:cNvPr id="9" name="Прямоугольник 8"/>
          <p:cNvSpPr/>
          <p:nvPr/>
        </p:nvSpPr>
        <p:spPr>
          <a:xfrm>
            <a:off x="3635896" y="4365104"/>
            <a:ext cx="4968552" cy="2031325"/>
          </a:xfrm>
          <a:prstGeom prst="rect">
            <a:avLst/>
          </a:prstGeom>
          <a:solidFill>
            <a:schemeClr val="bg2"/>
          </a:solidFill>
        </p:spPr>
        <p:txBody>
          <a:bodyPr wrap="square">
            <a:spAutoFit/>
          </a:bodyPr>
          <a:lstStyle/>
          <a:p>
            <a:r>
              <a:rPr lang="ru-RU" dirty="0" smtClean="0"/>
              <a:t>4.Встреча волонтеров с учащимися МБОУ «</a:t>
            </a:r>
            <a:r>
              <a:rPr lang="ru-RU" dirty="0" err="1" smtClean="0"/>
              <a:t>Редкодубская</a:t>
            </a:r>
            <a:r>
              <a:rPr lang="ru-RU" dirty="0" smtClean="0"/>
              <a:t> СОШ» с темой ЗОЖ «Компоненты здорового образа  жизни».</a:t>
            </a:r>
          </a:p>
          <a:p>
            <a:r>
              <a:rPr lang="ru-RU" dirty="0" smtClean="0"/>
              <a:t>5.Встреча волонтеров с учащимися МБОУ «</a:t>
            </a:r>
            <a:r>
              <a:rPr lang="ru-RU" dirty="0" err="1" smtClean="0"/>
              <a:t>Ардатовская</a:t>
            </a:r>
            <a:r>
              <a:rPr lang="ru-RU" dirty="0" smtClean="0"/>
              <a:t>  СОШ» с темой ЗОЖ «Физкультура-это классно».</a:t>
            </a:r>
            <a:endParaRPr lang="ru-RU" dirty="0"/>
          </a:p>
        </p:txBody>
      </p:sp>
      <p:sp>
        <p:nvSpPr>
          <p:cNvPr id="4099" name="Rectangle 3"/>
          <p:cNvSpPr>
            <a:spLocks noChangeArrowheads="1"/>
          </p:cNvSpPr>
          <p:nvPr/>
        </p:nvSpPr>
        <p:spPr bwMode="auto">
          <a:xfrm>
            <a:off x="395536" y="1425161"/>
            <a:ext cx="2880320" cy="830997"/>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accent2">
                    <a:lumMod val="75000"/>
                  </a:schemeClr>
                </a:solidFill>
                <a:effectLst/>
                <a:latin typeface="Calibri" pitchFamily="34" charset="0"/>
                <a:ea typeface="Calibri" pitchFamily="34" charset="0"/>
                <a:cs typeface="Times New Roman" pitchFamily="18" charset="0"/>
              </a:rPr>
              <a:t>photo-205447274_457242245</a:t>
            </a:r>
          </a:p>
          <a:p>
            <a:pPr marL="0" marR="0" lvl="0" indent="0" algn="l" defTabSz="914400" rtl="0" eaLnBrk="1" fontAlgn="base" latinLnBrk="0" hangingPunct="1">
              <a:lnSpc>
                <a:spcPct val="100000"/>
              </a:lnSpc>
              <a:spcBef>
                <a:spcPct val="0"/>
              </a:spcBef>
              <a:spcAft>
                <a:spcPct val="0"/>
              </a:spcAft>
              <a:buClrTx/>
              <a:buSzTx/>
              <a:buFontTx/>
              <a:buNone/>
              <a:tabLst/>
            </a:pPr>
            <a:endParaRPr lang="ru-RU" sz="1600" dirty="0" smtClean="0">
              <a:solidFill>
                <a:schemeClr val="accent2">
                  <a:lumMod val="75000"/>
                </a:schemeClr>
              </a:solidFill>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Прямоугольник 13"/>
          <p:cNvSpPr/>
          <p:nvPr/>
        </p:nvSpPr>
        <p:spPr>
          <a:xfrm>
            <a:off x="467544" y="1988840"/>
            <a:ext cx="2808312" cy="307777"/>
          </a:xfrm>
          <a:prstGeom prst="rect">
            <a:avLst/>
          </a:prstGeom>
        </p:spPr>
        <p:txBody>
          <a:bodyPr wrap="square">
            <a:spAutoFit/>
          </a:bodyPr>
          <a:lstStyle/>
          <a:p>
            <a:r>
              <a:rPr lang="en-US" sz="1400" dirty="0" err="1" smtClean="0">
                <a:solidFill>
                  <a:schemeClr val="accent2">
                    <a:lumMod val="75000"/>
                  </a:schemeClr>
                </a:solidFill>
              </a:rPr>
              <a:t>Phot</a:t>
            </a:r>
            <a:r>
              <a:rPr lang="ru-RU" sz="1400" dirty="0" smtClean="0">
                <a:solidFill>
                  <a:schemeClr val="accent2">
                    <a:lumMod val="75000"/>
                  </a:schemeClr>
                </a:solidFill>
              </a:rPr>
              <a:t>о</a:t>
            </a:r>
            <a:r>
              <a:rPr lang="en-US" sz="1400" dirty="0" smtClean="0">
                <a:solidFill>
                  <a:schemeClr val="accent2">
                    <a:lumMod val="75000"/>
                  </a:schemeClr>
                </a:solidFill>
              </a:rPr>
              <a:t>205447274_45724333</a:t>
            </a:r>
            <a:endParaRPr lang="ru-RU" sz="1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48680"/>
            <a:ext cx="8173536" cy="576064"/>
          </a:xfrm>
          <a:solidFill>
            <a:schemeClr val="bg1"/>
          </a:solidFill>
        </p:spPr>
        <p:txBody>
          <a:bodyPr>
            <a:normAutofit fontScale="90000"/>
          </a:bodyPr>
          <a:lstStyle/>
          <a:p>
            <a:pPr algn="ctr"/>
            <a:r>
              <a:rPr lang="ru-RU" dirty="0" smtClean="0">
                <a:solidFill>
                  <a:schemeClr val="accent2">
                    <a:lumMod val="75000"/>
                  </a:schemeClr>
                </a:solidFill>
              </a:rPr>
              <a:t>   </a:t>
            </a:r>
            <a:r>
              <a:rPr lang="ru-RU" sz="3100" dirty="0" smtClean="0">
                <a:solidFill>
                  <a:schemeClr val="accent2">
                    <a:lumMod val="75000"/>
                  </a:schemeClr>
                </a:solidFill>
              </a:rPr>
              <a:t>Статистика</a:t>
            </a:r>
            <a:r>
              <a:rPr lang="ru-RU" dirty="0" smtClean="0"/>
              <a:t> </a:t>
            </a:r>
            <a:endParaRPr lang="ru-RU" dirty="0"/>
          </a:p>
        </p:txBody>
      </p:sp>
      <p:graphicFrame>
        <p:nvGraphicFramePr>
          <p:cNvPr id="3" name="Таблица 2"/>
          <p:cNvGraphicFramePr>
            <a:graphicFrameLocks noGrp="1"/>
          </p:cNvGraphicFramePr>
          <p:nvPr/>
        </p:nvGraphicFramePr>
        <p:xfrm>
          <a:off x="1547664" y="1412776"/>
          <a:ext cx="6096000" cy="4329178"/>
        </p:xfrm>
        <a:graphic>
          <a:graphicData uri="http://schemas.openxmlformats.org/drawingml/2006/table">
            <a:tbl>
              <a:tblPr/>
              <a:tblGrid>
                <a:gridCol w="246989"/>
                <a:gridCol w="2834980"/>
                <a:gridCol w="2200046"/>
                <a:gridCol w="813985"/>
              </a:tblGrid>
              <a:tr h="412166">
                <a:tc>
                  <a:txBody>
                    <a:bodyPr/>
                    <a:lstStyle/>
                    <a:p>
                      <a:pPr algn="l">
                        <a:lnSpc>
                          <a:spcPct val="115000"/>
                        </a:lnSpc>
                        <a:spcAft>
                          <a:spcPts val="0"/>
                        </a:spcAft>
                      </a:pPr>
                      <a:endParaRPr lang="ru-RU" sz="1100" dirty="0">
                        <a:latin typeface="Calibri"/>
                        <a:ea typeface="Calibri"/>
                        <a:cs typeface="Times New Roman"/>
                      </a:endParaRP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Наименование мероприятия </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Организация, посещаемая волонтерами и кружковцами</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количество</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50">
                <a:tc>
                  <a:txBody>
                    <a:bodyPr/>
                    <a:lstStyle/>
                    <a:p>
                      <a:pPr algn="l">
                        <a:lnSpc>
                          <a:spcPct val="115000"/>
                        </a:lnSpc>
                        <a:spcAft>
                          <a:spcPts val="0"/>
                        </a:spcAft>
                      </a:pPr>
                      <a:r>
                        <a:rPr lang="ru-RU" sz="1100">
                          <a:latin typeface="Calibri"/>
                          <a:ea typeface="Calibri"/>
                          <a:cs typeface="Times New Roman"/>
                        </a:rPr>
                        <a:t>1</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Открытое заседание кружка сестринское дело в терапии»Сбалансированное питание лиц пожилого возраста»</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Ардатовский Пенсионный фонд</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1</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50">
                <a:tc>
                  <a:txBody>
                    <a:bodyPr/>
                    <a:lstStyle/>
                    <a:p>
                      <a:pPr algn="l">
                        <a:lnSpc>
                          <a:spcPct val="115000"/>
                        </a:lnSpc>
                        <a:spcAft>
                          <a:spcPts val="0"/>
                        </a:spcAft>
                      </a:pPr>
                      <a:r>
                        <a:rPr lang="ru-RU" sz="1100">
                          <a:latin typeface="Calibri"/>
                          <a:ea typeface="Calibri"/>
                          <a:cs typeface="Times New Roman"/>
                        </a:rPr>
                        <a:t>2</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Открытое заседание кружка сестринское дело в терапии»Сбалансированное питание лиц пожилого возраста»</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Совет ветеранов Ардатовского муниципального  района</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1</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50">
                <a:tc>
                  <a:txBody>
                    <a:bodyPr/>
                    <a:lstStyle/>
                    <a:p>
                      <a:pPr algn="l">
                        <a:lnSpc>
                          <a:spcPct val="115000"/>
                        </a:lnSpc>
                        <a:spcAft>
                          <a:spcPts val="0"/>
                        </a:spcAft>
                      </a:pPr>
                      <a:r>
                        <a:rPr lang="ru-RU" sz="1100">
                          <a:latin typeface="Calibri"/>
                          <a:ea typeface="Calibri"/>
                          <a:cs typeface="Times New Roman"/>
                        </a:rPr>
                        <a:t>3</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Занятие для учащихся 1 и 7 классов по темам ЗОЖ:  2Компоненты здорового образа жизни», «Физкультура-это здорово»</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МОУ </a:t>
                      </a:r>
                      <a:r>
                        <a:rPr lang="ru-RU" sz="1100" dirty="0" err="1">
                          <a:latin typeface="Calibri"/>
                          <a:ea typeface="Calibri"/>
                          <a:cs typeface="Times New Roman"/>
                        </a:rPr>
                        <a:t>Редкодубская</a:t>
                      </a:r>
                      <a:r>
                        <a:rPr lang="ru-RU" sz="1100" dirty="0">
                          <a:latin typeface="Calibri"/>
                          <a:ea typeface="Calibri"/>
                          <a:cs typeface="Times New Roman"/>
                        </a:rPr>
                        <a:t> СОШ</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4</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250">
                <a:tc>
                  <a:txBody>
                    <a:bodyPr/>
                    <a:lstStyle/>
                    <a:p>
                      <a:pPr algn="l">
                        <a:lnSpc>
                          <a:spcPct val="115000"/>
                        </a:lnSpc>
                        <a:spcAft>
                          <a:spcPts val="0"/>
                        </a:spcAft>
                      </a:pPr>
                      <a:r>
                        <a:rPr lang="ru-RU" sz="1100">
                          <a:latin typeface="Calibri"/>
                          <a:ea typeface="Calibri"/>
                          <a:cs typeface="Times New Roman"/>
                        </a:rPr>
                        <a:t>4</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Занятие для учащихся 1 м 7 классов по темам ЗОЖ:  2Компоненты здорового образа жизни», «Физкультура-это здорово»</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МОУ Ардатовская СОШ</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4</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4333">
                <a:tc>
                  <a:txBody>
                    <a:bodyPr/>
                    <a:lstStyle/>
                    <a:p>
                      <a:pPr algn="l">
                        <a:lnSpc>
                          <a:spcPct val="115000"/>
                        </a:lnSpc>
                        <a:spcAft>
                          <a:spcPts val="0"/>
                        </a:spcAft>
                      </a:pPr>
                      <a:r>
                        <a:rPr lang="ru-RU" sz="1100">
                          <a:latin typeface="Calibri"/>
                          <a:ea typeface="Calibri"/>
                          <a:cs typeface="Times New Roman"/>
                        </a:rPr>
                        <a:t>5</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Круглые столы: «Я веду здоровый образ жизни», «Курить- себе вредить», «Я выбираю жизнь»</a:t>
                      </a:r>
                    </a:p>
                    <a:p>
                      <a:pPr algn="l">
                        <a:lnSpc>
                          <a:spcPct val="115000"/>
                        </a:lnSpc>
                        <a:spcAft>
                          <a:spcPts val="0"/>
                        </a:spcAft>
                      </a:pPr>
                      <a:r>
                        <a:rPr lang="ru-RU" sz="1100">
                          <a:latin typeface="Calibri"/>
                          <a:ea typeface="Calibri"/>
                          <a:cs typeface="Times New Roman"/>
                        </a:rPr>
                        <a:t>Мероприятие: «Наркотикам –нет»</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ГБПОУ Республики </a:t>
                      </a:r>
                    </a:p>
                    <a:p>
                      <a:pPr algn="l">
                        <a:lnSpc>
                          <a:spcPct val="115000"/>
                        </a:lnSpc>
                        <a:spcAft>
                          <a:spcPts val="0"/>
                        </a:spcAft>
                      </a:pPr>
                      <a:r>
                        <a:rPr lang="ru-RU" sz="1100">
                          <a:latin typeface="Calibri"/>
                          <a:ea typeface="Calibri"/>
                          <a:cs typeface="Times New Roman"/>
                        </a:rPr>
                        <a:t>Мордовия  </a:t>
                      </a:r>
                    </a:p>
                    <a:p>
                      <a:pPr algn="l">
                        <a:lnSpc>
                          <a:spcPct val="115000"/>
                        </a:lnSpc>
                        <a:spcAft>
                          <a:spcPts val="0"/>
                        </a:spcAft>
                      </a:pPr>
                      <a:r>
                        <a:rPr lang="ru-RU" sz="1100">
                          <a:latin typeface="Calibri"/>
                          <a:ea typeface="Calibri"/>
                          <a:cs typeface="Times New Roman"/>
                        </a:rPr>
                        <a:t>«Аграрный техникум имени А. Пожарского»</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5</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679">
                <a:tc>
                  <a:txBody>
                    <a:bodyPr/>
                    <a:lstStyle/>
                    <a:p>
                      <a:pPr algn="l">
                        <a:lnSpc>
                          <a:spcPct val="115000"/>
                        </a:lnSpc>
                        <a:spcAft>
                          <a:spcPts val="0"/>
                        </a:spcAft>
                      </a:pPr>
                      <a:r>
                        <a:rPr lang="ru-RU" sz="1100">
                          <a:latin typeface="Calibri"/>
                          <a:ea typeface="Calibri"/>
                          <a:cs typeface="Times New Roman"/>
                        </a:rPr>
                        <a:t>6</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a:latin typeface="Calibri"/>
                          <a:ea typeface="Calibri"/>
                          <a:cs typeface="Times New Roman"/>
                        </a:rPr>
                        <a:t>Мероприятие –интерактивная игра «Вредные привычки»,  «Полезные продукты», «Здоровье начинается с детства»</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ДОУ «Теремок»</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100" dirty="0">
                          <a:latin typeface="Calibri"/>
                          <a:ea typeface="Calibri"/>
                          <a:cs typeface="Times New Roman"/>
                        </a:rPr>
                        <a:t>5</a:t>
                      </a:r>
                    </a:p>
                  </a:txBody>
                  <a:tcPr marL="68573" marR="685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7416823" cy="523220"/>
          </a:xfrm>
          <a:prstGeom prst="rect">
            <a:avLst/>
          </a:prstGeom>
        </p:spPr>
        <p:txBody>
          <a:bodyPr wrap="square">
            <a:spAutoFit/>
          </a:bodyPr>
          <a:lstStyle/>
          <a:p>
            <a:r>
              <a:rPr lang="ru-RU" sz="2800" b="1" dirty="0" smtClean="0">
                <a:solidFill>
                  <a:srgbClr val="A72E88"/>
                </a:solidFill>
                <a:latin typeface="+mj-lt"/>
              </a:rPr>
              <a:t>                      Ресурсы</a:t>
            </a:r>
            <a:endParaRPr lang="ru-RU" sz="2800" b="1" dirty="0">
              <a:solidFill>
                <a:srgbClr val="A72E88"/>
              </a:solidFill>
              <a:latin typeface="+mj-lt"/>
            </a:endParaRPr>
          </a:p>
        </p:txBody>
      </p:sp>
      <p:sp>
        <p:nvSpPr>
          <p:cNvPr id="3" name="Прямоугольник 2"/>
          <p:cNvSpPr/>
          <p:nvPr/>
        </p:nvSpPr>
        <p:spPr>
          <a:xfrm>
            <a:off x="539552" y="1268760"/>
            <a:ext cx="3672408" cy="1477328"/>
          </a:xfrm>
          <a:prstGeom prst="rect">
            <a:avLst/>
          </a:prstGeom>
          <a:solidFill>
            <a:schemeClr val="accent2"/>
          </a:solidFill>
        </p:spPr>
        <p:txBody>
          <a:bodyPr wrap="square">
            <a:spAutoFit/>
          </a:bodyPr>
          <a:lstStyle/>
          <a:p>
            <a:r>
              <a:rPr lang="ru-RU" dirty="0" smtClean="0">
                <a:solidFill>
                  <a:schemeClr val="accent3">
                    <a:lumMod val="60000"/>
                    <a:lumOff val="40000"/>
                  </a:schemeClr>
                </a:solidFill>
              </a:rPr>
              <a:t>1.Материалы мероприятий общественной организации «Общее дело», интернет источники.</a:t>
            </a:r>
          </a:p>
          <a:p>
            <a:endParaRPr lang="ru-RU" dirty="0"/>
          </a:p>
        </p:txBody>
      </p:sp>
      <p:sp>
        <p:nvSpPr>
          <p:cNvPr id="4" name="Прямоугольник 3"/>
          <p:cNvSpPr/>
          <p:nvPr/>
        </p:nvSpPr>
        <p:spPr>
          <a:xfrm>
            <a:off x="539552" y="2852936"/>
            <a:ext cx="3600400" cy="2031325"/>
          </a:xfrm>
          <a:prstGeom prst="rect">
            <a:avLst/>
          </a:prstGeom>
          <a:solidFill>
            <a:schemeClr val="accent2"/>
          </a:solidFill>
        </p:spPr>
        <p:txBody>
          <a:bodyPr wrap="square">
            <a:spAutoFit/>
          </a:bodyPr>
          <a:lstStyle/>
          <a:p>
            <a:r>
              <a:rPr lang="ru-RU" dirty="0" smtClean="0">
                <a:solidFill>
                  <a:schemeClr val="bg1">
                    <a:lumMod val="65000"/>
                  </a:schemeClr>
                </a:solidFill>
              </a:rPr>
              <a:t>2.Оборудование помещения для студенческого совета в проекте  на базе ГБ ПОУ Республики Мордовия «</a:t>
            </a:r>
            <a:r>
              <a:rPr lang="ru-RU" dirty="0" err="1" smtClean="0">
                <a:solidFill>
                  <a:schemeClr val="bg1">
                    <a:lumMod val="65000"/>
                  </a:schemeClr>
                </a:solidFill>
              </a:rPr>
              <a:t>Ардатовский</a:t>
            </a:r>
            <a:r>
              <a:rPr lang="ru-RU" dirty="0" smtClean="0">
                <a:solidFill>
                  <a:schemeClr val="bg1">
                    <a:lumMod val="65000"/>
                  </a:schemeClr>
                </a:solidFill>
              </a:rPr>
              <a:t> медицинский колледж».  </a:t>
            </a:r>
          </a:p>
          <a:p>
            <a:r>
              <a:rPr lang="ru-RU" dirty="0" smtClean="0"/>
              <a:t>   </a:t>
            </a:r>
          </a:p>
        </p:txBody>
      </p:sp>
      <p:sp>
        <p:nvSpPr>
          <p:cNvPr id="5" name="Прямоугольник 4"/>
          <p:cNvSpPr/>
          <p:nvPr/>
        </p:nvSpPr>
        <p:spPr>
          <a:xfrm>
            <a:off x="611560" y="5085184"/>
            <a:ext cx="3672408" cy="1477328"/>
          </a:xfrm>
          <a:prstGeom prst="rect">
            <a:avLst/>
          </a:prstGeom>
          <a:solidFill>
            <a:schemeClr val="accent2"/>
          </a:solidFill>
        </p:spPr>
        <p:txBody>
          <a:bodyPr wrap="square">
            <a:spAutoFit/>
          </a:bodyPr>
          <a:lstStyle/>
          <a:p>
            <a:r>
              <a:rPr lang="ru-RU" dirty="0" smtClean="0">
                <a:solidFill>
                  <a:schemeClr val="accent1">
                    <a:lumMod val="20000"/>
                    <a:lumOff val="80000"/>
                  </a:schemeClr>
                </a:solidFill>
              </a:rPr>
              <a:t>3. Актовый и Спортивный зал,  спортивный инвентарь ГБПОУ Республики Мордовия »</a:t>
            </a:r>
            <a:r>
              <a:rPr lang="ru-RU" dirty="0" err="1" smtClean="0">
                <a:solidFill>
                  <a:schemeClr val="accent1">
                    <a:lumMod val="20000"/>
                    <a:lumOff val="80000"/>
                  </a:schemeClr>
                </a:solidFill>
              </a:rPr>
              <a:t>Ардатовский</a:t>
            </a:r>
            <a:r>
              <a:rPr lang="ru-RU" dirty="0" smtClean="0">
                <a:solidFill>
                  <a:schemeClr val="accent1">
                    <a:lumMod val="20000"/>
                    <a:lumOff val="80000"/>
                  </a:schemeClr>
                </a:solidFill>
              </a:rPr>
              <a:t> медицинский колледж»</a:t>
            </a:r>
          </a:p>
        </p:txBody>
      </p:sp>
      <p:sp>
        <p:nvSpPr>
          <p:cNvPr id="6" name="Прямоугольник 5"/>
          <p:cNvSpPr/>
          <p:nvPr/>
        </p:nvSpPr>
        <p:spPr>
          <a:xfrm>
            <a:off x="4427984" y="1412777"/>
            <a:ext cx="4320480" cy="738664"/>
          </a:xfrm>
          <a:prstGeom prst="rect">
            <a:avLst/>
          </a:prstGeom>
          <a:solidFill>
            <a:schemeClr val="accent2"/>
          </a:solidFill>
        </p:spPr>
        <p:txBody>
          <a:bodyPr wrap="square">
            <a:spAutoFit/>
          </a:bodyPr>
          <a:lstStyle/>
          <a:p>
            <a:r>
              <a:rPr lang="ru-RU" dirty="0" smtClean="0">
                <a:solidFill>
                  <a:schemeClr val="bg2">
                    <a:lumMod val="90000"/>
                  </a:schemeClr>
                </a:solidFill>
              </a:rPr>
              <a:t>4.(</a:t>
            </a:r>
            <a:r>
              <a:rPr lang="ru-RU" dirty="0" err="1" smtClean="0">
                <a:solidFill>
                  <a:schemeClr val="bg2">
                    <a:lumMod val="90000"/>
                  </a:schemeClr>
                </a:solidFill>
              </a:rPr>
              <a:t>КОМП</a:t>
            </a:r>
            <a:r>
              <a:rPr lang="ru-RU" sz="2400" dirty="0" err="1" smtClean="0">
                <a:solidFill>
                  <a:schemeClr val="bg2">
                    <a:lumMod val="90000"/>
                  </a:schemeClr>
                </a:solidFill>
              </a:rPr>
              <a:t>ъют</a:t>
            </a:r>
            <a:r>
              <a:rPr lang="ru-RU" dirty="0" err="1" smtClean="0">
                <a:solidFill>
                  <a:schemeClr val="bg2">
                    <a:lumMod val="90000"/>
                  </a:schemeClr>
                </a:solidFill>
              </a:rPr>
              <a:t>ЕРЫ</a:t>
            </a:r>
            <a:r>
              <a:rPr lang="ru-RU" dirty="0" smtClean="0">
                <a:solidFill>
                  <a:schemeClr val="bg2">
                    <a:lumMod val="90000"/>
                  </a:schemeClr>
                </a:solidFill>
              </a:rPr>
              <a:t>, ЭКРАН, СЕТЬ WI-FI, КРУГЛЫЕ СТОЛЫ)</a:t>
            </a:r>
          </a:p>
        </p:txBody>
      </p:sp>
      <p:sp>
        <p:nvSpPr>
          <p:cNvPr id="7" name="Прямоугольник 6"/>
          <p:cNvSpPr/>
          <p:nvPr/>
        </p:nvSpPr>
        <p:spPr>
          <a:xfrm>
            <a:off x="4427984" y="2924944"/>
            <a:ext cx="4104456" cy="1224136"/>
          </a:xfrm>
          <a:prstGeom prst="rect">
            <a:avLst/>
          </a:prstGeom>
          <a:solidFill>
            <a:schemeClr val="accent2"/>
          </a:solidFill>
        </p:spPr>
        <p:txBody>
          <a:bodyPr wrap="square">
            <a:spAutoFit/>
          </a:bodyPr>
          <a:lstStyle/>
          <a:p>
            <a:r>
              <a:rPr lang="ru-RU" dirty="0" smtClean="0">
                <a:solidFill>
                  <a:schemeClr val="bg1"/>
                </a:solidFill>
              </a:rPr>
              <a:t>5.Аудитории или классы в учебных заведениях для проведения лекций и практических занятий.</a:t>
            </a:r>
          </a:p>
        </p:txBody>
      </p:sp>
      <p:sp>
        <p:nvSpPr>
          <p:cNvPr id="8" name="Прямоугольник 7"/>
          <p:cNvSpPr/>
          <p:nvPr/>
        </p:nvSpPr>
        <p:spPr>
          <a:xfrm rot="10800000" flipV="1">
            <a:off x="4427984" y="4934345"/>
            <a:ext cx="3888432" cy="1477328"/>
          </a:xfrm>
          <a:prstGeom prst="rect">
            <a:avLst/>
          </a:prstGeom>
          <a:solidFill>
            <a:schemeClr val="accent2"/>
          </a:solidFill>
        </p:spPr>
        <p:txBody>
          <a:bodyPr wrap="square">
            <a:spAutoFit/>
          </a:bodyPr>
          <a:lstStyle/>
          <a:p>
            <a:r>
              <a:rPr lang="ru-RU" dirty="0" smtClean="0">
                <a:solidFill>
                  <a:schemeClr val="bg1"/>
                </a:solidFill>
              </a:rPr>
              <a:t>6.Оборудование для проведения мастер-классов (муляжи для обучения первой помощи, анатомические модели и т.д.).</a:t>
            </a:r>
            <a:endParaRPr lang="ru-RU"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9" y="1556792"/>
            <a:ext cx="3600400" cy="369332"/>
          </a:xfrm>
          <a:prstGeom prst="rect">
            <a:avLst/>
          </a:prstGeom>
        </p:spPr>
        <p:txBody>
          <a:bodyPr wrap="square">
            <a:spAutoFit/>
          </a:bodyPr>
          <a:lstStyle/>
          <a:p>
            <a:r>
              <a:rPr lang="ru-RU" dirty="0" smtClean="0">
                <a:solidFill>
                  <a:srgbClr val="A72E88"/>
                </a:solidFill>
                <a:latin typeface="Playfair Display SemiBold" pitchFamily="2" charset="-52"/>
              </a:rPr>
              <a:t>Руководители проекта</a:t>
            </a:r>
            <a:endParaRPr lang="ru-RU" dirty="0">
              <a:solidFill>
                <a:srgbClr val="A72E88"/>
              </a:solidFill>
              <a:latin typeface="Playfair Display SemiBold" pitchFamily="2" charset="-52"/>
            </a:endParaRPr>
          </a:p>
        </p:txBody>
      </p:sp>
      <p:sp>
        <p:nvSpPr>
          <p:cNvPr id="4" name="Прямоугольник 3"/>
          <p:cNvSpPr/>
          <p:nvPr/>
        </p:nvSpPr>
        <p:spPr>
          <a:xfrm>
            <a:off x="2483768" y="1988841"/>
            <a:ext cx="2088232" cy="1785104"/>
          </a:xfrm>
          <a:prstGeom prst="rect">
            <a:avLst/>
          </a:prstGeom>
        </p:spPr>
        <p:txBody>
          <a:bodyPr wrap="square">
            <a:spAutoFit/>
          </a:bodyPr>
          <a:lstStyle/>
          <a:p>
            <a:r>
              <a:rPr lang="ru-RU" sz="1200" dirty="0" smtClean="0"/>
              <a:t>Махатова Маргарита Евгеньевна,                     ГБПОУ Республики Мордовия«</a:t>
            </a:r>
            <a:r>
              <a:rPr lang="ru-RU" sz="1200" dirty="0" err="1" smtClean="0"/>
              <a:t>Ардатовский</a:t>
            </a:r>
            <a:r>
              <a:rPr lang="ru-RU" sz="1200" dirty="0" smtClean="0"/>
              <a:t> медицинский колледж»</a:t>
            </a:r>
          </a:p>
          <a:p>
            <a:r>
              <a:rPr lang="ru-RU" sz="1200" dirty="0" smtClean="0"/>
              <a:t> 1959 г.р., проживает  г.Ардатов Республика Мордовия</a:t>
            </a:r>
            <a:r>
              <a:rPr lang="en-US" sz="1400" dirty="0" smtClean="0"/>
              <a:t/>
            </a:r>
            <a:br>
              <a:rPr lang="en-US" sz="1400" dirty="0" smtClean="0"/>
            </a:br>
            <a:endParaRPr lang="ru-RU" sz="1400" dirty="0"/>
          </a:p>
        </p:txBody>
      </p:sp>
      <p:pic>
        <p:nvPicPr>
          <p:cNvPr id="5" name="Picture 6" descr="C:\Users\admin\Pictures\i (36).jpg"/>
          <p:cNvPicPr>
            <a:picLocks noChangeAspect="1" noChangeArrowheads="1"/>
          </p:cNvPicPr>
          <p:nvPr/>
        </p:nvPicPr>
        <p:blipFill>
          <a:blip r:embed="rId2" cstate="print"/>
          <a:srcRect/>
          <a:stretch>
            <a:fillRect/>
          </a:stretch>
        </p:blipFill>
        <p:spPr bwMode="auto">
          <a:xfrm>
            <a:off x="899593" y="4437112"/>
            <a:ext cx="1323432" cy="1678142"/>
          </a:xfrm>
          <a:prstGeom prst="rect">
            <a:avLst/>
          </a:prstGeom>
          <a:noFill/>
        </p:spPr>
      </p:pic>
      <p:sp>
        <p:nvSpPr>
          <p:cNvPr id="6" name="Прямоугольник 5"/>
          <p:cNvSpPr/>
          <p:nvPr/>
        </p:nvSpPr>
        <p:spPr>
          <a:xfrm>
            <a:off x="2483768" y="4221089"/>
            <a:ext cx="2232248" cy="1938992"/>
          </a:xfrm>
          <a:prstGeom prst="rect">
            <a:avLst/>
          </a:prstGeom>
          <a:solidFill>
            <a:schemeClr val="bg1"/>
          </a:solidFill>
        </p:spPr>
        <p:txBody>
          <a:bodyPr wrap="square">
            <a:spAutoFit/>
          </a:bodyPr>
          <a:lstStyle/>
          <a:p>
            <a:r>
              <a:rPr lang="ru-RU" sz="1200" dirty="0" smtClean="0"/>
              <a:t>Красовская Ирина Викторовна, заместитель директора по воспитательной работе ГБПОУ Республики Мордовия «</a:t>
            </a:r>
            <a:r>
              <a:rPr lang="ru-RU" sz="1200" dirty="0" err="1" smtClean="0"/>
              <a:t>Ардатовский</a:t>
            </a:r>
            <a:r>
              <a:rPr lang="ru-RU" sz="1200" dirty="0" smtClean="0"/>
              <a:t> медицинский колледж», 1984 г.р.,  проживает Г.Ардатов Республика Мордовия..</a:t>
            </a:r>
            <a:endParaRPr lang="ru-RU" sz="1200" dirty="0"/>
          </a:p>
        </p:txBody>
      </p:sp>
      <p:pic>
        <p:nvPicPr>
          <p:cNvPr id="7" name="Picture 2" descr="C:\Users\admin\Desktop\ThkbSHpSrjc.jpg"/>
          <p:cNvPicPr>
            <a:picLocks noChangeAspect="1" noChangeArrowheads="1"/>
          </p:cNvPicPr>
          <p:nvPr/>
        </p:nvPicPr>
        <p:blipFill>
          <a:blip r:embed="rId3" cstate="print"/>
          <a:srcRect/>
          <a:stretch>
            <a:fillRect/>
          </a:stretch>
        </p:blipFill>
        <p:spPr bwMode="auto">
          <a:xfrm>
            <a:off x="5004048" y="2420888"/>
            <a:ext cx="1080120" cy="1584176"/>
          </a:xfrm>
          <a:prstGeom prst="rect">
            <a:avLst/>
          </a:prstGeom>
          <a:noFill/>
        </p:spPr>
      </p:pic>
      <p:sp>
        <p:nvSpPr>
          <p:cNvPr id="8" name="Прямоугольник 7"/>
          <p:cNvSpPr/>
          <p:nvPr/>
        </p:nvSpPr>
        <p:spPr>
          <a:xfrm>
            <a:off x="6372200" y="2060848"/>
            <a:ext cx="2232248" cy="1754326"/>
          </a:xfrm>
          <a:prstGeom prst="rect">
            <a:avLst/>
          </a:prstGeom>
        </p:spPr>
        <p:txBody>
          <a:bodyPr wrap="square">
            <a:spAutoFit/>
          </a:bodyPr>
          <a:lstStyle/>
          <a:p>
            <a:r>
              <a:rPr lang="ru-RU" sz="1200" dirty="0" smtClean="0"/>
              <a:t>Ламзина Алла Андреевна, Советник по воспитанию, ГБПОУ Республики Мордовия «</a:t>
            </a:r>
            <a:r>
              <a:rPr lang="ru-RU" sz="1200" dirty="0" err="1" smtClean="0"/>
              <a:t>Ардатовский</a:t>
            </a:r>
            <a:r>
              <a:rPr lang="ru-RU" sz="1200" dirty="0" smtClean="0"/>
              <a:t> медицинский колледж», 1975 г.р.,  проживает  г.Ардатов Республики Мордовия,.</a:t>
            </a:r>
            <a:endParaRPr lang="ru-RU" sz="1200" dirty="0"/>
          </a:p>
        </p:txBody>
      </p:sp>
      <p:pic>
        <p:nvPicPr>
          <p:cNvPr id="9" name="Picture 2" descr="C:\Users\admin\Desktop\IMG-20250414-WA0001.jpg"/>
          <p:cNvPicPr>
            <a:picLocks noChangeAspect="1" noChangeArrowheads="1"/>
          </p:cNvPicPr>
          <p:nvPr/>
        </p:nvPicPr>
        <p:blipFill>
          <a:blip r:embed="rId4" cstate="print"/>
          <a:srcRect/>
          <a:stretch>
            <a:fillRect/>
          </a:stretch>
        </p:blipFill>
        <p:spPr bwMode="auto">
          <a:xfrm>
            <a:off x="4932041" y="4149081"/>
            <a:ext cx="1152128" cy="1728192"/>
          </a:xfrm>
          <a:prstGeom prst="rect">
            <a:avLst/>
          </a:prstGeom>
          <a:noFill/>
        </p:spPr>
      </p:pic>
      <p:sp>
        <p:nvSpPr>
          <p:cNvPr id="10" name="Прямоугольник 9"/>
          <p:cNvSpPr/>
          <p:nvPr/>
        </p:nvSpPr>
        <p:spPr>
          <a:xfrm>
            <a:off x="6300192" y="4365105"/>
            <a:ext cx="2376264" cy="1754326"/>
          </a:xfrm>
          <a:prstGeom prst="rect">
            <a:avLst/>
          </a:prstGeom>
        </p:spPr>
        <p:txBody>
          <a:bodyPr wrap="square">
            <a:spAutoFit/>
          </a:bodyPr>
          <a:lstStyle/>
          <a:p>
            <a:pPr lvl="0"/>
            <a:r>
              <a:rPr lang="ru-RU" sz="1200" dirty="0" smtClean="0"/>
              <a:t>Михайлова Евгения Юрьевна-советник по воспитанию ГБПОУ Республики Мордовия «</a:t>
            </a:r>
            <a:r>
              <a:rPr lang="ru-RU" sz="1200" dirty="0" err="1" smtClean="0"/>
              <a:t>Ардатовский</a:t>
            </a:r>
            <a:r>
              <a:rPr lang="ru-RU" sz="1200" dirty="0" smtClean="0"/>
              <a:t> медицинский колледж», , 1994 г.р., проживает</a:t>
            </a:r>
          </a:p>
          <a:p>
            <a:r>
              <a:rPr lang="ru-RU" sz="1200" dirty="0" smtClean="0"/>
              <a:t>г.Ардатов Республика Мордовия. </a:t>
            </a:r>
            <a:endParaRPr lang="ru-RU" sz="1200" dirty="0"/>
          </a:p>
        </p:txBody>
      </p:sp>
      <p:pic>
        <p:nvPicPr>
          <p:cNvPr id="11" name="Picture 3">
            <a:extLst>
              <a:ext uri="{FF2B5EF4-FFF2-40B4-BE49-F238E27FC236}">
                <a16:creationId xmlns="" xmlns:a16="http://schemas.microsoft.com/office/drawing/2014/main" id="{CF9B926B-C25E-3643-8B89-D0DBA20B0EA5}"/>
              </a:ext>
            </a:extLst>
          </p:cNvPr>
          <p:cNvPicPr>
            <a:picLocks noChangeAspect="1"/>
          </p:cNvPicPr>
          <p:nvPr/>
        </p:nvPicPr>
        <p:blipFill>
          <a:blip r:embed="rId5" cstate="print"/>
          <a:stretch>
            <a:fillRect/>
          </a:stretch>
        </p:blipFill>
        <p:spPr>
          <a:xfrm>
            <a:off x="7596337" y="470517"/>
            <a:ext cx="936104" cy="942259"/>
          </a:xfrm>
          <a:prstGeom prst="rect">
            <a:avLst/>
          </a:prstGeom>
        </p:spPr>
      </p:pic>
      <p:sp>
        <p:nvSpPr>
          <p:cNvPr id="12" name="Прямоугольник 11"/>
          <p:cNvSpPr/>
          <p:nvPr/>
        </p:nvSpPr>
        <p:spPr>
          <a:xfrm>
            <a:off x="1331640" y="836712"/>
            <a:ext cx="4608511" cy="461665"/>
          </a:xfrm>
          <a:prstGeom prst="rect">
            <a:avLst/>
          </a:prstGeom>
        </p:spPr>
        <p:txBody>
          <a:bodyPr wrap="square">
            <a:spAutoFit/>
          </a:bodyPr>
          <a:lstStyle/>
          <a:p>
            <a:r>
              <a:rPr lang="ru-RU" sz="2400" b="1" dirty="0" smtClean="0">
                <a:solidFill>
                  <a:srgbClr val="A72E88"/>
                </a:solidFill>
                <a:latin typeface="Playfair Display SemiBold" pitchFamily="2" charset="-52"/>
              </a:rPr>
              <a:t>     Команда проекта</a:t>
            </a:r>
            <a:endParaRPr lang="ru-RU" sz="2400" b="1" dirty="0">
              <a:solidFill>
                <a:srgbClr val="A72E88"/>
              </a:solidFill>
              <a:latin typeface="Playfair Display SemiBold" pitchFamily="2" charset="-52"/>
            </a:endParaRPr>
          </a:p>
        </p:txBody>
      </p:sp>
      <p:sp>
        <p:nvSpPr>
          <p:cNvPr id="13" name="Прямоугольник 12"/>
          <p:cNvSpPr/>
          <p:nvPr/>
        </p:nvSpPr>
        <p:spPr>
          <a:xfrm>
            <a:off x="4932040" y="1628800"/>
            <a:ext cx="3672408" cy="369332"/>
          </a:xfrm>
          <a:prstGeom prst="rect">
            <a:avLst/>
          </a:prstGeom>
        </p:spPr>
        <p:txBody>
          <a:bodyPr wrap="square">
            <a:spAutoFit/>
          </a:bodyPr>
          <a:lstStyle/>
          <a:p>
            <a:r>
              <a:rPr lang="ru-RU" dirty="0" smtClean="0">
                <a:solidFill>
                  <a:srgbClr val="002060"/>
                </a:solidFill>
                <a:latin typeface="Playfair Display SemiBold" pitchFamily="2" charset="-52"/>
              </a:rPr>
              <a:t>Ключевые члены команды</a:t>
            </a:r>
            <a:endParaRPr lang="ru-RU" dirty="0">
              <a:solidFill>
                <a:srgbClr val="002060"/>
              </a:solidFill>
              <a:latin typeface="Playfair Display SemiBold" pitchFamily="2" charset="-52"/>
            </a:endParaRPr>
          </a:p>
        </p:txBody>
      </p:sp>
      <p:pic>
        <p:nvPicPr>
          <p:cNvPr id="1026" name="Picture 2" descr="C:\Users\admin\Pictures\i (26).bmp"/>
          <p:cNvPicPr>
            <a:picLocks noChangeAspect="1" noChangeArrowheads="1"/>
          </p:cNvPicPr>
          <p:nvPr/>
        </p:nvPicPr>
        <p:blipFill>
          <a:blip r:embed="rId6" cstate="print"/>
          <a:srcRect/>
          <a:stretch>
            <a:fillRect/>
          </a:stretch>
        </p:blipFill>
        <p:spPr bwMode="auto">
          <a:xfrm>
            <a:off x="899592" y="2385616"/>
            <a:ext cx="1584176" cy="162923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5325746"/>
            <a:ext cx="8534400" cy="643733"/>
          </a:xfrm>
        </p:spPr>
        <p:txBody>
          <a:bodyPr/>
          <a:lstStyle/>
          <a:p>
            <a:r>
              <a:rPr lang="ru-RU" b="1" dirty="0" smtClean="0">
                <a:solidFill>
                  <a:srgbClr val="002060"/>
                </a:solidFill>
              </a:rPr>
              <a:t>      Спасибо за внимание</a:t>
            </a:r>
            <a:endParaRPr lang="ru-RU" b="1" dirty="0">
              <a:solidFill>
                <a:srgbClr val="002060"/>
              </a:solidFill>
            </a:endParaRPr>
          </a:p>
        </p:txBody>
      </p:sp>
      <p:pic>
        <p:nvPicPr>
          <p:cNvPr id="4" name="Содержимое 3" descr="C:\Users\admin\Pictures\vHVjVHsFzFuWd9FHQmSyQ5zqEIjjjdPhXMmXq1PeAz4qFl2BlECNvUAeMTfzhjQKQzFsu7Q6_bLidGDt6PMPEyjx.jpg"/>
          <p:cNvPicPr>
            <a:picLocks noGrp="1"/>
          </p:cNvPicPr>
          <p:nvPr>
            <p:ph sz="quarter" idx="1"/>
          </p:nvPr>
        </p:nvPicPr>
        <p:blipFill>
          <a:blip r:embed="rId2" cstate="print"/>
          <a:srcRect/>
          <a:stretch>
            <a:fillRect/>
          </a:stretch>
        </p:blipFill>
        <p:spPr bwMode="auto">
          <a:xfrm>
            <a:off x="1979712" y="1412776"/>
            <a:ext cx="4536503" cy="3912969"/>
          </a:xfrm>
          <a:prstGeom prst="rect">
            <a:avLst/>
          </a:prstGeom>
          <a:noFill/>
          <a:ln w="9525">
            <a:noFill/>
            <a:miter lim="800000"/>
            <a:headEnd/>
            <a:tailEnd/>
          </a:ln>
        </p:spPr>
      </p:pic>
      <p:sp>
        <p:nvSpPr>
          <p:cNvPr id="2052" name="AutoShape 4" descr="https://mail.yandex.by/message_part/uploadedi.jpeg-40.jpg?_uid=547152369&amp;name=uploadedi.jpeg-40.jpg&amp;hid=1.2&amp;ids=189432659326288353&amp;no_disposition=y&amp;resize=y&amp;max_size=78x78"/>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 name="Picture 3">
            <a:extLst>
              <a:ext uri="{FF2B5EF4-FFF2-40B4-BE49-F238E27FC236}">
                <a16:creationId xmlns:a16="http://schemas.microsoft.com/office/drawing/2014/main" xmlns="" id="{CF9B926B-C25E-3643-8B89-D0DBA20B0EA5}"/>
              </a:ext>
            </a:extLst>
          </p:cNvPr>
          <p:cNvPicPr>
            <a:picLocks noChangeAspect="1"/>
          </p:cNvPicPr>
          <p:nvPr/>
        </p:nvPicPr>
        <p:blipFill>
          <a:blip r:embed="rId3" cstate="print"/>
          <a:stretch>
            <a:fillRect/>
          </a:stretch>
        </p:blipFill>
        <p:spPr>
          <a:xfrm>
            <a:off x="7820161" y="333973"/>
            <a:ext cx="882406" cy="611959"/>
          </a:xfrm>
          <a:prstGeom prst="rect">
            <a:avLst/>
          </a:prstGeom>
        </p:spPr>
      </p:pic>
      <p:sp>
        <p:nvSpPr>
          <p:cNvPr id="2054" name="AutoShape 6" descr="https://mail.yandex.by/message_part/uploadedi.jpeg-40.jpg?_uid=547152369&amp;name=uploadedi.jpeg-40.jpg&amp;hid=1.2&amp;ids=189432659326288353&amp;no_disposition=y&amp;exif_rotate=y"/>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56" name="AutoShape 8" descr="https://mail.yandex.by/message_part/uploadedi.jpeg-40.jpg?_uid=547152369&amp;name=uploadedi.jpeg-40.jpg&amp;hid=1.2&amp;ids=189432659326288353&amp;no_disposition=y&amp;exif_rotate=y"/>
          <p:cNvSpPr>
            <a:spLocks noChangeAspect="1" noChangeArrowheads="1"/>
          </p:cNvSpPr>
          <p:nvPr/>
        </p:nvSpPr>
        <p:spPr bwMode="auto">
          <a:xfrm>
            <a:off x="116681" y="-144463"/>
            <a:ext cx="2286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764704"/>
            <a:ext cx="8291264" cy="792088"/>
          </a:xfrm>
        </p:spPr>
        <p:txBody>
          <a:bodyPr>
            <a:normAutofit fontScale="90000"/>
          </a:bodyPr>
          <a:lstStyle/>
          <a:p>
            <a:r>
              <a:rPr lang="ru-RU" dirty="0" smtClean="0">
                <a:solidFill>
                  <a:srgbClr val="A72E88"/>
                </a:solidFill>
              </a:rPr>
              <a:t/>
            </a:r>
            <a:br>
              <a:rPr lang="ru-RU" dirty="0" smtClean="0">
                <a:solidFill>
                  <a:srgbClr val="A72E88"/>
                </a:solidFill>
              </a:rPr>
            </a:br>
            <a:r>
              <a:rPr lang="ru-RU" sz="2700" dirty="0" err="1" smtClean="0">
                <a:solidFill>
                  <a:srgbClr val="A72E88"/>
                </a:solidFill>
              </a:rPr>
              <a:t>Проблематизация</a:t>
            </a:r>
            <a:r>
              <a:rPr lang="ru-RU" sz="2700" dirty="0" smtClean="0">
                <a:solidFill>
                  <a:srgbClr val="A72E88"/>
                </a:solidFill>
              </a:rPr>
              <a:t>.  Актуальность проекта</a:t>
            </a:r>
            <a:r>
              <a:rPr lang="ru-RU" sz="1800" dirty="0" smtClean="0">
                <a:solidFill>
                  <a:srgbClr val="A72E88"/>
                </a:solidFill>
                <a:latin typeface="Playfair Display SemiBold" pitchFamily="2" charset="-52"/>
              </a:rPr>
              <a:t/>
            </a:r>
            <a:br>
              <a:rPr lang="ru-RU" sz="1800" dirty="0" smtClean="0">
                <a:solidFill>
                  <a:srgbClr val="A72E88"/>
                </a:solidFill>
                <a:latin typeface="Playfair Display SemiBold" pitchFamily="2" charset="-52"/>
              </a:rPr>
            </a:br>
            <a:endParaRPr lang="ru-RU" dirty="0"/>
          </a:p>
        </p:txBody>
      </p:sp>
      <p:sp>
        <p:nvSpPr>
          <p:cNvPr id="3" name="Прямоугольник 2"/>
          <p:cNvSpPr/>
          <p:nvPr/>
        </p:nvSpPr>
        <p:spPr>
          <a:xfrm>
            <a:off x="467544" y="1052735"/>
            <a:ext cx="8136904" cy="5078313"/>
          </a:xfrm>
          <a:prstGeom prst="rect">
            <a:avLst/>
          </a:prstGeom>
        </p:spPr>
        <p:txBody>
          <a:bodyPr wrap="square">
            <a:spAutoFit/>
          </a:bodyPr>
          <a:lstStyle/>
          <a:p>
            <a:r>
              <a:rPr lang="ru-RU" dirty="0" smtClean="0">
                <a:solidFill>
                  <a:srgbClr val="002060"/>
                </a:solidFill>
              </a:rPr>
              <a:t>Анализ ситуации в стране показывает, что имеется проблема увеличения число лиц, приверженных к наркомании и алкоголизму, другим вредным привычкам. Масштаб и темпы роста этой проблемы свидетельствуют о необходимости привлечения к пропаганде  здорового образа жизни широких слоев общественности. В связи с этим развитие молодежного волонтерского движения по пропаганде ЗОЖ  является значимым направлением воспитательной работы. Студенты медицинского колледжа, будущие медицинские сестры, специалисты по здоровью должны стать пропагандистами здорового образа жизни по роду своей будущей деятельности. Волонтер – студент доброволец, ведущий и пропагандирующий здоровый образ жизни. В ходе волонтерской работы у студентов происходит формирование и утверждение позитивного отношения   к здоровью, убежденности в возможности его сохранения и улучшения; освоение навыков здорового образа жизни, а также содействие тому, чтобы выбор поведения, полезного здоровью, стал прочной мотивацией в дальнейшей жизни. </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2016224"/>
          </a:xfrm>
        </p:spPr>
        <p:txBody>
          <a:bodyPr>
            <a:normAutofit fontScale="90000"/>
          </a:bodyPr>
          <a:lstStyle/>
          <a:p>
            <a:r>
              <a:rPr lang="ru-RU" sz="1800" b="0" dirty="0">
                <a:solidFill>
                  <a:schemeClr val="tx1">
                    <a:lumMod val="95000"/>
                    <a:lumOff val="5000"/>
                  </a:schemeClr>
                </a:solidFill>
              </a:rPr>
              <a:t>Основной целью волонтерского движения  по пропаганде ЗОЖ </a:t>
            </a:r>
            <a:r>
              <a:rPr lang="ru-RU" sz="1800" b="0" dirty="0" smtClean="0">
                <a:solidFill>
                  <a:schemeClr val="tx1">
                    <a:lumMod val="95000"/>
                    <a:lumOff val="5000"/>
                  </a:schemeClr>
                </a:solidFill>
              </a:rPr>
              <a:t>является</a:t>
            </a:r>
            <a:r>
              <a:rPr lang="ru-RU" sz="1800" b="0" dirty="0">
                <a:solidFill>
                  <a:schemeClr val="tx1">
                    <a:lumMod val="95000"/>
                    <a:lumOff val="5000"/>
                  </a:schemeClr>
                </a:solidFill>
              </a:rPr>
              <a:t> формирование и утверждение позитивного отношения молодежи к здоровью, убежденности в возможности его сохранения и </a:t>
            </a:r>
            <a:r>
              <a:rPr lang="ru-RU" sz="1800" b="0" dirty="0" smtClean="0">
                <a:solidFill>
                  <a:schemeClr val="tx1">
                    <a:lumMod val="95000"/>
                    <a:lumOff val="5000"/>
                  </a:schemeClr>
                </a:solidFill>
              </a:rPr>
              <a:t>улучшения, </a:t>
            </a:r>
            <a:r>
              <a:rPr lang="ru-RU" sz="1800" b="0" dirty="0">
                <a:solidFill>
                  <a:schemeClr val="tx1">
                    <a:lumMod val="95000"/>
                    <a:lumOff val="5000"/>
                  </a:schemeClr>
                </a:solidFill>
              </a:rPr>
              <a:t>освоение навыков здорового образа жизни, а также содействие тому, чтобы выбор поведения, полезного здоровью, стал прочной мотивацией в дальнейшей жизни</a:t>
            </a:r>
            <a:r>
              <a:rPr lang="ru-RU" sz="2200" b="0" dirty="0">
                <a:solidFill>
                  <a:schemeClr val="tx1">
                    <a:lumMod val="95000"/>
                    <a:lumOff val="5000"/>
                  </a:schemeClr>
                </a:solidFill>
              </a:rPr>
              <a:t>.</a:t>
            </a:r>
          </a:p>
        </p:txBody>
      </p:sp>
      <p:sp>
        <p:nvSpPr>
          <p:cNvPr id="3" name="Содержимое 2"/>
          <p:cNvSpPr>
            <a:spLocks noGrp="1"/>
          </p:cNvSpPr>
          <p:nvPr>
            <p:ph idx="1"/>
          </p:nvPr>
        </p:nvSpPr>
        <p:spPr>
          <a:xfrm>
            <a:off x="457200" y="2204864"/>
            <a:ext cx="8229600" cy="3921299"/>
          </a:xfrm>
        </p:spPr>
        <p:txBody>
          <a:bodyPr>
            <a:normAutofit fontScale="77500" lnSpcReduction="20000"/>
          </a:bodyPr>
          <a:lstStyle/>
          <a:p>
            <a:pPr>
              <a:buNone/>
            </a:pPr>
            <a:r>
              <a:rPr lang="ru-RU" sz="2600" b="1" dirty="0" smtClean="0"/>
              <a:t>      </a:t>
            </a:r>
            <a:r>
              <a:rPr lang="ru-RU" sz="2600" dirty="0" smtClean="0"/>
              <a:t>Задачи</a:t>
            </a:r>
            <a:r>
              <a:rPr lang="ru-RU" sz="2600" dirty="0"/>
              <a:t>, для  реализации поставленной </a:t>
            </a:r>
            <a:r>
              <a:rPr lang="ru-RU" sz="2600" dirty="0" smtClean="0"/>
              <a:t>цели волонтерами следующие:</a:t>
            </a:r>
            <a:endParaRPr lang="ru-RU" sz="2600" dirty="0"/>
          </a:p>
          <a:p>
            <a:pPr lvl="0"/>
            <a:r>
              <a:rPr lang="ru-RU" sz="2300" dirty="0"/>
              <a:t>сформировать у </a:t>
            </a:r>
            <a:r>
              <a:rPr lang="ru-RU" sz="2300" dirty="0" smtClean="0"/>
              <a:t>студентов и учащихся </a:t>
            </a:r>
            <a:r>
              <a:rPr lang="ru-RU" sz="2300" dirty="0"/>
              <a:t>культуру сохранения </a:t>
            </a:r>
            <a:r>
              <a:rPr lang="ru-RU" sz="2300" dirty="0" smtClean="0"/>
              <a:t>здоровья, овладеть компетенциями в  пропаганде здорового образа </a:t>
            </a:r>
            <a:r>
              <a:rPr lang="ru-RU" sz="2300" dirty="0"/>
              <a:t>жизни;</a:t>
            </a:r>
          </a:p>
          <a:p>
            <a:pPr lvl="0"/>
            <a:r>
              <a:rPr lang="ru-RU" sz="2300" dirty="0"/>
              <a:t>сдержать вовлечение обучающихся в употребление </a:t>
            </a:r>
            <a:r>
              <a:rPr lang="ru-RU" sz="2300" dirty="0" err="1"/>
              <a:t>психоактивных</a:t>
            </a:r>
            <a:r>
              <a:rPr lang="ru-RU" sz="2300" dirty="0"/>
              <a:t> веществ (ПАВ) за счёт пропаганды здорового образа жизни;</a:t>
            </a:r>
          </a:p>
          <a:p>
            <a:pPr lvl="0"/>
            <a:r>
              <a:rPr lang="ru-RU" sz="2300" dirty="0"/>
              <a:t>повысить социальную активность молодежи путём привлечения к волонтерской деятельности;</a:t>
            </a:r>
          </a:p>
          <a:p>
            <a:pPr lvl="0"/>
            <a:r>
              <a:rPr lang="ru-RU" sz="2300" dirty="0"/>
              <a:t>информировать о возможностях полезного досуга, </a:t>
            </a:r>
            <a:r>
              <a:rPr lang="ru-RU" sz="2300" dirty="0" smtClean="0"/>
              <a:t>занятиях </a:t>
            </a:r>
            <a:r>
              <a:rPr lang="ru-RU" sz="2300" dirty="0"/>
              <a:t>физкультурой и спортом, </a:t>
            </a:r>
            <a:r>
              <a:rPr lang="ru-RU" sz="2300" dirty="0" smtClean="0"/>
              <a:t>участием  </a:t>
            </a:r>
            <a:r>
              <a:rPr lang="ru-RU" sz="2300" dirty="0"/>
              <a:t>в творческих объединениях;</a:t>
            </a:r>
          </a:p>
          <a:p>
            <a:pPr lvl="0"/>
            <a:r>
              <a:rPr lang="ru-RU" sz="2300" dirty="0"/>
              <a:t>повысить </a:t>
            </a:r>
            <a:r>
              <a:rPr lang="ru-RU" sz="2300" dirty="0" smtClean="0"/>
              <a:t> </a:t>
            </a:r>
            <a:r>
              <a:rPr lang="ru-RU" sz="2300" dirty="0"/>
              <a:t>уровень информированности подростков и молодёжи о ведении здорового образа жизни и отказе от вредных привычек.</a:t>
            </a:r>
          </a:p>
          <a:p>
            <a:pPr>
              <a:buNone/>
            </a:pP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1124743"/>
            <a:ext cx="8173536" cy="720081"/>
          </a:xfrm>
        </p:spPr>
        <p:txBody>
          <a:bodyPr>
            <a:normAutofit fontScale="90000"/>
          </a:bodyPr>
          <a:lstStyle/>
          <a:p>
            <a:r>
              <a:rPr lang="ru-RU" dirty="0" smtClean="0"/>
              <a:t/>
            </a:r>
            <a:br>
              <a:rPr lang="ru-RU" dirty="0" smtClean="0"/>
            </a:br>
            <a:r>
              <a:rPr lang="ru-RU" dirty="0" smtClean="0">
                <a:solidFill>
                  <a:srgbClr val="002060"/>
                </a:solidFill>
              </a:rPr>
              <a:t>  </a:t>
            </a:r>
            <a:r>
              <a:rPr lang="ru-RU" sz="2700" b="0" dirty="0" smtClean="0">
                <a:solidFill>
                  <a:srgbClr val="002060"/>
                </a:solidFill>
              </a:rPr>
              <a:t>Актуализация                                                       </a:t>
            </a:r>
            <a:r>
              <a:rPr lang="ru-RU" sz="2200" dirty="0" smtClean="0">
                <a:solidFill>
                  <a:schemeClr val="accent2">
                    <a:lumMod val="75000"/>
                  </a:schemeClr>
                </a:solidFill>
              </a:rPr>
              <a:t>Задачи, для  реализации поставленной цели волонтерами следующие: </a:t>
            </a:r>
          </a:p>
        </p:txBody>
      </p:sp>
      <p:sp>
        <p:nvSpPr>
          <p:cNvPr id="3" name="Содержимое 2"/>
          <p:cNvSpPr>
            <a:spLocks noGrp="1"/>
          </p:cNvSpPr>
          <p:nvPr>
            <p:ph idx="1"/>
          </p:nvPr>
        </p:nvSpPr>
        <p:spPr>
          <a:xfrm>
            <a:off x="467544" y="1700808"/>
            <a:ext cx="8280920" cy="4176464"/>
          </a:xfrm>
        </p:spPr>
        <p:txBody>
          <a:bodyPr>
            <a:normAutofit fontScale="62500" lnSpcReduction="20000"/>
          </a:bodyPr>
          <a:lstStyle/>
          <a:p>
            <a:pPr>
              <a:buNone/>
            </a:pPr>
            <a:endParaRPr lang="ru-RU" sz="3400" b="1" dirty="0" smtClean="0"/>
          </a:p>
          <a:p>
            <a:pPr>
              <a:buNone/>
            </a:pPr>
            <a:r>
              <a:rPr lang="ru-RU" sz="3400" dirty="0" smtClean="0">
                <a:solidFill>
                  <a:schemeClr val="accent2">
                    <a:lumMod val="50000"/>
                  </a:schemeClr>
                </a:solidFill>
              </a:rPr>
              <a:t>1.Сформировать у учащихся культуру сохранения здоровья, пропагандировать здоровый образ жизни;</a:t>
            </a:r>
          </a:p>
          <a:p>
            <a:pPr>
              <a:buNone/>
            </a:pPr>
            <a:r>
              <a:rPr lang="ru-RU" sz="3400" dirty="0" smtClean="0">
                <a:solidFill>
                  <a:schemeClr val="accent2">
                    <a:lumMod val="50000"/>
                  </a:schemeClr>
                </a:solidFill>
              </a:rPr>
              <a:t>2.сдержать вовлечение обучающихся в употребление </a:t>
            </a:r>
            <a:r>
              <a:rPr lang="ru-RU" sz="3400" dirty="0" err="1" smtClean="0">
                <a:solidFill>
                  <a:schemeClr val="accent2">
                    <a:lumMod val="50000"/>
                  </a:schemeClr>
                </a:solidFill>
              </a:rPr>
              <a:t>психоактивных</a:t>
            </a:r>
            <a:r>
              <a:rPr lang="ru-RU" sz="3400" dirty="0" smtClean="0">
                <a:solidFill>
                  <a:schemeClr val="accent2">
                    <a:lumMod val="50000"/>
                  </a:schemeClr>
                </a:solidFill>
              </a:rPr>
              <a:t> веществ (ПАВ) за счёт пропаганды здорового образа жизни;</a:t>
            </a:r>
          </a:p>
          <a:p>
            <a:pPr>
              <a:buNone/>
            </a:pPr>
            <a:r>
              <a:rPr lang="ru-RU" sz="3400" dirty="0" smtClean="0">
                <a:solidFill>
                  <a:schemeClr val="accent2">
                    <a:lumMod val="50000"/>
                  </a:schemeClr>
                </a:solidFill>
              </a:rPr>
              <a:t>3.повысить социальную активность молодежи путём привлечения к волонтерской деятельности;</a:t>
            </a:r>
          </a:p>
          <a:p>
            <a:pPr>
              <a:buNone/>
            </a:pPr>
            <a:r>
              <a:rPr lang="ru-RU" sz="3400" dirty="0" smtClean="0">
                <a:solidFill>
                  <a:schemeClr val="accent2">
                    <a:lumMod val="50000"/>
                  </a:schemeClr>
                </a:solidFill>
              </a:rPr>
              <a:t>4.информировать о возможностях полезного досуга, занятий физкультурой и спортом, участия в творческих объединениях;</a:t>
            </a:r>
          </a:p>
          <a:p>
            <a:pPr>
              <a:buNone/>
            </a:pPr>
            <a:r>
              <a:rPr lang="ru-RU" sz="3400" dirty="0" smtClean="0">
                <a:solidFill>
                  <a:schemeClr val="accent2">
                    <a:lumMod val="50000"/>
                  </a:schemeClr>
                </a:solidFill>
              </a:rPr>
              <a:t>5. повысить с помощью </a:t>
            </a:r>
            <a:r>
              <a:rPr lang="ru-RU" sz="3400" dirty="0" smtClean="0">
                <a:solidFill>
                  <a:schemeClr val="accent2">
                    <a:lumMod val="50000"/>
                  </a:schemeClr>
                </a:solidFill>
              </a:rPr>
              <a:t>каналов </a:t>
            </a:r>
            <a:r>
              <a:rPr lang="ru-RU" sz="3400" dirty="0" smtClean="0">
                <a:solidFill>
                  <a:schemeClr val="accent2">
                    <a:lumMod val="50000"/>
                  </a:schemeClr>
                </a:solidFill>
              </a:rPr>
              <a:t>продвижения проекта уровень информированности подростков и молодёжи о ведении здорового образа жизни и отказе от вредных привычек </a:t>
            </a:r>
            <a:r>
              <a:rPr lang="ru-RU" dirty="0" smtClean="0"/>
              <a:t>.</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692697"/>
            <a:ext cx="7776864" cy="1656184"/>
          </a:xfrm>
        </p:spPr>
        <p:txBody>
          <a:bodyPr>
            <a:normAutofit fontScale="90000"/>
          </a:bodyPr>
          <a:lstStyle/>
          <a:p>
            <a:r>
              <a:rPr lang="ru-RU" sz="2200" b="1" dirty="0" smtClean="0"/>
              <a:t>                                                                                                                                                  </a:t>
            </a:r>
            <a:r>
              <a:rPr lang="ru-RU" sz="2000" b="1" dirty="0" smtClean="0">
                <a:solidFill>
                  <a:schemeClr val="accent2">
                    <a:lumMod val="75000"/>
                  </a:schemeClr>
                </a:solidFill>
              </a:rPr>
              <a:t>Цель </a:t>
            </a:r>
            <a:r>
              <a:rPr lang="ru-RU" sz="2000" b="1" dirty="0">
                <a:solidFill>
                  <a:schemeClr val="accent2">
                    <a:lumMod val="75000"/>
                  </a:schemeClr>
                </a:solidFill>
              </a:rPr>
              <a:t>проекта</a:t>
            </a:r>
            <a:r>
              <a:rPr lang="ru-RU" sz="2000" b="1" dirty="0">
                <a:solidFill>
                  <a:srgbClr val="002060"/>
                </a:solidFill>
              </a:rPr>
              <a:t>: </a:t>
            </a:r>
            <a:r>
              <a:rPr lang="ru-RU" sz="1600" dirty="0">
                <a:solidFill>
                  <a:srgbClr val="002060"/>
                </a:solidFill>
              </a:rPr>
              <a:t/>
            </a:r>
            <a:br>
              <a:rPr lang="ru-RU" sz="1600" dirty="0">
                <a:solidFill>
                  <a:srgbClr val="002060"/>
                </a:solidFill>
              </a:rPr>
            </a:br>
            <a:r>
              <a:rPr lang="ru-RU" sz="1600" dirty="0">
                <a:solidFill>
                  <a:srgbClr val="002060"/>
                </a:solidFill>
              </a:rPr>
              <a:t>Содействие формированию здорового образа жизни, ценностного отношения к здоровью  людей всех возрастных категорий. </a:t>
            </a:r>
            <a:br>
              <a:rPr lang="ru-RU" sz="1600" dirty="0">
                <a:solidFill>
                  <a:srgbClr val="002060"/>
                </a:solidFill>
              </a:rPr>
            </a:br>
            <a:r>
              <a:rPr lang="ru-RU" sz="1600" dirty="0">
                <a:solidFill>
                  <a:srgbClr val="002060"/>
                </a:solidFill>
              </a:rPr>
              <a:t>В частности проект направлен на пропаганду рационального сбалансированного питания  среди различных возрастных </a:t>
            </a:r>
            <a:r>
              <a:rPr lang="ru-RU" sz="1600" dirty="0" smtClean="0">
                <a:solidFill>
                  <a:srgbClr val="002060"/>
                </a:solidFill>
              </a:rPr>
              <a:t>структур студентами-волонтерами и членами кружка сестринское дело в терапии .</a:t>
            </a:r>
            <a:r>
              <a:rPr lang="ru-RU" sz="1600" dirty="0">
                <a:solidFill>
                  <a:srgbClr val="002060"/>
                </a:solidFill>
              </a:rPr>
              <a:t/>
            </a:r>
            <a:br>
              <a:rPr lang="ru-RU" sz="1600" dirty="0">
                <a:solidFill>
                  <a:srgbClr val="002060"/>
                </a:solidFill>
              </a:rPr>
            </a:br>
            <a:endParaRPr lang="ru-RU" sz="1600" dirty="0">
              <a:solidFill>
                <a:srgbClr val="002060"/>
              </a:solidFill>
            </a:endParaRPr>
          </a:p>
        </p:txBody>
      </p:sp>
      <p:sp>
        <p:nvSpPr>
          <p:cNvPr id="3" name="Подзаголовок 2"/>
          <p:cNvSpPr>
            <a:spLocks noGrp="1"/>
          </p:cNvSpPr>
          <p:nvPr>
            <p:ph type="subTitle" idx="1"/>
          </p:nvPr>
        </p:nvSpPr>
        <p:spPr>
          <a:xfrm>
            <a:off x="899592" y="2492896"/>
            <a:ext cx="7560840" cy="3672408"/>
          </a:xfrm>
          <a:ln>
            <a:solidFill>
              <a:schemeClr val="accent2">
                <a:lumMod val="75000"/>
              </a:schemeClr>
            </a:solidFill>
          </a:ln>
        </p:spPr>
        <p:txBody>
          <a:bodyPr>
            <a:normAutofit fontScale="92500"/>
          </a:bodyPr>
          <a:lstStyle/>
          <a:p>
            <a:r>
              <a:rPr lang="ru-RU" sz="1700" b="1" dirty="0">
                <a:solidFill>
                  <a:schemeClr val="accent2">
                    <a:lumMod val="75000"/>
                  </a:schemeClr>
                </a:solidFill>
              </a:rPr>
              <a:t>ЗАДАЧИ ПРОЕКТА</a:t>
            </a:r>
            <a:endParaRPr lang="ru-RU" sz="1700" dirty="0">
              <a:solidFill>
                <a:schemeClr val="accent2">
                  <a:lumMod val="75000"/>
                </a:schemeClr>
              </a:solidFill>
            </a:endParaRPr>
          </a:p>
          <a:p>
            <a:r>
              <a:rPr lang="ru-RU" sz="1900" b="1" dirty="0" smtClean="0">
                <a:solidFill>
                  <a:schemeClr val="tx1">
                    <a:lumMod val="95000"/>
                    <a:lumOff val="5000"/>
                  </a:schemeClr>
                </a:solidFill>
              </a:rPr>
              <a:t>1.Вовлечение </a:t>
            </a:r>
            <a:r>
              <a:rPr lang="ru-RU" sz="1900" b="1" dirty="0">
                <a:solidFill>
                  <a:schemeClr val="tx1">
                    <a:lumMod val="95000"/>
                    <a:lumOff val="5000"/>
                  </a:schemeClr>
                </a:solidFill>
              </a:rPr>
              <a:t>студентов  </a:t>
            </a:r>
            <a:r>
              <a:rPr lang="ru-RU" sz="1900" b="1" dirty="0" smtClean="0">
                <a:solidFill>
                  <a:schemeClr val="tx1">
                    <a:lumMod val="95000"/>
                    <a:lumOff val="5000"/>
                  </a:schemeClr>
                </a:solidFill>
              </a:rPr>
              <a:t>ГБПОУ  </a:t>
            </a:r>
            <a:r>
              <a:rPr lang="ru-RU" sz="1900" b="1" dirty="0">
                <a:solidFill>
                  <a:schemeClr val="tx1">
                    <a:lumMod val="95000"/>
                    <a:lumOff val="5000"/>
                  </a:schemeClr>
                </a:solidFill>
              </a:rPr>
              <a:t>Республики  </a:t>
            </a:r>
            <a:r>
              <a:rPr lang="ru-RU" sz="1900" b="1" dirty="0" smtClean="0">
                <a:solidFill>
                  <a:schemeClr val="tx1">
                    <a:lumMod val="95000"/>
                    <a:lumOff val="5000"/>
                  </a:schemeClr>
                </a:solidFill>
              </a:rPr>
              <a:t>Мордовия «</a:t>
            </a:r>
            <a:r>
              <a:rPr lang="ru-RU" sz="1900" b="1" dirty="0" err="1" smtClean="0">
                <a:solidFill>
                  <a:schemeClr val="tx1">
                    <a:lumMod val="95000"/>
                    <a:lumOff val="5000"/>
                  </a:schemeClr>
                </a:solidFill>
              </a:rPr>
              <a:t>Ардатовский</a:t>
            </a:r>
            <a:r>
              <a:rPr lang="ru-RU" sz="1900" b="1" dirty="0" smtClean="0">
                <a:solidFill>
                  <a:schemeClr val="tx1">
                    <a:lumMod val="95000"/>
                    <a:lumOff val="5000"/>
                  </a:schemeClr>
                </a:solidFill>
              </a:rPr>
              <a:t> медицинский колледж» </a:t>
            </a:r>
            <a:r>
              <a:rPr lang="ru-RU" sz="1900" b="1" dirty="0">
                <a:solidFill>
                  <a:schemeClr val="tx1">
                    <a:lumMod val="95000"/>
                    <a:lumOff val="5000"/>
                  </a:schemeClr>
                </a:solidFill>
              </a:rPr>
              <a:t>в проект по формированию здорового образа жизни путем проведения различных внеурочных мероприятий по </a:t>
            </a:r>
            <a:r>
              <a:rPr lang="ru-RU" sz="1900" b="1" dirty="0" smtClean="0">
                <a:solidFill>
                  <a:schemeClr val="tx1">
                    <a:lumMod val="95000"/>
                    <a:lumOff val="5000"/>
                  </a:schemeClr>
                </a:solidFill>
              </a:rPr>
              <a:t>пропаганде здорового образа жизни и профилактике </a:t>
            </a:r>
            <a:r>
              <a:rPr lang="ru-RU" sz="1900" b="1" dirty="0">
                <a:solidFill>
                  <a:schemeClr val="tx1">
                    <a:lumMod val="95000"/>
                    <a:lumOff val="5000"/>
                  </a:schemeClr>
                </a:solidFill>
              </a:rPr>
              <a:t>неинфекционных заболеваний </a:t>
            </a:r>
            <a:r>
              <a:rPr lang="ru-RU" sz="1900" b="1" dirty="0" smtClean="0">
                <a:solidFill>
                  <a:schemeClr val="tx1">
                    <a:lumMod val="95000"/>
                    <a:lumOff val="5000"/>
                  </a:schemeClr>
                </a:solidFill>
              </a:rPr>
              <a:t>.</a:t>
            </a:r>
            <a:endParaRPr lang="ru-RU" sz="1900" b="1" dirty="0">
              <a:solidFill>
                <a:schemeClr val="tx1">
                  <a:lumMod val="95000"/>
                  <a:lumOff val="5000"/>
                </a:schemeClr>
              </a:solidFill>
            </a:endParaRPr>
          </a:p>
          <a:p>
            <a:r>
              <a:rPr lang="ru-RU" sz="1900" b="1" dirty="0" smtClean="0">
                <a:solidFill>
                  <a:schemeClr val="tx1">
                    <a:lumMod val="95000"/>
                    <a:lumOff val="5000"/>
                  </a:schemeClr>
                </a:solidFill>
              </a:rPr>
              <a:t>2.Повышение </a:t>
            </a:r>
            <a:r>
              <a:rPr lang="ru-RU" sz="1900" b="1" dirty="0">
                <a:solidFill>
                  <a:schemeClr val="tx1">
                    <a:lumMod val="95000"/>
                    <a:lumOff val="5000"/>
                  </a:schemeClr>
                </a:solidFill>
              </a:rPr>
              <a:t>информированности </a:t>
            </a:r>
            <a:r>
              <a:rPr lang="ru-RU" sz="1900" b="1" dirty="0" smtClean="0">
                <a:solidFill>
                  <a:schemeClr val="tx1">
                    <a:lumMod val="95000"/>
                    <a:lumOff val="5000"/>
                  </a:schemeClr>
                </a:solidFill>
              </a:rPr>
              <a:t>студентов и учащихся образовательных учреждений  </a:t>
            </a:r>
            <a:r>
              <a:rPr lang="ru-RU" sz="1900" b="1" dirty="0">
                <a:solidFill>
                  <a:schemeClr val="tx1">
                    <a:lumMod val="95000"/>
                    <a:lumOff val="5000"/>
                  </a:schemeClr>
                </a:solidFill>
              </a:rPr>
              <a:t>о </a:t>
            </a:r>
            <a:r>
              <a:rPr lang="ru-RU" sz="1900" b="1" dirty="0" smtClean="0">
                <a:solidFill>
                  <a:schemeClr val="tx1">
                    <a:lumMod val="95000"/>
                    <a:lumOff val="5000"/>
                  </a:schemeClr>
                </a:solidFill>
              </a:rPr>
              <a:t>здоровом образе жизни.                                                     3.Профилактика </a:t>
            </a:r>
            <a:r>
              <a:rPr lang="ru-RU" sz="1900" b="1" dirty="0">
                <a:solidFill>
                  <a:schemeClr val="tx1">
                    <a:lumMod val="95000"/>
                    <a:lumOff val="5000"/>
                  </a:schemeClr>
                </a:solidFill>
              </a:rPr>
              <a:t>вредных </a:t>
            </a:r>
            <a:r>
              <a:rPr lang="ru-RU" sz="1900" b="1" dirty="0" smtClean="0">
                <a:solidFill>
                  <a:schemeClr val="tx1">
                    <a:lumMod val="95000"/>
                    <a:lumOff val="5000"/>
                  </a:schemeClr>
                </a:solidFill>
              </a:rPr>
              <a:t>привычек и привычек неправильного образа жизни.       </a:t>
            </a:r>
            <a:endParaRPr lang="ru-RU" sz="1900" b="1" dirty="0">
              <a:solidFill>
                <a:schemeClr val="tx1">
                  <a:lumMod val="95000"/>
                  <a:lumOff val="5000"/>
                </a:schemeClr>
              </a:solidFill>
            </a:endParaRPr>
          </a:p>
          <a:p>
            <a:r>
              <a:rPr lang="ru-RU" sz="1900" b="1" dirty="0" smtClean="0">
                <a:solidFill>
                  <a:schemeClr val="tx1">
                    <a:lumMod val="95000"/>
                    <a:lumOff val="5000"/>
                  </a:schemeClr>
                </a:solidFill>
              </a:rPr>
              <a:t>4.Формирование </a:t>
            </a:r>
            <a:r>
              <a:rPr lang="ru-RU" sz="1900" b="1" dirty="0">
                <a:solidFill>
                  <a:schemeClr val="tx1">
                    <a:lumMod val="95000"/>
                    <a:lumOff val="5000"/>
                  </a:schemeClr>
                </a:solidFill>
              </a:rPr>
              <a:t>культуры здорового образа жизни</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76672"/>
            <a:ext cx="7920880" cy="461665"/>
          </a:xfrm>
          <a:prstGeom prst="rect">
            <a:avLst/>
          </a:prstGeom>
        </p:spPr>
        <p:txBody>
          <a:bodyPr wrap="square">
            <a:spAutoFit/>
          </a:bodyPr>
          <a:lstStyle/>
          <a:p>
            <a:r>
              <a:rPr lang="ru-RU" sz="2400" dirty="0" smtClean="0">
                <a:solidFill>
                  <a:schemeClr val="accent2">
                    <a:lumMod val="60000"/>
                    <a:lumOff val="40000"/>
                  </a:schemeClr>
                </a:solidFill>
                <a:latin typeface="+mj-lt"/>
              </a:rPr>
              <a:t>Целевая аудитория</a:t>
            </a:r>
            <a:endParaRPr lang="ru-RU" sz="2400" dirty="0">
              <a:solidFill>
                <a:schemeClr val="accent2">
                  <a:lumMod val="60000"/>
                  <a:lumOff val="40000"/>
                </a:schemeClr>
              </a:solidFill>
              <a:latin typeface="+mj-lt"/>
            </a:endParaRPr>
          </a:p>
        </p:txBody>
      </p:sp>
      <p:sp>
        <p:nvSpPr>
          <p:cNvPr id="3" name="Прямоугольник 2"/>
          <p:cNvSpPr/>
          <p:nvPr/>
        </p:nvSpPr>
        <p:spPr>
          <a:xfrm>
            <a:off x="611560" y="1196752"/>
            <a:ext cx="7848872" cy="4524315"/>
          </a:xfrm>
          <a:prstGeom prst="rect">
            <a:avLst/>
          </a:prstGeom>
          <a:solidFill>
            <a:schemeClr val="accent2">
              <a:lumMod val="20000"/>
              <a:lumOff val="80000"/>
            </a:schemeClr>
          </a:solidFill>
        </p:spPr>
        <p:txBody>
          <a:bodyPr wrap="square">
            <a:spAutoFit/>
          </a:bodyPr>
          <a:lstStyle/>
          <a:p>
            <a:r>
              <a:rPr lang="ru-RU" dirty="0" smtClean="0">
                <a:solidFill>
                  <a:schemeClr val="accent2">
                    <a:lumMod val="50000"/>
                  </a:schemeClr>
                </a:solidFill>
              </a:rPr>
              <a:t>Целевые партнеры: Администрации общеобразовательных школ г. Ардатова и </a:t>
            </a:r>
            <a:r>
              <a:rPr lang="ru-RU" dirty="0" err="1" smtClean="0">
                <a:solidFill>
                  <a:schemeClr val="accent2">
                    <a:lumMod val="50000"/>
                  </a:schemeClr>
                </a:solidFill>
              </a:rPr>
              <a:t>Ардатовского</a:t>
            </a:r>
            <a:r>
              <a:rPr lang="ru-RU" dirty="0" smtClean="0">
                <a:solidFill>
                  <a:schemeClr val="accent2">
                    <a:lumMod val="50000"/>
                  </a:schemeClr>
                </a:solidFill>
              </a:rPr>
              <a:t> муниципального района,                                                   Администрация ДОУ «Теремок»,                                                                                              Администрация ГБ ПОУ Республики Мордовия Аграрный  техникум имени И.А.Пожарского,                                                                                                                                       Совет ветеранов </a:t>
            </a:r>
            <a:r>
              <a:rPr lang="ru-RU" dirty="0" err="1" smtClean="0">
                <a:solidFill>
                  <a:schemeClr val="accent2">
                    <a:lumMod val="50000"/>
                  </a:schemeClr>
                </a:solidFill>
              </a:rPr>
              <a:t>Ардатовского</a:t>
            </a:r>
            <a:r>
              <a:rPr lang="ru-RU" dirty="0" smtClean="0">
                <a:solidFill>
                  <a:schemeClr val="accent2">
                    <a:lumMod val="50000"/>
                  </a:schemeClr>
                </a:solidFill>
              </a:rPr>
              <a:t> муниципального района, пенсионный фонд и фонд социальной поддержки. </a:t>
            </a:r>
          </a:p>
          <a:p>
            <a:r>
              <a:rPr lang="ru-RU" dirty="0" smtClean="0">
                <a:solidFill>
                  <a:schemeClr val="accent2">
                    <a:lumMod val="50000"/>
                  </a:schemeClr>
                </a:solidFill>
              </a:rPr>
              <a:t>Целевая аудитория:                                                                                                                        1.Студенты ГБПОУ РМ «Аграрный техникум  имени И.А.Пожарского </a:t>
            </a:r>
          </a:p>
          <a:p>
            <a:r>
              <a:rPr lang="ru-RU" dirty="0" smtClean="0">
                <a:solidFill>
                  <a:schemeClr val="accent2">
                    <a:lumMod val="50000"/>
                  </a:schemeClr>
                </a:solidFill>
              </a:rPr>
              <a:t>2.Учащиеся общеобразовательных школ г. Ардатова и </a:t>
            </a:r>
            <a:r>
              <a:rPr lang="ru-RU" dirty="0" err="1" smtClean="0">
                <a:solidFill>
                  <a:schemeClr val="accent2">
                    <a:lumMod val="50000"/>
                  </a:schemeClr>
                </a:solidFill>
              </a:rPr>
              <a:t>Ардатовского</a:t>
            </a:r>
            <a:r>
              <a:rPr lang="ru-RU" dirty="0" smtClean="0">
                <a:solidFill>
                  <a:schemeClr val="accent2">
                    <a:lumMod val="50000"/>
                  </a:schemeClr>
                </a:solidFill>
              </a:rPr>
              <a:t> муниципального района,                                                                                                3.Воспитанники ДОУ «Теремок». </a:t>
            </a:r>
          </a:p>
          <a:p>
            <a:r>
              <a:rPr lang="ru-RU" dirty="0" smtClean="0">
                <a:solidFill>
                  <a:schemeClr val="accent2">
                    <a:lumMod val="50000"/>
                  </a:schemeClr>
                </a:solidFill>
              </a:rPr>
              <a:t>4. Совет ветеранов </a:t>
            </a:r>
            <a:r>
              <a:rPr lang="ru-RU" dirty="0" err="1" smtClean="0">
                <a:solidFill>
                  <a:schemeClr val="accent2">
                    <a:lumMod val="50000"/>
                  </a:schemeClr>
                </a:solidFill>
              </a:rPr>
              <a:t>Ардатовского</a:t>
            </a:r>
            <a:r>
              <a:rPr lang="ru-RU" dirty="0" smtClean="0">
                <a:solidFill>
                  <a:schemeClr val="accent2">
                    <a:lumMod val="50000"/>
                  </a:schemeClr>
                </a:solidFill>
              </a:rPr>
              <a:t> муниципального района,                                             5. Активисты пенсионного фонд и фонда  социальной поддержки населения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632848" cy="400110"/>
          </a:xfrm>
          <a:prstGeom prst="rect">
            <a:avLst/>
          </a:prstGeom>
        </p:spPr>
        <p:txBody>
          <a:bodyPr wrap="square">
            <a:spAutoFit/>
          </a:bodyPr>
          <a:lstStyle/>
          <a:p>
            <a:r>
              <a:rPr lang="ru-RU" sz="2000" b="1" dirty="0" smtClean="0">
                <a:solidFill>
                  <a:srgbClr val="A72E88"/>
                </a:solidFill>
                <a:latin typeface="+mj-lt"/>
              </a:rPr>
              <a:t>Стадия проекта. Зрелость проекта</a:t>
            </a:r>
            <a:endParaRPr lang="ru-RU" sz="2000" b="1" dirty="0">
              <a:solidFill>
                <a:srgbClr val="A72E88"/>
              </a:solidFill>
              <a:latin typeface="+mj-lt"/>
            </a:endParaRPr>
          </a:p>
        </p:txBody>
      </p:sp>
      <p:sp>
        <p:nvSpPr>
          <p:cNvPr id="3" name="Прямоугольник 2"/>
          <p:cNvSpPr/>
          <p:nvPr/>
        </p:nvSpPr>
        <p:spPr>
          <a:xfrm>
            <a:off x="539552" y="908719"/>
            <a:ext cx="8280920" cy="5909310"/>
          </a:xfrm>
          <a:prstGeom prst="rect">
            <a:avLst/>
          </a:prstGeom>
        </p:spPr>
        <p:txBody>
          <a:bodyPr wrap="square">
            <a:spAutoFit/>
          </a:bodyPr>
          <a:lstStyle/>
          <a:p>
            <a:r>
              <a:rPr lang="ru-RU" dirty="0" smtClean="0">
                <a:latin typeface="Calibri" pitchFamily="34" charset="0"/>
                <a:ea typeface="Times New Roman" pitchFamily="18" charset="0"/>
                <a:cs typeface="Times New Roman" pitchFamily="18" charset="0"/>
              </a:rPr>
              <a:t>Проект  активный                                                                                                                                                                                       </a:t>
            </a:r>
            <a:r>
              <a:rPr lang="ru-RU" b="1" dirty="0" smtClean="0"/>
              <a:t>План работы на 2024-2025 учебный год                                                                                  Мероприятия</a:t>
            </a:r>
            <a:endParaRPr lang="ru-RU" dirty="0" smtClean="0"/>
          </a:p>
          <a:p>
            <a:r>
              <a:rPr lang="ru-RU" dirty="0" smtClean="0"/>
              <a:t>1.Ежегодный профилактический осмотр студентов. Распределение их по группам здоровья.</a:t>
            </a:r>
          </a:p>
          <a:p>
            <a:r>
              <a:rPr lang="ru-RU" dirty="0" smtClean="0"/>
              <a:t>2.Семинар для педагогов «</a:t>
            </a:r>
            <a:r>
              <a:rPr lang="ru-RU" dirty="0" err="1" smtClean="0"/>
              <a:t>Здоровьесберегающие</a:t>
            </a:r>
            <a:r>
              <a:rPr lang="ru-RU" dirty="0" smtClean="0"/>
              <a:t> технологии при работе со студентами»</a:t>
            </a:r>
          </a:p>
          <a:p>
            <a:r>
              <a:rPr lang="ru-RU" dirty="0" smtClean="0"/>
              <a:t>3.Тестирование, анкетирование по теме «Здоровый образ жизни»</a:t>
            </a:r>
          </a:p>
          <a:p>
            <a:r>
              <a:rPr lang="ru-RU" dirty="0" smtClean="0"/>
              <a:t>4.День здоровья</a:t>
            </a:r>
          </a:p>
          <a:p>
            <a:r>
              <a:rPr lang="ru-RU" dirty="0" smtClean="0"/>
              <a:t>5.Тематический лекторий «Диалоги о здоровье»:</a:t>
            </a:r>
          </a:p>
          <a:p>
            <a:r>
              <a:rPr lang="ru-RU" dirty="0" smtClean="0"/>
              <a:t>6.Агитплакат «Учись говорить «НЕТ!»</a:t>
            </a:r>
          </a:p>
          <a:p>
            <a:r>
              <a:rPr lang="ru-RU" dirty="0" smtClean="0"/>
              <a:t>7.Конкурс стенгазет, плакатов «Мы за здоровый образ жизни»</a:t>
            </a:r>
          </a:p>
          <a:p>
            <a:r>
              <a:rPr lang="ru-RU" dirty="0" smtClean="0"/>
              <a:t>8.Конкурс сочинений «Мой образ жизни»</a:t>
            </a:r>
          </a:p>
          <a:p>
            <a:r>
              <a:rPr lang="ru-RU" dirty="0" smtClean="0"/>
              <a:t>9.Антинаркотический </a:t>
            </a:r>
            <a:r>
              <a:rPr lang="ru-RU" dirty="0" err="1" smtClean="0"/>
              <a:t>квест</a:t>
            </a:r>
            <a:r>
              <a:rPr lang="ru-RU" dirty="0" smtClean="0"/>
              <a:t> между  ГБПОУ Республики Мордовия «Аграрный техникум имени И.А.Пожарского»  и  ГБПОУ Республики Мордовия «</a:t>
            </a:r>
            <a:r>
              <a:rPr lang="ru-RU" dirty="0" err="1" smtClean="0"/>
              <a:t>Ардатовский</a:t>
            </a:r>
            <a:r>
              <a:rPr lang="ru-RU" dirty="0" smtClean="0"/>
              <a:t> медицинский колледж».</a:t>
            </a:r>
          </a:p>
          <a:p>
            <a:r>
              <a:rPr lang="ru-RU" dirty="0" smtClean="0"/>
              <a:t>10.Выставка-предостережение «</a:t>
            </a:r>
            <a:r>
              <a:rPr lang="ru-RU" dirty="0" err="1" smtClean="0"/>
              <a:t>Внимание-наркотики</a:t>
            </a:r>
            <a:r>
              <a:rPr lang="ru-RU" dirty="0" smtClean="0"/>
              <a:t>!»</a:t>
            </a:r>
          </a:p>
          <a:p>
            <a:r>
              <a:rPr lang="ru-RU" dirty="0" smtClean="0"/>
              <a:t>11.Дискуссия-интерактивная игра «</a:t>
            </a:r>
            <a:r>
              <a:rPr lang="ru-RU" dirty="0" err="1" smtClean="0"/>
              <a:t>Курить-здоровью</a:t>
            </a:r>
            <a:r>
              <a:rPr lang="ru-RU" dirty="0" smtClean="0"/>
              <a:t> вредить»</a:t>
            </a:r>
          </a:p>
          <a:p>
            <a:r>
              <a:rPr lang="ru-RU" dirty="0" smtClean="0"/>
              <a:t>12.».Классный час «</a:t>
            </a:r>
            <a:r>
              <a:rPr lang="ru-RU" dirty="0" err="1" smtClean="0"/>
              <a:t>Спайсам</a:t>
            </a:r>
            <a:r>
              <a:rPr lang="ru-RU" dirty="0" smtClean="0"/>
              <a:t> и сигаретам –нет»</a:t>
            </a:r>
          </a:p>
          <a:p>
            <a:r>
              <a:rPr lang="ru-RU" dirty="0" smtClean="0"/>
              <a:t>13. Дискуссия "О вреде </a:t>
            </a:r>
            <a:r>
              <a:rPr lang="ru-RU" dirty="0" err="1" smtClean="0"/>
              <a:t>табакокурения</a:t>
            </a:r>
            <a:r>
              <a:rPr lang="ru-RU" dirty="0" smtClean="0"/>
              <a:t>".</a:t>
            </a:r>
          </a:p>
          <a:p>
            <a:r>
              <a:rPr lang="ru-RU" dirty="0" smtClean="0"/>
              <a:t> </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704856" cy="400110"/>
          </a:xfrm>
          <a:prstGeom prst="rect">
            <a:avLst/>
          </a:prstGeom>
        </p:spPr>
        <p:txBody>
          <a:bodyPr wrap="square">
            <a:spAutoFit/>
          </a:bodyPr>
          <a:lstStyle/>
          <a:p>
            <a:r>
              <a:rPr lang="ru-RU" sz="2000" dirty="0" smtClean="0">
                <a:solidFill>
                  <a:srgbClr val="A72E88"/>
                </a:solidFill>
                <a:latin typeface="+mj-lt"/>
              </a:rPr>
              <a:t>Стадия проекта. Зрелость проекта</a:t>
            </a:r>
            <a:endParaRPr lang="ru-RU" sz="2000" dirty="0">
              <a:solidFill>
                <a:srgbClr val="A72E88"/>
              </a:solidFill>
              <a:latin typeface="+mj-lt"/>
            </a:endParaRPr>
          </a:p>
        </p:txBody>
      </p:sp>
      <p:sp>
        <p:nvSpPr>
          <p:cNvPr id="3" name="Прямоугольник 2"/>
          <p:cNvSpPr/>
          <p:nvPr/>
        </p:nvSpPr>
        <p:spPr>
          <a:xfrm>
            <a:off x="611560" y="908721"/>
            <a:ext cx="8136904" cy="5755422"/>
          </a:xfrm>
          <a:prstGeom prst="rect">
            <a:avLst/>
          </a:prstGeom>
        </p:spPr>
        <p:txBody>
          <a:bodyPr wrap="square">
            <a:spAutoFit/>
          </a:bodyPr>
          <a:lstStyle/>
          <a:p>
            <a:r>
              <a:rPr lang="ru-RU" sz="1600" dirty="0" smtClean="0"/>
              <a:t>15.Дискуссия "О вреде </a:t>
            </a:r>
            <a:r>
              <a:rPr lang="ru-RU" sz="1600" dirty="0" err="1" smtClean="0"/>
              <a:t>табакокурения</a:t>
            </a:r>
            <a:r>
              <a:rPr lang="ru-RU" sz="1600" dirty="0" smtClean="0"/>
              <a:t>".«</a:t>
            </a:r>
            <a:r>
              <a:rPr lang="ru-RU" sz="1600" dirty="0" err="1" smtClean="0"/>
              <a:t>Ардатовский</a:t>
            </a:r>
            <a:r>
              <a:rPr lang="ru-RU" sz="1600" dirty="0" smtClean="0"/>
              <a:t> Медицинский колледж»</a:t>
            </a:r>
          </a:p>
          <a:p>
            <a:r>
              <a:rPr lang="ru-RU" sz="1600" dirty="0" smtClean="0"/>
              <a:t> 16.Выпуск социальных видеороликов по проблемам наркомании, алкоголизма, курения (</a:t>
            </a:r>
            <a:r>
              <a:rPr lang="ru-RU" sz="1600" dirty="0" err="1" smtClean="0"/>
              <a:t>студсовет</a:t>
            </a:r>
            <a:r>
              <a:rPr lang="ru-RU" sz="1600" dirty="0" smtClean="0"/>
              <a:t>, тематические кружки»</a:t>
            </a:r>
          </a:p>
          <a:p>
            <a:r>
              <a:rPr lang="ru-RU" sz="1600" dirty="0" smtClean="0"/>
              <a:t>17.Смотр-конкурс </a:t>
            </a:r>
            <a:r>
              <a:rPr lang="ru-RU" sz="1600" dirty="0" err="1" smtClean="0"/>
              <a:t>санбюллетеней</a:t>
            </a:r>
            <a:r>
              <a:rPr lang="ru-RU" sz="1600" dirty="0" smtClean="0"/>
              <a:t> по профилактике болезней неадекватности питания</a:t>
            </a:r>
          </a:p>
          <a:p>
            <a:r>
              <a:rPr lang="ru-RU" sz="1600" dirty="0" smtClean="0"/>
              <a:t>18 .Дебаты «Здоровый образ жизни: за и против»                               </a:t>
            </a:r>
          </a:p>
          <a:p>
            <a:r>
              <a:rPr lang="ru-RU" sz="1600" dirty="0" smtClean="0"/>
              <a:t>19.Конференция "Здоровье и  активное долголетие: Секреты долгой и активной жизни. Государственное казенное учреждение "Социальная защита населения по </a:t>
            </a:r>
            <a:r>
              <a:rPr lang="ru-RU" sz="1600" dirty="0" err="1" smtClean="0"/>
              <a:t>Ардатовскому</a:t>
            </a:r>
            <a:r>
              <a:rPr lang="ru-RU" sz="1600" dirty="0" smtClean="0"/>
              <a:t>  району Республики Мордовия "</a:t>
            </a:r>
          </a:p>
          <a:p>
            <a:r>
              <a:rPr lang="ru-RU" sz="1600" dirty="0" smtClean="0"/>
              <a:t>20. Выпуск памяток, листовок и буклетов по здоровому образу жизни. </a:t>
            </a:r>
          </a:p>
          <a:p>
            <a:r>
              <a:rPr lang="ru-RU" sz="1600" dirty="0" smtClean="0"/>
              <a:t>22.Акции:Красная ленточка», «Конфетки вместо сигаретки», «</a:t>
            </a:r>
            <a:r>
              <a:rPr lang="ru-RU" sz="1600" dirty="0" err="1" smtClean="0"/>
              <a:t>Антиникотин</a:t>
            </a:r>
            <a:r>
              <a:rPr lang="ru-RU" sz="1600" dirty="0" smtClean="0"/>
              <a:t>», «</a:t>
            </a:r>
            <a:r>
              <a:rPr lang="ru-RU" sz="1600" dirty="0" err="1" smtClean="0"/>
              <a:t>Предупрежден-значит</a:t>
            </a:r>
            <a:r>
              <a:rPr lang="ru-RU" sz="1600" dirty="0" smtClean="0"/>
              <a:t> вооружен», «Голосуем за жизнь вместе», «Мы выбираем жизнь», «Улыбайся», «Подари улыбку колледжу», «Подтверди», «Студенты  против </a:t>
            </a:r>
            <a:r>
              <a:rPr lang="ru-RU" sz="1600" dirty="0" err="1" smtClean="0"/>
              <a:t>СПИДа</a:t>
            </a:r>
            <a:r>
              <a:rPr lang="ru-RU" sz="1600" dirty="0" smtClean="0"/>
              <a:t>» и т.д.</a:t>
            </a:r>
          </a:p>
          <a:p>
            <a:r>
              <a:rPr lang="ru-RU" sz="1600" dirty="0" smtClean="0"/>
              <a:t>23.Месячник оборонно-массовой и спортивной работы.</a:t>
            </a:r>
          </a:p>
          <a:p>
            <a:r>
              <a:rPr lang="ru-RU" sz="1600" dirty="0" smtClean="0"/>
              <a:t>24. Спортивный праздник «День здоровья»:</a:t>
            </a:r>
          </a:p>
          <a:p>
            <a:r>
              <a:rPr lang="ru-RU" sz="1600" dirty="0" smtClean="0"/>
              <a:t>25. Мероприятие: Детские сады г. Ардатова "Здоровье начинается с детского сада"</a:t>
            </a:r>
          </a:p>
          <a:p>
            <a:r>
              <a:rPr lang="ru-RU" sz="1600" dirty="0" smtClean="0"/>
              <a:t> 26.Встреча волонтеров с учащимися МБОУ «</a:t>
            </a:r>
            <a:r>
              <a:rPr lang="ru-RU" sz="1600" dirty="0" err="1" smtClean="0"/>
              <a:t>Редкодубская</a:t>
            </a:r>
            <a:r>
              <a:rPr lang="ru-RU" sz="1600" dirty="0" smtClean="0"/>
              <a:t> СОШ» с темой ЗОЖ «Компоненты здорового образа  жизни».</a:t>
            </a:r>
          </a:p>
          <a:p>
            <a:r>
              <a:rPr lang="ru-RU" sz="1600" dirty="0" smtClean="0"/>
              <a:t>27.Встреча волонтеров с учащимися МБОУ «</a:t>
            </a:r>
            <a:r>
              <a:rPr lang="ru-RU" sz="1600" dirty="0" err="1" smtClean="0"/>
              <a:t>Ардатовская</a:t>
            </a:r>
            <a:r>
              <a:rPr lang="ru-RU" sz="1600" dirty="0" smtClean="0"/>
              <a:t>  СОШ» с темой ЗОЖ «Физкультура-это классно».</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548681"/>
            <a:ext cx="7416824" cy="400110"/>
          </a:xfrm>
          <a:prstGeom prst="rect">
            <a:avLst/>
          </a:prstGeom>
        </p:spPr>
        <p:txBody>
          <a:bodyPr wrap="square">
            <a:spAutoFit/>
          </a:bodyPr>
          <a:lstStyle/>
          <a:p>
            <a:r>
              <a:rPr lang="ru-RU" sz="2000" b="1" dirty="0" smtClean="0">
                <a:solidFill>
                  <a:srgbClr val="A72E88"/>
                </a:solidFill>
                <a:latin typeface="+mj-lt"/>
              </a:rPr>
              <a:t>Миссия проекта. Цели и задачи проекта</a:t>
            </a:r>
            <a:endParaRPr lang="ru-RU" sz="2000" b="1" dirty="0">
              <a:solidFill>
                <a:srgbClr val="A72E88"/>
              </a:solidFill>
              <a:latin typeface="+mj-lt"/>
            </a:endParaRPr>
          </a:p>
        </p:txBody>
      </p:sp>
      <p:sp>
        <p:nvSpPr>
          <p:cNvPr id="3" name="Прямоугольник 2"/>
          <p:cNvSpPr/>
          <p:nvPr/>
        </p:nvSpPr>
        <p:spPr>
          <a:xfrm>
            <a:off x="683568" y="980729"/>
            <a:ext cx="7776864" cy="1477328"/>
          </a:xfrm>
          <a:prstGeom prst="rect">
            <a:avLst/>
          </a:prstGeom>
          <a:solidFill>
            <a:schemeClr val="accent2">
              <a:lumMod val="40000"/>
              <a:lumOff val="60000"/>
            </a:schemeClr>
          </a:solidFill>
          <a:ln>
            <a:solidFill>
              <a:schemeClr val="accent2">
                <a:lumMod val="60000"/>
                <a:lumOff val="40000"/>
              </a:schemeClr>
            </a:solidFill>
          </a:ln>
        </p:spPr>
        <p:txBody>
          <a:bodyPr wrap="square">
            <a:spAutoFit/>
          </a:bodyPr>
          <a:lstStyle/>
          <a:p>
            <a:pPr lvl="0" algn="just" fontAlgn="base">
              <a:spcBef>
                <a:spcPct val="0"/>
              </a:spcBef>
              <a:spcAft>
                <a:spcPct val="0"/>
              </a:spcAft>
            </a:pPr>
            <a:r>
              <a:rPr lang="ru-RU" b="1" dirty="0" smtClean="0">
                <a:solidFill>
                  <a:schemeClr val="tx2"/>
                </a:solidFill>
                <a:latin typeface="Calibri" pitchFamily="34" charset="0"/>
                <a:ea typeface="Times New Roman" pitchFamily="18" charset="0"/>
                <a:cs typeface="Times New Roman" pitchFamily="18" charset="0"/>
              </a:rPr>
              <a:t>Цель проекта: </a:t>
            </a:r>
            <a:endParaRPr lang="ru-RU" dirty="0" smtClean="0">
              <a:solidFill>
                <a:schemeClr val="tx2"/>
              </a:solidFill>
              <a:latin typeface="Arial" pitchFamily="34" charset="0"/>
              <a:cs typeface="Arial" pitchFamily="34" charset="0"/>
            </a:endParaRPr>
          </a:p>
          <a:p>
            <a:pPr lvl="0" algn="just" eaLnBrk="0" fontAlgn="base" hangingPunct="0">
              <a:spcBef>
                <a:spcPct val="0"/>
              </a:spcBef>
              <a:spcAft>
                <a:spcPct val="0"/>
              </a:spcAft>
            </a:pPr>
            <a:r>
              <a:rPr lang="ru-RU" dirty="0" smtClean="0">
                <a:solidFill>
                  <a:schemeClr val="tx2"/>
                </a:solidFill>
                <a:latin typeface="Calibri" pitchFamily="34" charset="0"/>
                <a:ea typeface="Times New Roman" pitchFamily="18" charset="0"/>
                <a:cs typeface="Times New Roman" pitchFamily="18" charset="0"/>
              </a:rPr>
              <a:t>Содействовать формированию здорового образа жизни, ценностного отношения к здоровью  людей всех возрастных категорий. </a:t>
            </a:r>
            <a:endParaRPr lang="ru-RU" dirty="0" smtClean="0">
              <a:solidFill>
                <a:schemeClr val="tx2"/>
              </a:solidFill>
              <a:latin typeface="Arial" pitchFamily="34" charset="0"/>
              <a:cs typeface="Arial" pitchFamily="34" charset="0"/>
            </a:endParaRPr>
          </a:p>
          <a:p>
            <a:pPr lvl="0" algn="just" eaLnBrk="0" fontAlgn="base" hangingPunct="0">
              <a:spcBef>
                <a:spcPct val="0"/>
              </a:spcBef>
              <a:spcAft>
                <a:spcPct val="0"/>
              </a:spcAft>
            </a:pPr>
            <a:r>
              <a:rPr lang="ru-RU" dirty="0" smtClean="0">
                <a:solidFill>
                  <a:schemeClr val="tx2"/>
                </a:solidFill>
                <a:latin typeface="Calibri" pitchFamily="34" charset="0"/>
                <a:ea typeface="Times New Roman" pitchFamily="18" charset="0"/>
                <a:cs typeface="Times New Roman" pitchFamily="18" charset="0"/>
              </a:rPr>
              <a:t>В частности проект направлен на пропаганду рационального сбалансированного питания  среди различных возрастных структур</a:t>
            </a:r>
            <a:r>
              <a:rPr lang="ru-RU" sz="1400" dirty="0" smtClean="0">
                <a:solidFill>
                  <a:schemeClr val="tx2"/>
                </a:solidFill>
                <a:latin typeface="Calibri" pitchFamily="34" charset="0"/>
                <a:ea typeface="Times New Roman" pitchFamily="18" charset="0"/>
                <a:cs typeface="Times New Roman" pitchFamily="18" charset="0"/>
              </a:rPr>
              <a:t>.</a:t>
            </a:r>
            <a:endParaRPr lang="ru-RU" sz="1400" dirty="0" smtClean="0">
              <a:solidFill>
                <a:schemeClr val="tx2"/>
              </a:solidFill>
              <a:latin typeface="Arial" pitchFamily="34" charset="0"/>
              <a:cs typeface="Arial" pitchFamily="34" charset="0"/>
            </a:endParaRPr>
          </a:p>
        </p:txBody>
      </p:sp>
      <p:sp>
        <p:nvSpPr>
          <p:cNvPr id="4" name="Прямоугольник 3"/>
          <p:cNvSpPr/>
          <p:nvPr/>
        </p:nvSpPr>
        <p:spPr>
          <a:xfrm>
            <a:off x="971600" y="2492896"/>
            <a:ext cx="4968552" cy="400110"/>
          </a:xfrm>
          <a:prstGeom prst="rect">
            <a:avLst/>
          </a:prstGeom>
        </p:spPr>
        <p:txBody>
          <a:bodyPr wrap="square">
            <a:spAutoFit/>
          </a:bodyPr>
          <a:lstStyle/>
          <a:p>
            <a:r>
              <a:rPr lang="ru-RU" dirty="0" smtClean="0">
                <a:solidFill>
                  <a:schemeClr val="tx1">
                    <a:lumMod val="95000"/>
                    <a:lumOff val="5000"/>
                  </a:schemeClr>
                </a:solidFill>
                <a:latin typeface="Playfair Display SemiBold" pitchFamily="2" charset="-52"/>
              </a:rPr>
              <a:t> </a:t>
            </a:r>
            <a:r>
              <a:rPr lang="ru-RU" sz="2000" dirty="0" smtClean="0">
                <a:solidFill>
                  <a:srgbClr val="002060"/>
                </a:solidFill>
                <a:latin typeface="Playfair Display SemiBold" pitchFamily="2" charset="-52"/>
              </a:rPr>
              <a:t>Задачи:</a:t>
            </a:r>
            <a:endParaRPr lang="ru-RU" sz="2000" dirty="0">
              <a:solidFill>
                <a:srgbClr val="002060"/>
              </a:solidFill>
              <a:latin typeface="Playfair Display SemiBold" pitchFamily="2" charset="-52"/>
            </a:endParaRPr>
          </a:p>
        </p:txBody>
      </p:sp>
      <p:sp>
        <p:nvSpPr>
          <p:cNvPr id="5" name="Прямоугольник 4"/>
          <p:cNvSpPr/>
          <p:nvPr/>
        </p:nvSpPr>
        <p:spPr>
          <a:xfrm>
            <a:off x="611560" y="2780928"/>
            <a:ext cx="7920880" cy="1477328"/>
          </a:xfrm>
          <a:prstGeom prst="rect">
            <a:avLst/>
          </a:prstGeom>
          <a:solidFill>
            <a:schemeClr val="accent3">
              <a:lumMod val="60000"/>
              <a:lumOff val="40000"/>
            </a:schemeClr>
          </a:solidFill>
        </p:spPr>
        <p:txBody>
          <a:bodyPr wrap="square">
            <a:spAutoFit/>
          </a:bodyPr>
          <a:lstStyle/>
          <a:p>
            <a:r>
              <a:rPr lang="ru-RU" dirty="0" smtClean="0"/>
              <a:t>1. Вовлечение студентов  ГБПОУ « </a:t>
            </a:r>
            <a:r>
              <a:rPr lang="ru-RU" dirty="0" err="1" smtClean="0"/>
              <a:t>Ардатовский</a:t>
            </a:r>
            <a:r>
              <a:rPr lang="ru-RU" dirty="0" smtClean="0"/>
              <a:t> медицинский колледж» Республики  Мордовия в проект по формированию здорового образа жизни путем проведения различных внеурочных мероприятий по профилактике неинфекционных заболеваний и  пропаганде здорового образа жизни</a:t>
            </a:r>
            <a:endParaRPr lang="ru-RU" dirty="0"/>
          </a:p>
        </p:txBody>
      </p:sp>
      <p:sp>
        <p:nvSpPr>
          <p:cNvPr id="6" name="Прямоугольник 5"/>
          <p:cNvSpPr/>
          <p:nvPr/>
        </p:nvSpPr>
        <p:spPr>
          <a:xfrm>
            <a:off x="611560" y="4293096"/>
            <a:ext cx="7920880" cy="646331"/>
          </a:xfrm>
          <a:prstGeom prst="rect">
            <a:avLst/>
          </a:prstGeom>
          <a:solidFill>
            <a:schemeClr val="accent2">
              <a:lumMod val="60000"/>
              <a:lumOff val="40000"/>
            </a:schemeClr>
          </a:solidFill>
        </p:spPr>
        <p:txBody>
          <a:bodyPr wrap="square">
            <a:spAutoFit/>
          </a:bodyPr>
          <a:lstStyle/>
          <a:p>
            <a:pPr lvl="0"/>
            <a:r>
              <a:rPr lang="ru-RU" dirty="0" smtClean="0">
                <a:solidFill>
                  <a:schemeClr val="tx2"/>
                </a:solidFill>
              </a:rPr>
              <a:t>2.Повышение информированности учащихся о здоровом образе жизни.</a:t>
            </a:r>
          </a:p>
        </p:txBody>
      </p:sp>
      <p:sp>
        <p:nvSpPr>
          <p:cNvPr id="7" name="Прямоугольник 6"/>
          <p:cNvSpPr/>
          <p:nvPr/>
        </p:nvSpPr>
        <p:spPr>
          <a:xfrm rot="10800000" flipV="1">
            <a:off x="683568" y="4982398"/>
            <a:ext cx="7920880" cy="738664"/>
          </a:xfrm>
          <a:prstGeom prst="rect">
            <a:avLst/>
          </a:prstGeom>
          <a:solidFill>
            <a:srgbClr val="00B0F0"/>
          </a:solidFill>
        </p:spPr>
        <p:txBody>
          <a:bodyPr wrap="square">
            <a:spAutoFit/>
          </a:bodyPr>
          <a:lstStyle/>
          <a:p>
            <a:r>
              <a:rPr lang="ru-RU" sz="2400" dirty="0" smtClean="0">
                <a:solidFill>
                  <a:srgbClr val="000000"/>
                </a:solidFill>
                <a:latin typeface="Calibri" pitchFamily="34" charset="0"/>
                <a:ea typeface="Times New Roman" pitchFamily="18" charset="0"/>
                <a:cs typeface="Times New Roman" pitchFamily="18" charset="0"/>
              </a:rPr>
              <a:t>3,Профилактика вредных привычек</a:t>
            </a:r>
            <a:r>
              <a:rPr lang="ru-RU" sz="2000" dirty="0" smtClean="0">
                <a:solidFill>
                  <a:srgbClr val="000000"/>
                </a:solidFill>
                <a:latin typeface="Calibri" pitchFamily="34" charset="0"/>
                <a:ea typeface="Times New Roman" pitchFamily="18" charset="0"/>
                <a:cs typeface="Times New Roman" pitchFamily="18" charset="0"/>
              </a:rPr>
              <a:t>.</a:t>
            </a:r>
            <a:r>
              <a:rPr lang="ru-RU" dirty="0" smtClean="0">
                <a:solidFill>
                  <a:srgbClr val="000000"/>
                </a:solidFill>
                <a:latin typeface="Calibri" pitchFamily="34" charset="0"/>
                <a:ea typeface="Times New Roman" pitchFamily="18" charset="0"/>
                <a:cs typeface="Times New Roman" pitchFamily="18" charset="0"/>
              </a:rPr>
              <a:t>  </a:t>
            </a:r>
            <a:r>
              <a:rPr lang="ru-RU" dirty="0" smtClean="0">
                <a:latin typeface="+mj-lt"/>
              </a:rPr>
              <a:t>Формирование культуры здорового образа жизни</a:t>
            </a:r>
            <a:endParaRPr lang="ru-RU"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711</TotalTime>
  <Words>1373</Words>
  <Application>Microsoft Office PowerPoint</Application>
  <PresentationFormat>Экран (4:3)</PresentationFormat>
  <Paragraphs>147</Paragraphs>
  <Slides>17</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Аспект</vt:lpstr>
      <vt:lpstr>                                                                                                    Всероссийский конкурсный отбор проектов  «Женщины за здоровое общество» </vt:lpstr>
      <vt:lpstr> Проблематизация.  Актуальность проекта </vt:lpstr>
      <vt:lpstr>Основной целью волонтерского движения  по пропаганде ЗОЖ является формирование и утверждение позитивного отношения молодежи к здоровью, убежденности в возможности его сохранения и улучшения, освоение навыков здорового образа жизни, а также содействие тому, чтобы выбор поведения, полезного здоровью, стал прочной мотивацией в дальнейшей жизни.</vt:lpstr>
      <vt:lpstr>   Актуализация                                                       Задачи, для  реализации поставленной цели волонтерами следующие: </vt:lpstr>
      <vt:lpstr>                                                                                                                                                  Цель проекта:  Содействие формированию здорового образа жизни, ценностного отношения к здоровью  людей всех возрастных категорий.  В частности проект направлен на пропаганду рационального сбалансированного питания  среди различных возрастных структур студентами-волонтерами и членами кружка сестринское дело в терапии . </vt:lpstr>
      <vt:lpstr>Слайд 6</vt:lpstr>
      <vt:lpstr>Слайд 7</vt:lpstr>
      <vt:lpstr>Слайд 8</vt:lpstr>
      <vt:lpstr>Слайд 9</vt:lpstr>
      <vt:lpstr>Слайд 10</vt:lpstr>
      <vt:lpstr>Слайд 11</vt:lpstr>
      <vt:lpstr>Слайд 12</vt:lpstr>
      <vt:lpstr>Слайд 13</vt:lpstr>
      <vt:lpstr>   Статистика </vt:lpstr>
      <vt:lpstr>Слайд 15</vt:lpstr>
      <vt:lpstr>Слайд 16</vt:lpstr>
      <vt:lpstr>      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Социально-ориентированный проект «Здоровый образ жизни» в управлении здоровьем и здоровьесбережением по решению существующих проблем студенческой молодежи ГБПОУ Республики Мордовия  « Ардатовский медицинский колледж»</dc:title>
  <dc:creator>admin</dc:creator>
  <cp:lastModifiedBy>Секретарь</cp:lastModifiedBy>
  <cp:revision>92</cp:revision>
  <dcterms:created xsi:type="dcterms:W3CDTF">2025-03-09T16:15:49Z</dcterms:created>
  <dcterms:modified xsi:type="dcterms:W3CDTF">2025-04-21T10:09:11Z</dcterms:modified>
</cp:coreProperties>
</file>