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04/12/2025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tube.ru/video/a28bd4e1f7ef9d3ad754bdd7c385838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1064549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Передача клинической ответственности за пациента</a:t>
            </a: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10534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Сергиенко Ольга Сергеевна- главная медицинская сестра ГБУЗ ЛОПЦ,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Российская федерация, Ленинградская область, </a:t>
            </a:r>
            <a:r>
              <a:rPr lang="ru-RU" sz="2000" dirty="0" err="1">
                <a:solidFill>
                  <a:schemeClr val="bg1"/>
                </a:solidFill>
              </a:rPr>
              <a:t>г.Гатчина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79255" y="4523602"/>
            <a:ext cx="10466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Номинация : ИИ и цифровые решения для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0" y="1952330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Закрытый канал 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Так как используются персональные данные пациентов, размещение в общедоступном месте не возможно. (таблица </a:t>
            </a:r>
            <a:r>
              <a:rPr lang="en-US" dirty="0"/>
              <a:t>XL)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Комитет здравоохранения Ленинградской области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65289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Реализация проекта между медицинскими организациями Ленинградской области и ленинградским областным перинатальным центром (учреждение родовспоможения 3 уровня)</a:t>
            </a:r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264945" y="2099909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Административный ресурс медицинских организаций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E612C6-676E-3449-8945-F356D1293AB0}"/>
              </a:ext>
            </a:extLst>
          </p:cNvPr>
          <p:cNvSpPr txBox="1"/>
          <p:nvPr/>
        </p:nvSpPr>
        <p:spPr>
          <a:xfrm>
            <a:off x="1264946" y="3429000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Поддержка комитета здравоохранения по Ленинградской области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264946" y="4880581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Проект реализован при поддержке Федерального центра компетенций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C6BCC-4033-BA49-82B0-5C88AD80D52D}"/>
              </a:ext>
            </a:extLst>
          </p:cNvPr>
          <p:cNvSpPr txBox="1"/>
          <p:nvPr/>
        </p:nvSpPr>
        <p:spPr>
          <a:xfrm>
            <a:off x="5407233" y="1952331"/>
            <a:ext cx="668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BBEFB7-12E9-3A4E-9AA1-6E4D32AD633C}"/>
              </a:ext>
            </a:extLst>
          </p:cNvPr>
          <p:cNvSpPr txBox="1"/>
          <p:nvPr/>
        </p:nvSpPr>
        <p:spPr>
          <a:xfrm>
            <a:off x="6049906" y="2099909"/>
            <a:ext cx="3541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Необходима единая информационная система (МИС) для Ленинградской области (находится в процессе запуска) </a:t>
            </a:r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9" name="Овал 25">
            <a:extLst>
              <a:ext uri="{FF2B5EF4-FFF2-40B4-BE49-F238E27FC236}">
                <a16:creationId xmlns:a16="http://schemas.microsoft.com/office/drawing/2014/main" id="{36C56E9E-1EE5-AF41-8154-A19F2CEB6114}"/>
              </a:ext>
            </a:extLst>
          </p:cNvPr>
          <p:cNvSpPr/>
          <p:nvPr/>
        </p:nvSpPr>
        <p:spPr>
          <a:xfrm>
            <a:off x="599090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223025" y="3129821"/>
            <a:ext cx="4080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Сергиенко Ольга Сергеевна., главная медицинская сестра ГБУЗ ЛОПЦ, Российская Федерация, Ленинградская область, г. Гатчина, 1981гр, Мама троих детей. Средне-специальное образование. Высшее юриспруденция бакалавриат. Студентка  ВСО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ОрГМУ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магистратура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E9F1C1-09E7-8348-AB0E-43361AEC3573}"/>
              </a:ext>
            </a:extLst>
          </p:cNvPr>
          <p:cNvSpPr txBox="1"/>
          <p:nvPr/>
        </p:nvSpPr>
        <p:spPr>
          <a:xfrm>
            <a:off x="2223025" y="4817076"/>
            <a:ext cx="4080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Николаева Светлана Юрьевна.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S Text"/>
                <a:ea typeface="+mn-ea"/>
                <a:cs typeface="+mn-cs"/>
              </a:rPr>
              <a:t>Начальник отдела организации медицинской помощи женщинам и детям, Комитет по здравоохранению Ленинградской области. Российская Федерация.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S Text"/>
                <a:ea typeface="+mn-ea"/>
                <a:cs typeface="+mn-cs"/>
              </a:rPr>
              <a:t>г.Кировск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1970гр.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09491" y="3129821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Цветкова Римма Викторовна заместитель главного врача по детству ГБУЗ ЛО ГКМБ, Российская Федерация, Ленинградская область, </a:t>
            </a:r>
            <a:r>
              <a:rPr lang="ru-RU" sz="1400" dirty="0" err="1"/>
              <a:t>г.Гатчина</a:t>
            </a:r>
            <a:r>
              <a:rPr lang="ru-RU" sz="1400" dirty="0"/>
              <a:t>, 1966гр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/>
              <a:t>Мекешкина</a:t>
            </a:r>
            <a:r>
              <a:rPr lang="ru-RU" sz="1400" dirty="0"/>
              <a:t> Нелли </a:t>
            </a:r>
            <a:r>
              <a:rPr lang="ru-RU" sz="1400" dirty="0" err="1"/>
              <a:t>Фаильевна</a:t>
            </a:r>
            <a:r>
              <a:rPr lang="ru-RU" sz="1400" dirty="0"/>
              <a:t> старшая медицинская сестра ОПННД ГБУЗ ЛОПЦ, Российская федерация ,Ленинградская область </a:t>
            </a:r>
            <a:r>
              <a:rPr lang="ru-RU" sz="1400" dirty="0" err="1"/>
              <a:t>г.Гатчина</a:t>
            </a:r>
            <a:r>
              <a:rPr lang="ru-RU" sz="1400" dirty="0"/>
              <a:t>. 1982гр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84549" y="2590983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364656" y="2585320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4FB8933-4730-019D-938A-40FE3A276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26" y="3080684"/>
            <a:ext cx="1207113" cy="156680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41BEBA-0691-E4CD-07F8-F58F6D9C7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539" y="4792193"/>
            <a:ext cx="1255885" cy="163387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1F1B09D-8646-1225-2B52-4FDD905F56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7494" y="3023933"/>
            <a:ext cx="1520918" cy="156680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22ADA36-AD8A-7874-4643-5D3DF7BC9F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7594" y="4807261"/>
            <a:ext cx="1480818" cy="164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6D322-CBE5-544C-9576-5AB63A8F2DAD}"/>
              </a:ext>
            </a:extLst>
          </p:cNvPr>
          <p:cNvSpPr txBox="1"/>
          <p:nvPr/>
        </p:nvSpPr>
        <p:spPr>
          <a:xfrm>
            <a:off x="599090" y="1183316"/>
            <a:ext cx="9936982" cy="1702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Поэтапное лечение в нескольких медучреждениях сегодня- распространенная практика. Больницы разделились на уровни (муниципальный, региональный и федеральный) и по профилям, одни из них закрываются, другие строятся… В таких условиях легко потерять не только информацию о пациенте, но и самого пациента. Тем более маленького. 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Избежать этого можно единственным способом – наладить преемственность медицинской помощи. Поэтому новым проектом в работе Ленинградского областного перинатального центра стала передача клинической ответственности</a:t>
            </a:r>
            <a:endParaRPr lang="ru-RU" sz="1400" dirty="0"/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704193" y="2756848"/>
            <a:ext cx="10731062" cy="3848903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729074" y="2957353"/>
            <a:ext cx="9696602" cy="64633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Риск потери пациента (матери и новорожденного) после выписки из перинатального центра. Сообщили не тот адрес,  не отработало медицинское учреждение по месту жительства и </a:t>
            </a:r>
            <a:r>
              <a:rPr lang="ru-RU" dirty="0" err="1">
                <a:solidFill>
                  <a:schemeClr val="bg1"/>
                </a:solidFill>
              </a:rPr>
              <a:t>тд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719495" y="3781504"/>
            <a:ext cx="9552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Трата времени. До проекта медсестры перинатального центра тратили немало времени, чтобы дозвониться до медучреждения и передать патронаж. До начала работы в проектной таблице передача патронажа занимала в среднем </a:t>
            </a:r>
            <a:r>
              <a:rPr lang="ru-RU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 1,5-2 часов, </a:t>
            </a:r>
            <a:r>
              <a:rPr lang="ru-RU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 этом были случаи когда </a:t>
            </a:r>
            <a:r>
              <a:rPr lang="ru-RU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потранаж</a:t>
            </a:r>
            <a:r>
              <a:rPr lang="ru-RU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вообще не удавалось передать.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729073" y="5160779"/>
            <a:ext cx="9542948" cy="1771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bg1"/>
                </a:solidFill>
              </a:rPr>
              <a:t>Не полный охват.</a:t>
            </a:r>
            <a:r>
              <a:rPr lang="ru-RU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Еще недавно Женские консультации не получали обратной связи: попала ли их беременная на сохранение, на роды, или еще не поступала в перинатальный центр (родильный дом). Теперь ЖК участвуют в проекте и видят всю информацию о своих пациентках.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943161" y="2922714"/>
            <a:ext cx="785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919978" y="3816901"/>
            <a:ext cx="785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919978" y="5022279"/>
            <a:ext cx="789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89" y="1545021"/>
            <a:ext cx="11267089" cy="488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Целевая аудитория проекта мамы и новорожденные различных социальных групп и статусов.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мамы очень разные. Одни приезжают на роды, ни разу не побывав в женской консультации. Другие поменяли не один десяток адресов. Третьи не знают порядка обращения за медицинской помощью в нашей стране. Тем не менее, за всех хочется быть уверенными, что и мамы, и малыши получат медицинскую помощь вовремя и в полном объеме.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желания, чтобы мамы и дети передавались из рук в руки медработников, с понимания необходимости этого в феврале 2024 года началась совместная работа комитета по здравоохранению Ленинградской области и областного перинатального центра над пилотным региональным проектом по передаче клинической ответственности.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Было решено не распыляться сразу на всю область, а отработать алгоритмы в нескольких соседних районах. Гатчина была выбрана, как крупный районный центр с хорошей транспортной доступностью, что обеспечивает более легкое взаимодействие между учреждениями. К тому же, район дает большой поток женщин. Вместе с Гатчинским районом, в пилотный проект вошли Лужский и Кингисеппский районы.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707844" y="1282260"/>
            <a:ext cx="11315990" cy="6101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dirty="0"/>
              <a:t>Завершённый проект/успешная практика (кейс) (проект продуман, есть команда, ресурсы, проект прошел внедрение на целевой аудитории, может быть использован как «лучшая практика» для масштабирования на других площадках или расширении целевой аудитории)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Из перинатального центра необходимые данные передаются в головную поликлинику. В них назначены ответственные сотрудники, которые отслеживают информацию и при необходимости передают ее в подразделения в районе. Условно: перинатальный центр вносит в таблицу данные о выписке мамы с ребенком. Ответственный за проектную работу в Детской поликлинике Гатчинской КМБ передает ее либо врачам поликлиники, либо, например, в фельдшерско-акушерский пункт по месту проживания пациента для организации дальнейшего патронажа.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Если ранее патронаж передавала свободная постовая медицинская сестра, ответственные за своевременность и полноту передачи информации были все, а значит никто, то в ходе проекта была сформирована группа сотрудников, отвечающих за каждый этап передачи информации. Были разработаны и внедрены в работу </a:t>
            </a:r>
            <a:r>
              <a:rPr lang="ru-RU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СОПы</a:t>
            </a:r>
            <a:r>
              <a:rPr lang="ru-R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 передаче информации, где были четко сформулированы сроки передачи, какие данные о малыше и маме должны быть переданы, документация, требующая заполнения. Ответственными за передачу патронажа со стороны перинатального центра были назначены старшие медицинские сестры </a:t>
            </a:r>
            <a:r>
              <a:rPr lang="ru-RU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неонатологических</a:t>
            </a:r>
            <a:r>
              <a:rPr lang="ru-R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отделений, а со стороны детской поликлиники- участковые медицинские сестры, то есть информация была сосредоточена в одни руки. 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ru-RU" sz="2000" dirty="0"/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479448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90" y="1027655"/>
            <a:ext cx="11004332" cy="1556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 временем наш опыт будет тиражирован на другие медучреждения Ленобласти. Подобную проектную работу проведут все районы, в регионе будет внедрена единая медицинская информационная система и перинатальный центр будет «видеть» всех мам и детей Ленинградской области: вот женщина наблюдалась в женской консультации, поступила к нам, родила, мы выписали маму с ребенком – это видит и женская консультация, и детская поликлиника. Врачи на местах организуют патронаж - мы видим, что малыш и мама под наблюдением. Всё четко и понятно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64348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81282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4898792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4875609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4892543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30204" y="334673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Исключит потерю пациента при передачи из МО в другую МО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45BA0-D4B1-6C43-A815-242F5EBF451D}"/>
              </a:ext>
            </a:extLst>
          </p:cNvPr>
          <p:cNvSpPr txBox="1"/>
          <p:nvPr/>
        </p:nvSpPr>
        <p:spPr>
          <a:xfrm>
            <a:off x="1430204" y="4175376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Сократить время передачи информации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430204" y="508411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Увеличить охват переданных пациентов под наблюдение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5637586" y="3346730"/>
            <a:ext cx="512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Точно и вовремя передать информацию о пациенте при выписке или поступлении в МО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5637587" y="4175376"/>
            <a:ext cx="478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 1,5-2 х часов дозвона до нескольких минут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5637587" y="5084110"/>
            <a:ext cx="5662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Расширить передачу </a:t>
            </a:r>
            <a:r>
              <a:rPr lang="ru-RU" dirty="0" err="1"/>
              <a:t>потранажей</a:t>
            </a:r>
            <a:r>
              <a:rPr lang="ru-RU" dirty="0"/>
              <a:t> от новорожденного до беременной женщины или родильницы</a:t>
            </a:r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Кратко и тезисно описывается суть проекта: что за проект, какая «механика» проекта, из каких инициатив/событий состоит проект, как реализуется либо будет реализовываться проекта</a:t>
            </a: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805218" y="2254942"/>
            <a:ext cx="101200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 плановой госпитализации женская консультацию вносит данные в таблицу на назначенный день госпитализации, в перинатальном центре видят о поступлении пациентки (в день госпитализации ставится отметка о поступлении или если пациентка не приехала на госпитализацию.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805218" y="3640621"/>
            <a:ext cx="10198891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Из перинатального центра необходимые данные передаются в головную поликлинику. В них назначены ответственные сотрудники, которые отслеживают информацию и при необходимости передают ее в подразделения в районе. 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805218" y="5026300"/>
            <a:ext cx="101200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 сути, проект по передаче клинической ответственности представляет собой онлайн-таблицу на защищенном портале. В цепочке участников - </a:t>
            </a:r>
            <a:r>
              <a:rPr lang="ru-RU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детские поликлиники, женские консультации трех районов </a:t>
            </a:r>
            <a:r>
              <a:rPr lang="ru-RU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 Перинатальный центр. Каждый район работает в своей вкладке в этой таблице.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60232-FEBC-9240-8017-B07BA7245877}"/>
              </a:ext>
            </a:extLst>
          </p:cNvPr>
          <p:cNvSpPr txBox="1"/>
          <p:nvPr/>
        </p:nvSpPr>
        <p:spPr>
          <a:xfrm>
            <a:off x="599089" y="945931"/>
            <a:ext cx="11165281" cy="1525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Благодаря внедрению в работу разработанных алгоритмов удалось систематизировать и облегчить саму суть процесса передачи информации.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Женские консультации видят в таблице количество свободных мест в перинатальном центре и могут самостоятельно записать на плановую госпитализацию. Дальше они могут видеть ее поступление, изменение статуса с беременных на родильниц, выписку. Детские поликлиники видят информаци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ю о выписке новорожденного.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99090" y="2475552"/>
            <a:ext cx="4845269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marR="0" algn="l" rtl="0" fontAlgn="t">
              <a:buNone/>
            </a:pPr>
            <a:r>
              <a:rPr lang="ru-RU" sz="1400" b="1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Диагностика и целевое состояние</a:t>
            </a:r>
            <a:endParaRPr lang="ru-RU" sz="1400" b="0" i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 fontAlgn="t">
              <a:buNone/>
            </a:pPr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Разработка карты процесса текущего состояния, сбор фактических данных</a:t>
            </a:r>
          </a:p>
          <a:p>
            <a:pPr marR="0" algn="l" rtl="0" fontAlgn="t">
              <a:buNone/>
            </a:pPr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Разработка карты процесса целевого состояния и плана мероприятий</a:t>
            </a:r>
          </a:p>
          <a:p>
            <a:pPr marR="0" algn="l" rtl="0" fontAlgn="t">
              <a:buNone/>
            </a:pPr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Внедрение</a:t>
            </a:r>
          </a:p>
          <a:p>
            <a:pPr marR="0" algn="l" rtl="0" fontAlgn="t"/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Закрепление результатов и закрытие проекта</a:t>
            </a:r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3" y="2475552"/>
            <a:ext cx="6032938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Инструменты:</a:t>
            </a:r>
          </a:p>
          <a:p>
            <a:r>
              <a:rPr lang="ru-RU" dirty="0"/>
              <a:t>1. Таблица размещенная на защищённом канале</a:t>
            </a:r>
          </a:p>
          <a:p>
            <a:r>
              <a:rPr lang="ru-RU" dirty="0"/>
              <a:t>2. Назначенные приказом ответственные сотрудники МО</a:t>
            </a:r>
          </a:p>
          <a:p>
            <a:r>
              <a:rPr lang="ru-RU" dirty="0"/>
              <a:t>3. Разработанные приказы, алгоритмы и </a:t>
            </a:r>
            <a:r>
              <a:rPr lang="ru-RU" dirty="0" err="1"/>
              <a:t>СОПы</a:t>
            </a:r>
            <a:r>
              <a:rPr lang="ru-RU" dirty="0"/>
              <a:t> в МО</a:t>
            </a:r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599090" y="4398057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Последовательность:</a:t>
            </a:r>
          </a:p>
          <a:p>
            <a:r>
              <a:rPr lang="ru-RU" dirty="0"/>
              <a:t>1.Передача из женской консультации (ЖК) в перинатальный центр (ПЦ) информации о беременной пациентке</a:t>
            </a:r>
          </a:p>
          <a:p>
            <a:r>
              <a:rPr lang="ru-RU" dirty="0"/>
              <a:t>2.Отображение информации о пациентке в ПЦ и обратная связь о госпитализации для ЖК</a:t>
            </a:r>
          </a:p>
          <a:p>
            <a:r>
              <a:rPr lang="ru-RU" dirty="0"/>
              <a:t>3. Передача сведений в ЖК о родильнице и в детскую поликлинику о новорожденном</a:t>
            </a: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707844" y="229660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707844" y="293718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355573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id="{D73557A0-38A9-CB4B-B14C-F1430907911C}"/>
              </a:ext>
            </a:extLst>
          </p:cNvPr>
          <p:cNvSpPr/>
          <p:nvPr/>
        </p:nvSpPr>
        <p:spPr>
          <a:xfrm>
            <a:off x="707844" y="479903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2219793"/>
            <a:ext cx="10324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Время передачи информации о патронаже из ЛОПЦ в МО сократилось от 3 х дней до 15 мин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1096871" y="2844500"/>
            <a:ext cx="10324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Доля переданной из МО информации о пациентах в ПЦ из всех принятых плановых (за период) в МО стала 100%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3469207"/>
            <a:ext cx="10324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Доля переданной из ПЦ информации о пациентах в МО из всех выписанных (за период), %  стала 100%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Доля патронажей осуществленных в течении 3 дней с момента выписки из ПЦ,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к.д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. стала 100% (была 75%)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096871" y="4718621"/>
            <a:ext cx="10324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Доля патронажей беременных группы высокого риска переданных в МО по МЖ, стала 100%  (была 60%)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90" y="2454952"/>
            <a:ext cx="4845269" cy="189904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Проект реализован в 3 х крупных районах Ленинградской области, готовится к тиражированию еще в 4 х.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3" y="2475552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СМИ печать статьи в Вестнике ассоциации №1/70 2025 (фото в приложении)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Статистические данные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70484" y="3489571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b="0" i="0" u="none" strike="noStrike">
                <a:effectLst/>
                <a:latin typeface="Arial" panose="020B0604020202020204" pitchFamily="34" charset="0"/>
                <a:hlinkClick r:id="rId3"/>
              </a:rPr>
              <a:t>https://rutube.ru/video/a28bd4e1f7ef9d3ad754bdd7c3858382/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1495</Words>
  <Application>Microsoft Office PowerPoint</Application>
  <PresentationFormat>Широкоэкранный</PresentationFormat>
  <Paragraphs>94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Dita Sweet</vt:lpstr>
      <vt:lpstr>Playfair Display</vt:lpstr>
      <vt:lpstr>Playfair Display SemiBold</vt:lpstr>
      <vt:lpstr>Times New Roman</vt:lpstr>
      <vt:lpstr>YS Text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31</cp:revision>
  <dcterms:created xsi:type="dcterms:W3CDTF">2025-03-26T12:04:55Z</dcterms:created>
  <dcterms:modified xsi:type="dcterms:W3CDTF">2025-04-13T17:39:52Z</dcterms:modified>
</cp:coreProperties>
</file>