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2E87"/>
    <a:srgbClr val="A23694"/>
    <a:srgbClr val="863458"/>
    <a:srgbClr val="651C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 showGuides="1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CA14-0783-0442-8B43-1865A8812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07D968-37EC-FE40-AB46-32C59BD11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1B1C4-A9AA-9042-9A10-D8A21B428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04/12/2025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D9571-5E7F-E745-AEB9-7CA9B155D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E4D91-4232-2E40-B542-61599FA52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01309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8B3C3-C578-844B-AF87-F297E696D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A91F7-A599-FB43-A586-0CC751004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1F158-2512-A44D-A26D-54697C16E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04/12/2025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4F998-4F9B-804A-9F02-0F4D60108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1966B-9D23-6848-99CB-AB9C01AB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62923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08C84E-89E4-D749-BF5D-C7AFF866A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41363-9323-674F-A3CA-6D2AAEE61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CFA2A-828B-5843-93AB-C4BBF9132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04/12/2025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EFA42-7CDF-C24D-8B70-B191A9AEC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5325E-D7E8-9F48-B2BF-11C3640AB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02137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563C7-BF04-9541-A3BA-1EC3155ED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8868E-D979-C241-9B7B-847DB9EFB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3B753-0970-BA49-8E1F-69739D45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04/12/2025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1C29A-35D4-764F-8EF5-3B1CB7A4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5C276-872E-5C43-B7CF-2AD1F9D38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647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DDB34-A444-AC47-803F-5C0D2E85D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685CE-926B-ED47-BE9E-FA65006D4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7A14B-C39F-6845-B507-E6C27D1AE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04/12/2025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8461A-2CA5-9C43-BE32-7E938C3CD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39A6B-82D4-FA40-9BF2-3B5522C1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75933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215C8-2F70-BA4E-AFC1-2D345E508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C1E8B-2AA2-DF40-A096-0F20FFA597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520B7B-023C-F549-8C1D-ABE1A60C5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D3FBAD-B739-3849-AE3A-878D05538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04/12/2025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44275-9D2F-D540-98C7-790CF9E40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D65E1B-BDC3-5E40-B884-047D1EED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9691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A4140-6F29-874E-83AA-5CBE2EB5C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479D2-391E-3D47-9236-19E384C6B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7586E-75BA-BA45-8BC4-920EABE2A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EF321A-AC70-EF49-8FCC-46AA238979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A2D6C3-FD50-B64A-9FBE-62BB4E0DAF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462348-8F70-B14D-BE99-0C70F9FB2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04/12/2025</a:t>
            </a:fld>
            <a:endParaRPr lang="en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8A1FC1-9FD6-2546-BF32-F542B8245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87ADF1-7043-3943-9B86-91A5BFAAE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598242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22561-48E8-EE44-B6C8-58030750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EF9D8E-5CD9-FC4F-B6F4-C020B57E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04/12/2025</a:t>
            </a:fld>
            <a:endParaRPr lang="en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C9FEC1-62B9-824C-822A-7AF12162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9528D4-1EA2-B548-9AD9-1B7F8428E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1868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5A742A-4AF4-2543-813D-9C714AC99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04/12/2025</a:t>
            </a:fld>
            <a:endParaRPr lang="en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921CE1-9D2B-2843-8523-1F03F6B82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24975-66A2-2B48-A7C4-BD60AEBFC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525301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92AEC-4239-8546-8CD5-EA687E733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61AE6-5F80-AA4C-9CB5-5F3A8FC8C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ABE359-5A99-DD4C-B0D3-25A48DB1C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B49FA-C8A1-2948-A5F0-3FC5D3054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04/12/2025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418EFC-7344-1549-8D73-BEF777EBA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30B34-6B03-2C4D-9648-5B35E449C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18075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BFACA-111A-D74A-AD16-129F183A4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E9030E-57F6-1141-BCB4-E951A80B43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E6E3DE-83F5-6541-8F19-ED9CDCBD3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A7955-355C-0145-B0AA-A67AC9CBD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04/12/2025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6279E2-40E0-E74A-9196-0CFD2D07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84C6A-B901-5F4D-B2DF-14E4FBA1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29454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00B775-6F2A-A24E-B50A-4A3DE0E5C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D5A98-EC46-7644-8DA8-92AFCEC35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DDACC-C11C-8C47-8E0D-C4036CB53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EFBB3-7FA6-3D49-B851-9472CC50247F}" type="datetimeFigureOut">
              <a:rPr lang="en-RU" smtClean="0"/>
              <a:t>04/12/2025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3BE82-33C8-7C44-81AF-AE353C01D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79654-7902-ED4A-8D7C-93B21514F5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11852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tube.ru/video/a28bd4e1f7ef9d3ad754bdd7c3858382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C2C3183-3BA4-DC45-A563-EB07D8457435}"/>
              </a:ext>
            </a:extLst>
          </p:cNvPr>
          <p:cNvSpPr/>
          <p:nvPr/>
        </p:nvSpPr>
        <p:spPr>
          <a:xfrm>
            <a:off x="441434" y="1145628"/>
            <a:ext cx="11319642" cy="5370786"/>
          </a:xfrm>
          <a:prstGeom prst="roundRect">
            <a:avLst>
              <a:gd name="adj" fmla="val 5904"/>
            </a:avLst>
          </a:prstGeom>
          <a:solidFill>
            <a:srgbClr val="A7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475A95-DB94-754D-B3E8-90058E167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2933" y="113255"/>
            <a:ext cx="1661510" cy="8642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B63974C-299F-3A42-928D-66554BBDC41B}"/>
              </a:ext>
            </a:extLst>
          </p:cNvPr>
          <p:cNvSpPr txBox="1"/>
          <p:nvPr/>
        </p:nvSpPr>
        <p:spPr>
          <a:xfrm>
            <a:off x="767255" y="1848585"/>
            <a:ext cx="59791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Всероссийский конкурсный отбор проектов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«Женщины за здоровое общество»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9B813D-2B66-114A-A35A-8916837DF786}"/>
              </a:ext>
            </a:extLst>
          </p:cNvPr>
          <p:cNvSpPr txBox="1"/>
          <p:nvPr/>
        </p:nvSpPr>
        <p:spPr>
          <a:xfrm>
            <a:off x="767255" y="2921934"/>
            <a:ext cx="1064549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700"/>
              </a:lnSpc>
            </a:pPr>
            <a:r>
              <a:rPr lang="ru-RU" sz="5400" dirty="0">
                <a:solidFill>
                  <a:schemeClr val="bg1"/>
                </a:solidFill>
                <a:latin typeface="Playfair Display" pitchFamily="2" charset="-52"/>
              </a:rPr>
              <a:t>Передача клинической ответственности за пациента</a:t>
            </a:r>
            <a:endParaRPr lang="ru-RU" sz="4800" dirty="0">
              <a:solidFill>
                <a:schemeClr val="bg1"/>
              </a:solidFill>
              <a:latin typeface="Playfair Display" pitchFamily="2" charset="-5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9C0A55-CA0E-4A40-B358-6A83C9303414}"/>
              </a:ext>
            </a:extLst>
          </p:cNvPr>
          <p:cNvSpPr txBox="1"/>
          <p:nvPr/>
        </p:nvSpPr>
        <p:spPr>
          <a:xfrm>
            <a:off x="767255" y="5488042"/>
            <a:ext cx="105341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Руководитель команды: Сергиенко Ольга Сергеевна- главная медицинская сестра ГБУЗ ЛОПЦ, 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Российская федерация, Ленинградская область, </a:t>
            </a:r>
            <a:r>
              <a:rPr lang="ru-RU" sz="2000" dirty="0" err="1">
                <a:solidFill>
                  <a:schemeClr val="bg1"/>
                </a:solidFill>
              </a:rPr>
              <a:t>г.Гатчина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E84038-B740-F244-89E0-809A1E3F117D}"/>
              </a:ext>
            </a:extLst>
          </p:cNvPr>
          <p:cNvSpPr txBox="1"/>
          <p:nvPr/>
        </p:nvSpPr>
        <p:spPr>
          <a:xfrm>
            <a:off x="779255" y="4523602"/>
            <a:ext cx="10466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Playfair Display" pitchFamily="2" charset="-52"/>
              </a:rPr>
              <a:t>Номинация : ИИ и цифровые решения для здоровья</a:t>
            </a:r>
          </a:p>
        </p:txBody>
      </p:sp>
    </p:spTree>
    <p:extLst>
      <p:ext uri="{BB962C8B-B14F-4D97-AF65-F5344CB8AC3E}">
        <p14:creationId xmlns:p14="http://schemas.microsoft.com/office/powerpoint/2010/main" val="2196248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3B4EC6-9801-A646-9E70-2AE8325B5C6E}"/>
              </a:ext>
            </a:extLst>
          </p:cNvPr>
          <p:cNvSpPr txBox="1"/>
          <p:nvPr/>
        </p:nvSpPr>
        <p:spPr>
          <a:xfrm>
            <a:off x="599090" y="588577"/>
            <a:ext cx="5553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Каналы продвижения проекта</a:t>
            </a:r>
          </a:p>
        </p:txBody>
      </p:sp>
      <p:sp>
        <p:nvSpPr>
          <p:cNvPr id="8" name="Прямоугольник: скругленные углы 19">
            <a:extLst>
              <a:ext uri="{FF2B5EF4-FFF2-40B4-BE49-F238E27FC236}">
                <a16:creationId xmlns:a16="http://schemas.microsoft.com/office/drawing/2014/main" id="{DC3B501B-B269-614F-917B-772DB15CA874}"/>
              </a:ext>
            </a:extLst>
          </p:cNvPr>
          <p:cNvSpPr/>
          <p:nvPr/>
        </p:nvSpPr>
        <p:spPr>
          <a:xfrm>
            <a:off x="599090" y="1952330"/>
            <a:ext cx="2538746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ru-RU" dirty="0"/>
              <a:t>Закрытый канал </a:t>
            </a:r>
          </a:p>
        </p:txBody>
      </p:sp>
      <p:sp>
        <p:nvSpPr>
          <p:cNvPr id="9" name="Прямоугольник: скругленные углы 20">
            <a:extLst>
              <a:ext uri="{FF2B5EF4-FFF2-40B4-BE49-F238E27FC236}">
                <a16:creationId xmlns:a16="http://schemas.microsoft.com/office/drawing/2014/main" id="{7C7832D9-CBDF-B945-8F10-B649688DA286}"/>
              </a:ext>
            </a:extLst>
          </p:cNvPr>
          <p:cNvSpPr/>
          <p:nvPr/>
        </p:nvSpPr>
        <p:spPr>
          <a:xfrm>
            <a:off x="3265289" y="1952331"/>
            <a:ext cx="8327620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Так как используются персональные данные пациентов, размещение в общедоступном месте не возможно. (таблица </a:t>
            </a:r>
            <a:r>
              <a:rPr lang="en-US" dirty="0"/>
              <a:t>XL)</a:t>
            </a:r>
            <a:endParaRPr lang="ru-RU" dirty="0"/>
          </a:p>
        </p:txBody>
      </p:sp>
      <p:sp>
        <p:nvSpPr>
          <p:cNvPr id="10" name="Прямоугольник: скругленные углы 21">
            <a:extLst>
              <a:ext uri="{FF2B5EF4-FFF2-40B4-BE49-F238E27FC236}">
                <a16:creationId xmlns:a16="http://schemas.microsoft.com/office/drawing/2014/main" id="{80EBE8EA-8E2C-004C-ABBC-D37E06429DD1}"/>
              </a:ext>
            </a:extLst>
          </p:cNvPr>
          <p:cNvSpPr/>
          <p:nvPr/>
        </p:nvSpPr>
        <p:spPr>
          <a:xfrm>
            <a:off x="599091" y="3392745"/>
            <a:ext cx="2538746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ru-RU" dirty="0"/>
              <a:t>Комитет здравоохранения Ленинградской области</a:t>
            </a:r>
          </a:p>
        </p:txBody>
      </p:sp>
      <p:sp>
        <p:nvSpPr>
          <p:cNvPr id="11" name="Прямоугольник: скругленные углы 22">
            <a:extLst>
              <a:ext uri="{FF2B5EF4-FFF2-40B4-BE49-F238E27FC236}">
                <a16:creationId xmlns:a16="http://schemas.microsoft.com/office/drawing/2014/main" id="{475633CC-A75F-0848-98FF-DB9865A7CF51}"/>
              </a:ext>
            </a:extLst>
          </p:cNvPr>
          <p:cNvSpPr/>
          <p:nvPr/>
        </p:nvSpPr>
        <p:spPr>
          <a:xfrm>
            <a:off x="3265289" y="3392745"/>
            <a:ext cx="8327620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Реализация проекта между медицинскими организациями Ленинградской области и ленинградским областным перинатальным центром (учреждение родовспоможения 3 уровня)</a:t>
            </a:r>
          </a:p>
        </p:txBody>
      </p:sp>
    </p:spTree>
    <p:extLst>
      <p:ext uri="{BB962C8B-B14F-4D97-AF65-F5344CB8AC3E}">
        <p14:creationId xmlns:p14="http://schemas.microsoft.com/office/powerpoint/2010/main" val="2762513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1F3F78-4164-C442-B1F3-0D24135B3721}"/>
              </a:ext>
            </a:extLst>
          </p:cNvPr>
          <p:cNvSpPr txBox="1"/>
          <p:nvPr/>
        </p:nvSpPr>
        <p:spPr>
          <a:xfrm>
            <a:off x="599090" y="588577"/>
            <a:ext cx="1628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Ресурсы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EE874E-3323-BF4D-9B75-DF953D69A747}"/>
              </a:ext>
            </a:extLst>
          </p:cNvPr>
          <p:cNvSpPr txBox="1"/>
          <p:nvPr/>
        </p:nvSpPr>
        <p:spPr>
          <a:xfrm>
            <a:off x="622273" y="1952331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B9D04A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B1303B-4984-EF43-9CF9-35A1F375DD81}"/>
              </a:ext>
            </a:extLst>
          </p:cNvPr>
          <p:cNvSpPr txBox="1"/>
          <p:nvPr/>
        </p:nvSpPr>
        <p:spPr>
          <a:xfrm>
            <a:off x="599090" y="3258533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F2C625-2AC4-0B4D-B712-C83866954A68}"/>
              </a:ext>
            </a:extLst>
          </p:cNvPr>
          <p:cNvSpPr txBox="1"/>
          <p:nvPr/>
        </p:nvSpPr>
        <p:spPr>
          <a:xfrm>
            <a:off x="616024" y="4645832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3.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FBDE54-120F-D048-86E3-8F4AFF1F5D24}"/>
              </a:ext>
            </a:extLst>
          </p:cNvPr>
          <p:cNvSpPr txBox="1"/>
          <p:nvPr/>
        </p:nvSpPr>
        <p:spPr>
          <a:xfrm>
            <a:off x="1264945" y="2099909"/>
            <a:ext cx="354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Административный ресурс медицинских организаций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E612C6-676E-3449-8945-F356D1293AB0}"/>
              </a:ext>
            </a:extLst>
          </p:cNvPr>
          <p:cNvSpPr txBox="1"/>
          <p:nvPr/>
        </p:nvSpPr>
        <p:spPr>
          <a:xfrm>
            <a:off x="1264946" y="3429000"/>
            <a:ext cx="3541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Поддержка комитета здравоохранения по Ленинградской области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46D28A-C696-C14B-ADEF-559FBD28C51A}"/>
              </a:ext>
            </a:extLst>
          </p:cNvPr>
          <p:cNvSpPr txBox="1"/>
          <p:nvPr/>
        </p:nvSpPr>
        <p:spPr>
          <a:xfrm>
            <a:off x="1264946" y="4880581"/>
            <a:ext cx="3541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Проект реализован при поддержке Федерального центра компетенций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6C6BCC-4033-BA49-82B0-5C88AD80D52D}"/>
              </a:ext>
            </a:extLst>
          </p:cNvPr>
          <p:cNvSpPr txBox="1"/>
          <p:nvPr/>
        </p:nvSpPr>
        <p:spPr>
          <a:xfrm>
            <a:off x="5407233" y="1952331"/>
            <a:ext cx="6687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4.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BBEFB7-12E9-3A4E-9AA1-6E4D32AD633C}"/>
              </a:ext>
            </a:extLst>
          </p:cNvPr>
          <p:cNvSpPr txBox="1"/>
          <p:nvPr/>
        </p:nvSpPr>
        <p:spPr>
          <a:xfrm>
            <a:off x="6049906" y="2099909"/>
            <a:ext cx="3541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Необходима единая информационная система (МИС) для Ленинградской области (находится в процессе запуска) </a:t>
            </a:r>
          </a:p>
        </p:txBody>
      </p:sp>
    </p:spTree>
    <p:extLst>
      <p:ext uri="{BB962C8B-B14F-4D97-AF65-F5344CB8AC3E}">
        <p14:creationId xmlns:p14="http://schemas.microsoft.com/office/powerpoint/2010/main" val="2806292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C12802-D0DB-8349-B613-80C69CA111E6}"/>
              </a:ext>
            </a:extLst>
          </p:cNvPr>
          <p:cNvSpPr txBox="1"/>
          <p:nvPr/>
        </p:nvSpPr>
        <p:spPr>
          <a:xfrm>
            <a:off x="599090" y="588577"/>
            <a:ext cx="3196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Команда проекта</a:t>
            </a:r>
          </a:p>
        </p:txBody>
      </p:sp>
      <p:sp>
        <p:nvSpPr>
          <p:cNvPr id="8" name="Овал 2">
            <a:extLst>
              <a:ext uri="{FF2B5EF4-FFF2-40B4-BE49-F238E27FC236}">
                <a16:creationId xmlns:a16="http://schemas.microsoft.com/office/drawing/2014/main" id="{542E1A9A-5B69-4C48-93D1-12245F700B90}"/>
              </a:ext>
            </a:extLst>
          </p:cNvPr>
          <p:cNvSpPr/>
          <p:nvPr/>
        </p:nvSpPr>
        <p:spPr>
          <a:xfrm>
            <a:off x="599090" y="3109150"/>
            <a:ext cx="1384995" cy="13849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Вставить фото</a:t>
            </a:r>
          </a:p>
        </p:txBody>
      </p:sp>
      <p:sp>
        <p:nvSpPr>
          <p:cNvPr id="9" name="Овал 25">
            <a:extLst>
              <a:ext uri="{FF2B5EF4-FFF2-40B4-BE49-F238E27FC236}">
                <a16:creationId xmlns:a16="http://schemas.microsoft.com/office/drawing/2014/main" id="{36C56E9E-1EE5-AF41-8154-A19F2CEB6114}"/>
              </a:ext>
            </a:extLst>
          </p:cNvPr>
          <p:cNvSpPr/>
          <p:nvPr/>
        </p:nvSpPr>
        <p:spPr>
          <a:xfrm>
            <a:off x="599090" y="4730259"/>
            <a:ext cx="1384995" cy="13849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Вставить фото</a:t>
            </a:r>
          </a:p>
        </p:txBody>
      </p:sp>
      <p:sp>
        <p:nvSpPr>
          <p:cNvPr id="10" name="Овал 28">
            <a:extLst>
              <a:ext uri="{FF2B5EF4-FFF2-40B4-BE49-F238E27FC236}">
                <a16:creationId xmlns:a16="http://schemas.microsoft.com/office/drawing/2014/main" id="{6F5EF453-8BA8-5248-948E-4677620C92AA}"/>
              </a:ext>
            </a:extLst>
          </p:cNvPr>
          <p:cNvSpPr/>
          <p:nvPr/>
        </p:nvSpPr>
        <p:spPr>
          <a:xfrm>
            <a:off x="6423417" y="3088345"/>
            <a:ext cx="1384995" cy="13849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Вставить фото</a:t>
            </a:r>
          </a:p>
        </p:txBody>
      </p:sp>
      <p:sp>
        <p:nvSpPr>
          <p:cNvPr id="11" name="Овал 44">
            <a:extLst>
              <a:ext uri="{FF2B5EF4-FFF2-40B4-BE49-F238E27FC236}">
                <a16:creationId xmlns:a16="http://schemas.microsoft.com/office/drawing/2014/main" id="{0B6F7701-9B13-7B4F-9324-61FA8FD05061}"/>
              </a:ext>
            </a:extLst>
          </p:cNvPr>
          <p:cNvSpPr/>
          <p:nvPr/>
        </p:nvSpPr>
        <p:spPr>
          <a:xfrm>
            <a:off x="6423417" y="4730259"/>
            <a:ext cx="1384995" cy="13849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Вставить фото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3E1AB8-A27C-0540-B40E-DDBEBC322F07}"/>
              </a:ext>
            </a:extLst>
          </p:cNvPr>
          <p:cNvSpPr txBox="1"/>
          <p:nvPr/>
        </p:nvSpPr>
        <p:spPr>
          <a:xfrm>
            <a:off x="2223025" y="3129821"/>
            <a:ext cx="40809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Сергиенко Ольга Сергеевна., главная медицинская сестра ГБУЗ ЛОПЦ, Российская Федерация, Ленинградская область, г. Гатчина, 1981гр, Мама троих детей. Средне-специальное образование. Высшее юриспруденция бакалавриат. Студентка  ВСО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ОрГМУ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магистратура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E9F1C1-09E7-8348-AB0E-43361AEC3573}"/>
              </a:ext>
            </a:extLst>
          </p:cNvPr>
          <p:cNvSpPr txBox="1"/>
          <p:nvPr/>
        </p:nvSpPr>
        <p:spPr>
          <a:xfrm>
            <a:off x="2223025" y="4817076"/>
            <a:ext cx="40809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Николаева Светлана Юрьевна.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S Text"/>
                <a:ea typeface="+mn-ea"/>
                <a:cs typeface="+mn-cs"/>
              </a:rPr>
              <a:t>Начальник отдела организации медицинской помощи женщинам и детям, Комитет по здравоохранению Ленинградской области. Российская Федерация.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S Text"/>
                <a:ea typeface="+mn-ea"/>
                <a:cs typeface="+mn-cs"/>
              </a:rPr>
              <a:t>г.Кировск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1970гр.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D5AE49-FCC8-D949-836F-A74AD3355702}"/>
              </a:ext>
            </a:extLst>
          </p:cNvPr>
          <p:cNvSpPr txBox="1"/>
          <p:nvPr/>
        </p:nvSpPr>
        <p:spPr>
          <a:xfrm>
            <a:off x="8109491" y="3129821"/>
            <a:ext cx="34260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Цветкова Римма Викторовна заместитель главного врача по детству ГБУЗ ЛО ГКМБ, Российская Федерация, Ленинградская область, </a:t>
            </a:r>
            <a:r>
              <a:rPr lang="ru-RU" sz="1400" dirty="0" err="1"/>
              <a:t>г.Гатчина</a:t>
            </a:r>
            <a:r>
              <a:rPr lang="ru-RU" sz="1400" dirty="0"/>
              <a:t>, 1966гр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86B73B-7217-4A43-8A68-5F8E11397A44}"/>
              </a:ext>
            </a:extLst>
          </p:cNvPr>
          <p:cNvSpPr txBox="1"/>
          <p:nvPr/>
        </p:nvSpPr>
        <p:spPr>
          <a:xfrm>
            <a:off x="8114727" y="4807261"/>
            <a:ext cx="34260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/>
              <a:t>Мекешкина</a:t>
            </a:r>
            <a:r>
              <a:rPr lang="ru-RU" sz="1400" dirty="0"/>
              <a:t> Нелли </a:t>
            </a:r>
            <a:r>
              <a:rPr lang="ru-RU" sz="1400" dirty="0" err="1"/>
              <a:t>Фаильевна</a:t>
            </a:r>
            <a:r>
              <a:rPr lang="ru-RU" sz="1400" dirty="0"/>
              <a:t> старшая медицинская сестра ОПННД ГБУЗ ЛОПЦ, Российская федерация ,Ленинградская область </a:t>
            </a:r>
            <a:r>
              <a:rPr lang="ru-RU" sz="1400" dirty="0" err="1"/>
              <a:t>г.Гатчина</a:t>
            </a:r>
            <a:r>
              <a:rPr lang="ru-RU" sz="1400" dirty="0"/>
              <a:t>. 1982гр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A5C35F-2BAF-3D4B-ACCF-DC530FD2EB68}"/>
              </a:ext>
            </a:extLst>
          </p:cNvPr>
          <p:cNvSpPr txBox="1"/>
          <p:nvPr/>
        </p:nvSpPr>
        <p:spPr>
          <a:xfrm>
            <a:off x="584549" y="2590983"/>
            <a:ext cx="3038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A72E88"/>
                </a:solidFill>
                <a:latin typeface="Playfair Display SemiBold" pitchFamily="2" charset="-52"/>
              </a:rPr>
              <a:t>Руководители проекта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A8F5C6B-9DA1-054C-BDF6-066529B98D57}"/>
              </a:ext>
            </a:extLst>
          </p:cNvPr>
          <p:cNvSpPr txBox="1"/>
          <p:nvPr/>
        </p:nvSpPr>
        <p:spPr>
          <a:xfrm>
            <a:off x="6364656" y="2585320"/>
            <a:ext cx="35333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B9D04A"/>
                </a:solidFill>
                <a:latin typeface="Playfair Display SemiBold" pitchFamily="2" charset="-52"/>
              </a:rPr>
              <a:t>Ключевые члены команды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4FB8933-4730-019D-938A-40FE3A2764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926" y="3080684"/>
            <a:ext cx="1207113" cy="156680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241BEBA-0691-E4CD-07F8-F58F6D9C72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539" y="4792193"/>
            <a:ext cx="1255885" cy="163387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01F1B09D-8646-1225-2B52-4FDD905F56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7494" y="3023933"/>
            <a:ext cx="1520918" cy="1566808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322ADA36-AD8A-7874-4643-5D3DF7BC9F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7594" y="4807261"/>
            <a:ext cx="1480818" cy="164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85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FA4AC9-FA2A-F546-B98E-179AC30F4925}"/>
              </a:ext>
            </a:extLst>
          </p:cNvPr>
          <p:cNvSpPr txBox="1"/>
          <p:nvPr/>
        </p:nvSpPr>
        <p:spPr>
          <a:xfrm>
            <a:off x="599090" y="588577"/>
            <a:ext cx="7510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>
                <a:solidFill>
                  <a:srgbClr val="A72E88"/>
                </a:solidFill>
                <a:latin typeface="Playfair Display SemiBold" pitchFamily="2" charset="-52"/>
              </a:rPr>
              <a:t>Проблематизация</a:t>
            </a:r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. Актуальность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46D322-CBE5-544C-9576-5AB63A8F2DAD}"/>
              </a:ext>
            </a:extLst>
          </p:cNvPr>
          <p:cNvSpPr txBox="1"/>
          <p:nvPr/>
        </p:nvSpPr>
        <p:spPr>
          <a:xfrm>
            <a:off x="599090" y="1183316"/>
            <a:ext cx="9936982" cy="1702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Поэтапное лечение в нескольких медучреждениях сегодня- распространенная практика. Больницы разделились на уровни (муниципальный, региональный и федеральный) и по профилям, одни из них закрываются, другие строятся… В таких условиях легко потерять не только информацию о пациенте, но и самого пациента. Тем более маленького. 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Избежать этого можно единственным способом – наладить преемственность медицинской помощи. Поэтому новым проектом в работе Ленинградского областного перинатального центра стала передача клинической ответственности</a:t>
            </a:r>
            <a:endParaRPr lang="ru-RU" sz="1400" dirty="0"/>
          </a:p>
          <a:p>
            <a:endParaRPr lang="ru-RU" sz="2000" dirty="0"/>
          </a:p>
        </p:txBody>
      </p:sp>
      <p:sp>
        <p:nvSpPr>
          <p:cNvPr id="8" name="Прямоугольник: скругленные углы 5">
            <a:extLst>
              <a:ext uri="{FF2B5EF4-FFF2-40B4-BE49-F238E27FC236}">
                <a16:creationId xmlns:a16="http://schemas.microsoft.com/office/drawing/2014/main" id="{9F6E69A9-5301-7B4E-92FA-1F8457768E3C}"/>
              </a:ext>
            </a:extLst>
          </p:cNvPr>
          <p:cNvSpPr/>
          <p:nvPr/>
        </p:nvSpPr>
        <p:spPr>
          <a:xfrm>
            <a:off x="704193" y="2756848"/>
            <a:ext cx="10731062" cy="3848903"/>
          </a:xfrm>
          <a:prstGeom prst="roundRect">
            <a:avLst>
              <a:gd name="adj" fmla="val 6704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910EEE-BC29-304B-9E47-CEEC63703760}"/>
              </a:ext>
            </a:extLst>
          </p:cNvPr>
          <p:cNvSpPr txBox="1"/>
          <p:nvPr/>
        </p:nvSpPr>
        <p:spPr>
          <a:xfrm>
            <a:off x="1729074" y="2957353"/>
            <a:ext cx="9696602" cy="646331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Риск потери пациента (матери и новорожденного) после выписки из перинатального центра. Сообщили не тот адрес,  не отработало медицинское учреждение по месту жительства и </a:t>
            </a:r>
            <a:r>
              <a:rPr lang="ru-RU" dirty="0" err="1">
                <a:solidFill>
                  <a:schemeClr val="bg1"/>
                </a:solidFill>
              </a:rPr>
              <a:t>тд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9DE830-45A8-874C-AFAB-3F5290048970}"/>
              </a:ext>
            </a:extLst>
          </p:cNvPr>
          <p:cNvSpPr txBox="1"/>
          <p:nvPr/>
        </p:nvSpPr>
        <p:spPr>
          <a:xfrm>
            <a:off x="1719495" y="3781504"/>
            <a:ext cx="9552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Трата времени. До проекта медсестры перинатального центра тратили немало времени, чтобы дозвониться до медучреждения и передать патронаж. До начала работы в проектной таблице передача патронажа занимала в среднем </a:t>
            </a:r>
            <a:r>
              <a:rPr lang="ru-RU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 1,5-2 часов, </a:t>
            </a:r>
            <a:r>
              <a:rPr lang="ru-RU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 этом были случаи когда </a:t>
            </a:r>
            <a:r>
              <a:rPr lang="ru-RU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потранаж</a:t>
            </a:r>
            <a:r>
              <a:rPr lang="ru-RU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вообще не удавалось передать.</a:t>
            </a:r>
            <a:endParaRPr lang="ru-RU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56765F-582D-8346-8EDF-C67D0745B7AB}"/>
              </a:ext>
            </a:extLst>
          </p:cNvPr>
          <p:cNvSpPr txBox="1"/>
          <p:nvPr/>
        </p:nvSpPr>
        <p:spPr>
          <a:xfrm>
            <a:off x="1729073" y="5160779"/>
            <a:ext cx="9542948" cy="1771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bg1"/>
                </a:solidFill>
              </a:rPr>
              <a:t>Не полный охват.</a:t>
            </a:r>
            <a:r>
              <a:rPr lang="ru-RU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Еще недавно Женские консультации не получали обратной связи: попала ли их беременная на сохранение, на роды, или еще не поступала в перинатальный центр (родильный дом). Теперь ЖК участвуют в проекте и видят всю информацию о своих пациентках.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C306F3-43A5-3A4C-BCD8-D0207E3A747A}"/>
              </a:ext>
            </a:extLst>
          </p:cNvPr>
          <p:cNvSpPr txBox="1"/>
          <p:nvPr/>
        </p:nvSpPr>
        <p:spPr>
          <a:xfrm>
            <a:off x="943161" y="2922714"/>
            <a:ext cx="785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chemeClr val="bg1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CF2911-A4F6-6F4B-94D7-5D790B8B48F4}"/>
              </a:ext>
            </a:extLst>
          </p:cNvPr>
          <p:cNvSpPr txBox="1"/>
          <p:nvPr/>
        </p:nvSpPr>
        <p:spPr>
          <a:xfrm>
            <a:off x="919978" y="3816901"/>
            <a:ext cx="785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0AB43A-6FF0-EC46-A91F-70C0BBFB8398}"/>
              </a:ext>
            </a:extLst>
          </p:cNvPr>
          <p:cNvSpPr txBox="1"/>
          <p:nvPr/>
        </p:nvSpPr>
        <p:spPr>
          <a:xfrm>
            <a:off x="919978" y="5022279"/>
            <a:ext cx="7899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  <a:latin typeface="Dita Sweet" panose="02000503090000020004" pitchFamily="50" charset="0"/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30535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BFE4FB-DBD4-3046-8961-57C86C99613F}"/>
              </a:ext>
            </a:extLst>
          </p:cNvPr>
          <p:cNvSpPr txBox="1"/>
          <p:nvPr/>
        </p:nvSpPr>
        <p:spPr>
          <a:xfrm>
            <a:off x="599090" y="588577"/>
            <a:ext cx="3568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Целевая аудитория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3FE0D1-C6A5-C04E-AEFC-D4902E28A74D}"/>
              </a:ext>
            </a:extLst>
          </p:cNvPr>
          <p:cNvSpPr txBox="1"/>
          <p:nvPr/>
        </p:nvSpPr>
        <p:spPr>
          <a:xfrm>
            <a:off x="599089" y="1545021"/>
            <a:ext cx="11267089" cy="488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Целевая аудитория проекта мамы и новорожденные различных социальных групп и статусов.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Сегодня мамы очень разные. Одни приезжают на роды, ни разу не побывав в женской консультации. Другие поменяли не один десяток адресов. Третьи не знают порядка обращения за медицинской помощью в нашей стране. Тем не менее, за всех хочется быть уверенными, что и мамы, и малыши получат медицинскую помощь вовремя и в полном объеме. 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желания, чтобы мамы и дети передавались из рук в руки медработников, с понимания необходимости этого в феврале 2024 года началась совместная работа комитета по здравоохранению Ленинградской области и областного перинатального центра над пилотным региональным проектом по передаче клинической ответственности. 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Было решено не распыляться сразу на всю область, а отработать алгоритмы в нескольких соседних районах. Гатчина была выбрана, как крупный районный центр с хорошей транспортной доступностью, что обеспечивает более легкое взаимодействие между учреждениями. К тому же, район дает большой поток женщин. Вместе с Гатчинским районом, в пилотный проект вошли Лужский и Кингисеппский районы. 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32522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FD9C88-5035-B741-9EF2-4D25C8FCEB64}"/>
              </a:ext>
            </a:extLst>
          </p:cNvPr>
          <p:cNvSpPr txBox="1"/>
          <p:nvPr/>
        </p:nvSpPr>
        <p:spPr>
          <a:xfrm>
            <a:off x="599090" y="588577"/>
            <a:ext cx="62504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Стадия проекта. Зрелость проекта</a:t>
            </a: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9E9D96-F053-B14C-97B3-0191C1B7F1A9}"/>
              </a:ext>
            </a:extLst>
          </p:cNvPr>
          <p:cNvSpPr txBox="1"/>
          <p:nvPr/>
        </p:nvSpPr>
        <p:spPr>
          <a:xfrm>
            <a:off x="707844" y="1282260"/>
            <a:ext cx="11315990" cy="6101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dirty="0"/>
              <a:t>Завершённый проект/успешная практика (кейс) (проект продуман, есть команда, ресурсы, проект прошел внедрение на целевой аудитории, может быть использован как «лучшая практика» для масштабирования на других площадках или расширении целевой аудитории)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Из перинатального центра необходимые данные передаются в головную поликлинику. В них назначены ответственные сотрудники, которые отслеживают информацию и при необходимости передают ее в подразделения в районе. Условно: перинатальный центр вносит в таблицу данные о выписке мамы с ребенком. Ответственный за проектную работу в Детской поликлинике Гатчинской КМБ передает ее либо врачам поликлиники, либо, например, в фельдшерско-акушерский пункт по месту проживания пациента для организации дальнейшего патронажа. 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Если ранее патронаж передавала свободная постовая медицинская сестра, ответственные за своевременность и полноту передачи информации были все, а значит никто, то в ходе проекта была сформирована группа сотрудников, отвечающих за каждый этап передачи информации. Были разработаны и внедрены в работу </a:t>
            </a:r>
            <a:r>
              <a:rPr lang="ru-RU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СОПы</a:t>
            </a:r>
            <a:r>
              <a:rPr lang="ru-R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по передаче информации, где были четко сформулированы сроки передачи, какие данные о малыше и маме должны быть переданы, документация, требующая заполнения. Ответственными за передачу патронажа со стороны перинатального центра были назначены старшие медицинские сестры </a:t>
            </a:r>
            <a:r>
              <a:rPr lang="ru-RU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неонатологических</a:t>
            </a:r>
            <a:r>
              <a:rPr lang="ru-R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отделений, а со стороны детской поликлиники- участковые медицинские сестры, то есть информация была сосредоточена в одни руки. 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ru-RU" sz="2000" dirty="0"/>
          </a:p>
        </p:txBody>
      </p:sp>
      <p:sp>
        <p:nvSpPr>
          <p:cNvPr id="8" name="Овал 2">
            <a:extLst>
              <a:ext uri="{FF2B5EF4-FFF2-40B4-BE49-F238E27FC236}">
                <a16:creationId xmlns:a16="http://schemas.microsoft.com/office/drawing/2014/main" id="{A17177B6-1C68-8E47-9657-8BC211F975BA}"/>
              </a:ext>
            </a:extLst>
          </p:cNvPr>
          <p:cNvSpPr/>
          <p:nvPr/>
        </p:nvSpPr>
        <p:spPr>
          <a:xfrm>
            <a:off x="479448" y="1983217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778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D0987B-83B4-AA46-BFCD-AB6618EC16FA}"/>
              </a:ext>
            </a:extLst>
          </p:cNvPr>
          <p:cNvSpPr txBox="1"/>
          <p:nvPr/>
        </p:nvSpPr>
        <p:spPr>
          <a:xfrm>
            <a:off x="599090" y="588577"/>
            <a:ext cx="7226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Миссия проекта. Цели и задачи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9C69FB-0247-0B45-B74E-CC7C827B27CE}"/>
              </a:ext>
            </a:extLst>
          </p:cNvPr>
          <p:cNvSpPr txBox="1"/>
          <p:nvPr/>
        </p:nvSpPr>
        <p:spPr>
          <a:xfrm>
            <a:off x="599090" y="1027655"/>
            <a:ext cx="11004332" cy="1556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Со временем наш опыт будет тиражирован на другие медучреждения Ленобласти. Подобную проектную работу проведут все районы, в регионе будет внедрена единая медицинская информационная система и перинатальный центр будет «видеть» всех мам и детей Ленинградской области: вот женщина наблюдалась в женской консультации, поступила к нам, родила, мы выписали маму с ребенком – это видит и женская консультация, и детская поликлиника. Врачи на местах организуют патронаж - мы видим, что малыш и мама под наблюдением. Всё четко и понятно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78B6A2-483B-5041-9AAB-37FF081A67F6}"/>
              </a:ext>
            </a:extLst>
          </p:cNvPr>
          <p:cNvSpPr txBox="1"/>
          <p:nvPr/>
        </p:nvSpPr>
        <p:spPr>
          <a:xfrm>
            <a:off x="787531" y="3199152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A72E88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rgbClr val="A72E88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ED018C-C8C8-FC47-9904-8EE67C111AE9}"/>
              </a:ext>
            </a:extLst>
          </p:cNvPr>
          <p:cNvSpPr txBox="1"/>
          <p:nvPr/>
        </p:nvSpPr>
        <p:spPr>
          <a:xfrm>
            <a:off x="764348" y="4004909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A72E88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3663EC-3DC1-1547-9D13-5F13AA9CB760}"/>
              </a:ext>
            </a:extLst>
          </p:cNvPr>
          <p:cNvSpPr txBox="1"/>
          <p:nvPr/>
        </p:nvSpPr>
        <p:spPr>
          <a:xfrm>
            <a:off x="781282" y="4849361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A72E88"/>
                </a:solidFill>
                <a:latin typeface="Dita Sweet" panose="02000503090000020004" pitchFamily="50" charset="0"/>
              </a:rPr>
              <a:t>3.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3A1142-CF42-E546-891A-29A412372602}"/>
              </a:ext>
            </a:extLst>
          </p:cNvPr>
          <p:cNvSpPr txBox="1"/>
          <p:nvPr/>
        </p:nvSpPr>
        <p:spPr>
          <a:xfrm>
            <a:off x="4898792" y="3199152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B9D04A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C7FB12-663E-BB45-B0AE-A412BADB16B3}"/>
              </a:ext>
            </a:extLst>
          </p:cNvPr>
          <p:cNvSpPr txBox="1"/>
          <p:nvPr/>
        </p:nvSpPr>
        <p:spPr>
          <a:xfrm>
            <a:off x="4875609" y="4004909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AF7BDC-95D7-3642-91FF-A8B00E650BBC}"/>
              </a:ext>
            </a:extLst>
          </p:cNvPr>
          <p:cNvSpPr txBox="1"/>
          <p:nvPr/>
        </p:nvSpPr>
        <p:spPr>
          <a:xfrm>
            <a:off x="4892543" y="4849361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3.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A06FC8-20DC-1442-B6F9-1D752E470FFA}"/>
              </a:ext>
            </a:extLst>
          </p:cNvPr>
          <p:cNvSpPr txBox="1"/>
          <p:nvPr/>
        </p:nvSpPr>
        <p:spPr>
          <a:xfrm>
            <a:off x="786088" y="2534664"/>
            <a:ext cx="2677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Playfair Display SemiBold" pitchFamily="2" charset="-52"/>
              </a:rPr>
              <a:t>Цели и задачи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AEF22A-80F6-934F-814E-7A34502A8484}"/>
              </a:ext>
            </a:extLst>
          </p:cNvPr>
          <p:cNvSpPr txBox="1"/>
          <p:nvPr/>
        </p:nvSpPr>
        <p:spPr>
          <a:xfrm>
            <a:off x="1430204" y="3346730"/>
            <a:ext cx="354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Исключит потерю пациента при передачи из МО в другую МО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BA45BA0-D4B1-6C43-A815-242F5EBF451D}"/>
              </a:ext>
            </a:extLst>
          </p:cNvPr>
          <p:cNvSpPr txBox="1"/>
          <p:nvPr/>
        </p:nvSpPr>
        <p:spPr>
          <a:xfrm>
            <a:off x="1430204" y="4175376"/>
            <a:ext cx="354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Сократить время передачи информации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02AC18-941A-574F-8D29-652E047DEC2E}"/>
              </a:ext>
            </a:extLst>
          </p:cNvPr>
          <p:cNvSpPr txBox="1"/>
          <p:nvPr/>
        </p:nvSpPr>
        <p:spPr>
          <a:xfrm>
            <a:off x="1430204" y="5084110"/>
            <a:ext cx="354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Увеличить охват переданных пациентов под наблюдение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B1BA54-CEA8-324D-A51C-67190010D735}"/>
              </a:ext>
            </a:extLst>
          </p:cNvPr>
          <p:cNvSpPr txBox="1"/>
          <p:nvPr/>
        </p:nvSpPr>
        <p:spPr>
          <a:xfrm>
            <a:off x="5637586" y="3346730"/>
            <a:ext cx="5124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Точно и вовремя передать информацию о пациенте при выписке или поступлении в МО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EC083BC-A197-F644-8276-D16BE958C6FF}"/>
              </a:ext>
            </a:extLst>
          </p:cNvPr>
          <p:cNvSpPr txBox="1"/>
          <p:nvPr/>
        </p:nvSpPr>
        <p:spPr>
          <a:xfrm>
            <a:off x="5637587" y="4175376"/>
            <a:ext cx="478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От 1,5-2 х часов дозвона до нескольких минут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3142D69-389E-FA41-B6F5-C90265FC495B}"/>
              </a:ext>
            </a:extLst>
          </p:cNvPr>
          <p:cNvSpPr txBox="1"/>
          <p:nvPr/>
        </p:nvSpPr>
        <p:spPr>
          <a:xfrm>
            <a:off x="5637587" y="5084110"/>
            <a:ext cx="5662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Расширить передачу </a:t>
            </a:r>
            <a:r>
              <a:rPr lang="ru-RU" dirty="0" err="1"/>
              <a:t>потранажей</a:t>
            </a:r>
            <a:r>
              <a:rPr lang="ru-RU" dirty="0"/>
              <a:t> от новорожденного до беременной женщины или родильницы</a:t>
            </a:r>
          </a:p>
        </p:txBody>
      </p:sp>
    </p:spTree>
    <p:extLst>
      <p:ext uri="{BB962C8B-B14F-4D97-AF65-F5344CB8AC3E}">
        <p14:creationId xmlns:p14="http://schemas.microsoft.com/office/powerpoint/2010/main" val="1478707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690254-2E86-BE45-BDF3-C531AFA98911}"/>
              </a:ext>
            </a:extLst>
          </p:cNvPr>
          <p:cNvSpPr txBox="1"/>
          <p:nvPr/>
        </p:nvSpPr>
        <p:spPr>
          <a:xfrm>
            <a:off x="599090" y="588577"/>
            <a:ext cx="25314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Суть проекта</a:t>
            </a: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37FA73-FDF5-4545-9A83-B81C56B1FB7A}"/>
              </a:ext>
            </a:extLst>
          </p:cNvPr>
          <p:cNvSpPr txBox="1"/>
          <p:nvPr/>
        </p:nvSpPr>
        <p:spPr>
          <a:xfrm>
            <a:off x="599090" y="1311852"/>
            <a:ext cx="10731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Кратко и тезисно описывается суть проекта: что за проект, какая «механика» проекта, из каких инициатив/событий состоит проект, как реализуется либо будет реализовываться проекта</a:t>
            </a:r>
          </a:p>
        </p:txBody>
      </p:sp>
      <p:sp>
        <p:nvSpPr>
          <p:cNvPr id="8" name="Прямоугольник: скругленные углы 11">
            <a:extLst>
              <a:ext uri="{FF2B5EF4-FFF2-40B4-BE49-F238E27FC236}">
                <a16:creationId xmlns:a16="http://schemas.microsoft.com/office/drawing/2014/main" id="{A94B22EA-478D-ED42-A6D1-AF33314DED96}"/>
              </a:ext>
            </a:extLst>
          </p:cNvPr>
          <p:cNvSpPr/>
          <p:nvPr/>
        </p:nvSpPr>
        <p:spPr>
          <a:xfrm>
            <a:off x="805218" y="2254942"/>
            <a:ext cx="10120064" cy="1150475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 плановой госпитализации женская консультацию вносит данные в таблицу на назначенный день госпитализации, в перинатальном центре видят о поступлении пациентки (в день госпитализации ставится отметка о поступлении или если пациентка не приехала на госпитализацию.</a:t>
            </a:r>
          </a:p>
        </p:txBody>
      </p:sp>
      <p:sp>
        <p:nvSpPr>
          <p:cNvPr id="9" name="Прямоугольник: скругленные углы 15">
            <a:extLst>
              <a:ext uri="{FF2B5EF4-FFF2-40B4-BE49-F238E27FC236}">
                <a16:creationId xmlns:a16="http://schemas.microsoft.com/office/drawing/2014/main" id="{BEB46AAA-30A5-DB41-83AD-72BC9CB91D2F}"/>
              </a:ext>
            </a:extLst>
          </p:cNvPr>
          <p:cNvSpPr/>
          <p:nvPr/>
        </p:nvSpPr>
        <p:spPr>
          <a:xfrm>
            <a:off x="805218" y="3640621"/>
            <a:ext cx="10198891" cy="1150475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Из перинатального центра необходимые данные передаются в головную поликлинику. В них назначены ответственные сотрудники, которые отслеживают информацию и при необходимости передают ее в подразделения в районе. </a:t>
            </a:r>
            <a:endParaRPr lang="ru-RU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Прямоугольник: скругленные углы 16">
            <a:extLst>
              <a:ext uri="{FF2B5EF4-FFF2-40B4-BE49-F238E27FC236}">
                <a16:creationId xmlns:a16="http://schemas.microsoft.com/office/drawing/2014/main" id="{67F45B01-050D-CE47-83F2-B1A6474A87AF}"/>
              </a:ext>
            </a:extLst>
          </p:cNvPr>
          <p:cNvSpPr/>
          <p:nvPr/>
        </p:nvSpPr>
        <p:spPr>
          <a:xfrm>
            <a:off x="805218" y="5026300"/>
            <a:ext cx="10120064" cy="1150475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 сути, проект по передаче клинической ответственности представляет собой онлайн-таблицу на защищенном портале. В цепочке участников - </a:t>
            </a:r>
            <a:r>
              <a:rPr lang="ru-RU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детские поликлиники, женские консультации трех районов </a:t>
            </a:r>
            <a:r>
              <a:rPr lang="ru-RU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 Перинатальный центр. Каждый район работает в своей вкладке в этой таблице.</a:t>
            </a:r>
            <a:endParaRPr lang="ru-RU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39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E5D33E-8624-9F40-B0DC-F3E78C924CAB}"/>
              </a:ext>
            </a:extLst>
          </p:cNvPr>
          <p:cNvSpPr txBox="1"/>
          <p:nvPr/>
        </p:nvSpPr>
        <p:spPr>
          <a:xfrm>
            <a:off x="599090" y="588577"/>
            <a:ext cx="34323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Механика проекта</a:t>
            </a: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A60232-FEBC-9240-8017-B07BA7245877}"/>
              </a:ext>
            </a:extLst>
          </p:cNvPr>
          <p:cNvSpPr txBox="1"/>
          <p:nvPr/>
        </p:nvSpPr>
        <p:spPr>
          <a:xfrm>
            <a:off x="599089" y="945931"/>
            <a:ext cx="11165281" cy="1525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Благодаря внедрению в работу разработанных алгоритмов удалось систематизировать и облегчить саму суть процесса передачи информации. 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ru-RU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Женские консультации видят в таблице количество свободных мест в перинатальном центре и могут самостоятельно записать на плановую госпитализацию. Дальше они могут видеть ее поступление, изменение статуса с беременных на родильниц, выписку. Детские поликлиники видят информаци</a:t>
            </a: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ю о выписке новорожденного.</a:t>
            </a:r>
            <a:endParaRPr lang="ru-R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Прямоугольник: скругленные углы 6">
            <a:extLst>
              <a:ext uri="{FF2B5EF4-FFF2-40B4-BE49-F238E27FC236}">
                <a16:creationId xmlns:a16="http://schemas.microsoft.com/office/drawing/2014/main" id="{89879918-B16C-1F4D-A71E-A636346F56B4}"/>
              </a:ext>
            </a:extLst>
          </p:cNvPr>
          <p:cNvSpPr/>
          <p:nvPr/>
        </p:nvSpPr>
        <p:spPr>
          <a:xfrm>
            <a:off x="599090" y="2475552"/>
            <a:ext cx="4845269" cy="1791648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marR="0" algn="l" rtl="0" fontAlgn="t">
              <a:buNone/>
            </a:pPr>
            <a:r>
              <a:rPr lang="ru-RU" sz="1400" b="1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Диагностика и целевое состояние</a:t>
            </a:r>
            <a:endParaRPr lang="ru-RU" sz="1400" b="0" i="0" u="none" strike="noStrike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l" rtl="0" fontAlgn="t">
              <a:buNone/>
            </a:pPr>
            <a:r>
              <a:rPr lang="ru-RU" sz="1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Разработка карты процесса текущего состояния, сбор фактических данных</a:t>
            </a:r>
          </a:p>
          <a:p>
            <a:pPr marR="0" algn="l" rtl="0" fontAlgn="t">
              <a:buNone/>
            </a:pPr>
            <a:r>
              <a:rPr lang="ru-RU" sz="1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Разработка карты процесса целевого состояния и плана мероприятий</a:t>
            </a:r>
          </a:p>
          <a:p>
            <a:pPr marR="0" algn="l" rtl="0" fontAlgn="t">
              <a:buNone/>
            </a:pPr>
            <a:r>
              <a:rPr lang="ru-RU" sz="1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Внедрение</a:t>
            </a:r>
          </a:p>
          <a:p>
            <a:pPr marR="0" algn="l" rtl="0" fontAlgn="t"/>
            <a:r>
              <a:rPr lang="ru-RU" sz="1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Закрепление результатов и закрытие проекта</a:t>
            </a:r>
          </a:p>
        </p:txBody>
      </p:sp>
      <p:sp>
        <p:nvSpPr>
          <p:cNvPr id="9" name="Прямоугольник: скругленные углы 7">
            <a:extLst>
              <a:ext uri="{FF2B5EF4-FFF2-40B4-BE49-F238E27FC236}">
                <a16:creationId xmlns:a16="http://schemas.microsoft.com/office/drawing/2014/main" id="{C99722BC-85BA-A140-9E9E-71C5F0D0B7CC}"/>
              </a:ext>
            </a:extLst>
          </p:cNvPr>
          <p:cNvSpPr/>
          <p:nvPr/>
        </p:nvSpPr>
        <p:spPr>
          <a:xfrm>
            <a:off x="5559973" y="2475552"/>
            <a:ext cx="6032938" cy="1791648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Инструменты:</a:t>
            </a:r>
          </a:p>
          <a:p>
            <a:r>
              <a:rPr lang="ru-RU" dirty="0"/>
              <a:t>1. Таблица размещенная на защищённом канале</a:t>
            </a:r>
          </a:p>
          <a:p>
            <a:r>
              <a:rPr lang="ru-RU" dirty="0"/>
              <a:t>2. Назначенные приказом ответственные сотрудники МО</a:t>
            </a:r>
          </a:p>
          <a:p>
            <a:r>
              <a:rPr lang="ru-RU" dirty="0"/>
              <a:t>3. Разработанные приказы, алгоритмы и </a:t>
            </a:r>
            <a:r>
              <a:rPr lang="ru-RU" dirty="0" err="1"/>
              <a:t>СОПы</a:t>
            </a:r>
            <a:r>
              <a:rPr lang="ru-RU" dirty="0"/>
              <a:t> в МО</a:t>
            </a:r>
          </a:p>
        </p:txBody>
      </p:sp>
      <p:sp>
        <p:nvSpPr>
          <p:cNvPr id="10" name="Прямоугольник: скругленные углы 8">
            <a:extLst>
              <a:ext uri="{FF2B5EF4-FFF2-40B4-BE49-F238E27FC236}">
                <a16:creationId xmlns:a16="http://schemas.microsoft.com/office/drawing/2014/main" id="{2FEE36DE-3F0A-2C4F-8F97-DC06DFD1A9D9}"/>
              </a:ext>
            </a:extLst>
          </p:cNvPr>
          <p:cNvSpPr/>
          <p:nvPr/>
        </p:nvSpPr>
        <p:spPr>
          <a:xfrm>
            <a:off x="599090" y="4398057"/>
            <a:ext cx="10993820" cy="1791648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Последовательность:</a:t>
            </a:r>
          </a:p>
          <a:p>
            <a:r>
              <a:rPr lang="ru-RU" dirty="0"/>
              <a:t>1.Передача из женской консультации (ЖК) в перинатальный центр (ПЦ) информации о беременной пациентке</a:t>
            </a:r>
          </a:p>
          <a:p>
            <a:r>
              <a:rPr lang="ru-RU" dirty="0"/>
              <a:t>2.Отображение информации о пациентке в ПЦ и обратная связь о госпитализации для ЖК</a:t>
            </a:r>
          </a:p>
          <a:p>
            <a:r>
              <a:rPr lang="ru-RU" dirty="0"/>
              <a:t>3. Передача сведений в ЖК о родильнице и в детскую поликлинику о новорожденном</a:t>
            </a:r>
          </a:p>
        </p:txBody>
      </p:sp>
    </p:spTree>
    <p:extLst>
      <p:ext uri="{BB962C8B-B14F-4D97-AF65-F5344CB8AC3E}">
        <p14:creationId xmlns:p14="http://schemas.microsoft.com/office/powerpoint/2010/main" val="2642858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2DB4CB-73D1-2148-924A-D3D1A20C3243}"/>
              </a:ext>
            </a:extLst>
          </p:cNvPr>
          <p:cNvSpPr txBox="1"/>
          <p:nvPr/>
        </p:nvSpPr>
        <p:spPr>
          <a:xfrm>
            <a:off x="599090" y="588577"/>
            <a:ext cx="5606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Основные результаты проекта</a:t>
            </a:r>
          </a:p>
        </p:txBody>
      </p:sp>
      <p:sp>
        <p:nvSpPr>
          <p:cNvPr id="8" name="Овал 9">
            <a:extLst>
              <a:ext uri="{FF2B5EF4-FFF2-40B4-BE49-F238E27FC236}">
                <a16:creationId xmlns:a16="http://schemas.microsoft.com/office/drawing/2014/main" id="{95A6727E-4E54-5049-AD3F-7E4D733BE664}"/>
              </a:ext>
            </a:extLst>
          </p:cNvPr>
          <p:cNvSpPr/>
          <p:nvPr/>
        </p:nvSpPr>
        <p:spPr>
          <a:xfrm>
            <a:off x="707844" y="2296600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10">
            <a:extLst>
              <a:ext uri="{FF2B5EF4-FFF2-40B4-BE49-F238E27FC236}">
                <a16:creationId xmlns:a16="http://schemas.microsoft.com/office/drawing/2014/main" id="{F97F9C59-89C4-ED46-BC9F-0D3E4EABDB46}"/>
              </a:ext>
            </a:extLst>
          </p:cNvPr>
          <p:cNvSpPr/>
          <p:nvPr/>
        </p:nvSpPr>
        <p:spPr>
          <a:xfrm>
            <a:off x="707844" y="2937184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11">
            <a:extLst>
              <a:ext uri="{FF2B5EF4-FFF2-40B4-BE49-F238E27FC236}">
                <a16:creationId xmlns:a16="http://schemas.microsoft.com/office/drawing/2014/main" id="{0B50C7FF-C535-C04C-BB21-B8312DB0B06A}"/>
              </a:ext>
            </a:extLst>
          </p:cNvPr>
          <p:cNvSpPr/>
          <p:nvPr/>
        </p:nvSpPr>
        <p:spPr>
          <a:xfrm>
            <a:off x="707844" y="3555730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2">
            <a:extLst>
              <a:ext uri="{FF2B5EF4-FFF2-40B4-BE49-F238E27FC236}">
                <a16:creationId xmlns:a16="http://schemas.microsoft.com/office/drawing/2014/main" id="{1A11A1F6-0531-364A-AD8A-E589334E16B2}"/>
              </a:ext>
            </a:extLst>
          </p:cNvPr>
          <p:cNvSpPr/>
          <p:nvPr/>
        </p:nvSpPr>
        <p:spPr>
          <a:xfrm>
            <a:off x="707844" y="4174327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3">
            <a:extLst>
              <a:ext uri="{FF2B5EF4-FFF2-40B4-BE49-F238E27FC236}">
                <a16:creationId xmlns:a16="http://schemas.microsoft.com/office/drawing/2014/main" id="{D73557A0-38A9-CB4B-B14C-F1430907911C}"/>
              </a:ext>
            </a:extLst>
          </p:cNvPr>
          <p:cNvSpPr/>
          <p:nvPr/>
        </p:nvSpPr>
        <p:spPr>
          <a:xfrm>
            <a:off x="707844" y="4799034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678E1D-1ED6-9A49-824B-A22693BFE844}"/>
              </a:ext>
            </a:extLst>
          </p:cNvPr>
          <p:cNvSpPr txBox="1"/>
          <p:nvPr/>
        </p:nvSpPr>
        <p:spPr>
          <a:xfrm>
            <a:off x="1096871" y="2219793"/>
            <a:ext cx="10324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Время передачи информации о патронаже из ЛОПЦ в МО сократилось от 3 х дней до 15 мин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C87659-64EE-F442-B024-A538C907FAFE}"/>
              </a:ext>
            </a:extLst>
          </p:cNvPr>
          <p:cNvSpPr txBox="1"/>
          <p:nvPr/>
        </p:nvSpPr>
        <p:spPr>
          <a:xfrm>
            <a:off x="1096871" y="2844500"/>
            <a:ext cx="10324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Доля переданной из МО информации о пациентах в ПЦ из всех принятых плановых (за период) в МО стала 100%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9F775E-F051-4040-A4CF-F5F248A66BCF}"/>
              </a:ext>
            </a:extLst>
          </p:cNvPr>
          <p:cNvSpPr txBox="1"/>
          <p:nvPr/>
        </p:nvSpPr>
        <p:spPr>
          <a:xfrm>
            <a:off x="1096871" y="3469207"/>
            <a:ext cx="10324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Доля переданной из ПЦ информации о пациентах в МО из всех выписанных (за период), %  стала 100%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2F3FE3-DDDF-F04D-99FC-5558F11755A7}"/>
              </a:ext>
            </a:extLst>
          </p:cNvPr>
          <p:cNvSpPr txBox="1"/>
          <p:nvPr/>
        </p:nvSpPr>
        <p:spPr>
          <a:xfrm>
            <a:off x="1096871" y="4093914"/>
            <a:ext cx="10324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Доля патронажей осуществленных в течении 3 дней с момента выписки из ПЦ, </a:t>
            </a:r>
            <a:r>
              <a:rPr kumimoji="0" lang="ru-RU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к.д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. стала 100% (была 75%)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26DD552-DC4B-A740-A522-4DBB1979DBB7}"/>
              </a:ext>
            </a:extLst>
          </p:cNvPr>
          <p:cNvSpPr txBox="1"/>
          <p:nvPr/>
        </p:nvSpPr>
        <p:spPr>
          <a:xfrm>
            <a:off x="1096871" y="4718621"/>
            <a:ext cx="10324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Доля патронажей беременных группы высокого риска переданных в МО по МЖ, стала 100%  (была 60%)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3168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88475A-0C6F-9641-A042-B188E420BA4B}"/>
              </a:ext>
            </a:extLst>
          </p:cNvPr>
          <p:cNvSpPr txBox="1"/>
          <p:nvPr/>
        </p:nvSpPr>
        <p:spPr>
          <a:xfrm>
            <a:off x="599090" y="588577"/>
            <a:ext cx="59346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Информация о текущем статусе </a:t>
            </a:r>
            <a:b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</a:br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реализации проекта</a:t>
            </a:r>
          </a:p>
        </p:txBody>
      </p:sp>
      <p:sp>
        <p:nvSpPr>
          <p:cNvPr id="8" name="Прямоугольник: скругленные углы 19">
            <a:extLst>
              <a:ext uri="{FF2B5EF4-FFF2-40B4-BE49-F238E27FC236}">
                <a16:creationId xmlns:a16="http://schemas.microsoft.com/office/drawing/2014/main" id="{C4169BAA-4B12-B14F-A2F9-009A19F16532}"/>
              </a:ext>
            </a:extLst>
          </p:cNvPr>
          <p:cNvSpPr/>
          <p:nvPr/>
        </p:nvSpPr>
        <p:spPr>
          <a:xfrm>
            <a:off x="599090" y="2454952"/>
            <a:ext cx="4845269" cy="1899040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Проект реализован в 3 х крупных районах Ленинградской области, готовится к тиражированию еще в 4 х.</a:t>
            </a:r>
          </a:p>
        </p:txBody>
      </p:sp>
      <p:sp>
        <p:nvSpPr>
          <p:cNvPr id="9" name="Прямоугольник: скругленные углы 20">
            <a:extLst>
              <a:ext uri="{FF2B5EF4-FFF2-40B4-BE49-F238E27FC236}">
                <a16:creationId xmlns:a16="http://schemas.microsoft.com/office/drawing/2014/main" id="{444AD552-A7DD-B541-B481-B576E7BAE03B}"/>
              </a:ext>
            </a:extLst>
          </p:cNvPr>
          <p:cNvSpPr/>
          <p:nvPr/>
        </p:nvSpPr>
        <p:spPr>
          <a:xfrm>
            <a:off x="5559973" y="2475552"/>
            <a:ext cx="6032938" cy="888803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СМИ печать статьи в Вестнике ассоциации №1/70 2025 (фото в приложении)</a:t>
            </a:r>
          </a:p>
        </p:txBody>
      </p:sp>
      <p:sp>
        <p:nvSpPr>
          <p:cNvPr id="10" name="Прямоугольник: скругленные углы 21">
            <a:extLst>
              <a:ext uri="{FF2B5EF4-FFF2-40B4-BE49-F238E27FC236}">
                <a16:creationId xmlns:a16="http://schemas.microsoft.com/office/drawing/2014/main" id="{C18EE8D4-00F3-1F40-B507-684B74EA7715}"/>
              </a:ext>
            </a:extLst>
          </p:cNvPr>
          <p:cNvSpPr/>
          <p:nvPr/>
        </p:nvSpPr>
        <p:spPr>
          <a:xfrm>
            <a:off x="599090" y="4503591"/>
            <a:ext cx="10993820" cy="1791648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Статистические данные</a:t>
            </a:r>
          </a:p>
        </p:txBody>
      </p:sp>
      <p:sp>
        <p:nvSpPr>
          <p:cNvPr id="11" name="Прямоугольник: скругленные углы 22">
            <a:extLst>
              <a:ext uri="{FF2B5EF4-FFF2-40B4-BE49-F238E27FC236}">
                <a16:creationId xmlns:a16="http://schemas.microsoft.com/office/drawing/2014/main" id="{6925F8D5-4A90-3449-9C15-AFA3927AC4E0}"/>
              </a:ext>
            </a:extLst>
          </p:cNvPr>
          <p:cNvSpPr/>
          <p:nvPr/>
        </p:nvSpPr>
        <p:spPr>
          <a:xfrm>
            <a:off x="5570484" y="3489571"/>
            <a:ext cx="6032938" cy="888803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en-US" b="0" i="0" u="none" strike="noStrike">
                <a:effectLst/>
                <a:latin typeface="Arial" panose="020B0604020202020204" pitchFamily="34" charset="0"/>
                <a:hlinkClick r:id="rId3"/>
              </a:rPr>
              <a:t>https://rutube.ru/video/a28bd4e1f7ef9d3ad754bdd7c3858382/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784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1495</Words>
  <Application>Microsoft Office PowerPoint</Application>
  <PresentationFormat>Широкоэкранный</PresentationFormat>
  <Paragraphs>94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Dita Sweet</vt:lpstr>
      <vt:lpstr>Playfair Display</vt:lpstr>
      <vt:lpstr>Playfair Display SemiBold</vt:lpstr>
      <vt:lpstr>Times New Roman</vt:lpstr>
      <vt:lpstr>YS Text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31</cp:revision>
  <dcterms:created xsi:type="dcterms:W3CDTF">2025-03-26T12:04:55Z</dcterms:created>
  <dcterms:modified xsi:type="dcterms:W3CDTF">2025-04-13T17:39:52Z</dcterms:modified>
</cp:coreProperties>
</file>