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8" r:id="rId11"/>
    <p:sldId id="266" r:id="rId12"/>
    <p:sldId id="267" r:id="rId13"/>
  </p:sldIdLst>
  <p:sldSz cx="12192000" cy="6858000"/>
  <p:notesSz cx="6858000" cy="9144000"/>
  <p:defaultTextStyle>
    <a:defPPr>
      <a:defRPr lang="x-non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72E87"/>
    <a:srgbClr val="A23694"/>
    <a:srgbClr val="863458"/>
    <a:srgbClr val="651C3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6405"/>
  </p:normalViewPr>
  <p:slideViewPr>
    <p:cSldViewPr snapToGrid="0" snapToObjects="1" showGuides="1">
      <p:cViewPr varScale="1">
        <p:scale>
          <a:sx n="112" d="100"/>
          <a:sy n="112" d="100"/>
        </p:scale>
        <p:origin x="516" y="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13CA14-0783-0442-8B43-1865A881298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x-non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D07D968-37EC-FE40-AB46-32C59BD11AF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x-non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11B1C4-A9AA-9042-9A10-D8A21B4281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EFBB3-7FA6-3D49-B851-9472CC50247F}" type="datetimeFigureOut">
              <a:rPr lang="x-none" smtClean="0"/>
              <a:t>13.04.2025</a:t>
            </a:fld>
            <a:endParaRPr lang="x-non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9CD9571-5E7F-E745-AEB9-7CA9B155DA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23E4D91-4232-2E40-B542-61599FA528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39A69-AF25-1848-A12F-D5E9AB2C720D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20130990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58B3C3-C578-844B-AF87-F297E696D2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x-non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04A91F7-A599-FB43-A586-0CC751004D1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x-non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A71F158-2512-A44D-A26D-54697C16E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EFBB3-7FA6-3D49-B851-9472CC50247F}" type="datetimeFigureOut">
              <a:rPr lang="x-none" smtClean="0"/>
              <a:t>13.04.2025</a:t>
            </a:fld>
            <a:endParaRPr lang="x-non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B64F998-4F9B-804A-9F02-0F4D601082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971966B-9D23-6848-99CB-AB9C01AB69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39A69-AF25-1848-A12F-D5E9AB2C720D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6292330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E08C84E-89E4-D749-BF5D-C7AFF866AA2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x-non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9841363-9323-674F-A3CA-6D2AAEE611A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x-non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14CFA2A-828B-5843-93AB-C4BBF9132E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EFBB3-7FA6-3D49-B851-9472CC50247F}" type="datetimeFigureOut">
              <a:rPr lang="x-none" smtClean="0"/>
              <a:t>13.04.2025</a:t>
            </a:fld>
            <a:endParaRPr lang="x-non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FEFA42-7CDF-C24D-8B70-B191A9AECB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555325E-D7E8-9F48-B2BF-11C3640ABF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39A69-AF25-1848-A12F-D5E9AB2C720D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40213745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2563C7-BF04-9541-A3BA-1EC3155EDD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x-non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F8868E-D979-C241-9B7B-847DB9EFB9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x-non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CD3B753-0970-BA49-8E1F-69739D4519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EFBB3-7FA6-3D49-B851-9472CC50247F}" type="datetimeFigureOut">
              <a:rPr lang="x-none" smtClean="0"/>
              <a:t>13.04.2025</a:t>
            </a:fld>
            <a:endParaRPr lang="x-non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971C29A-35D4-764F-8EF5-3B1CB7A4A1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95C276-872E-5C43-B7CF-2AD1F9D386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39A69-AF25-1848-A12F-D5E9AB2C720D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38664703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BDDB34-A444-AC47-803F-5C0D2E85D7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x-non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07685CE-926B-ED47-BE9E-FA65006D4C2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E7A14B-C39F-6845-B507-E6C27D1AE3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EFBB3-7FA6-3D49-B851-9472CC50247F}" type="datetimeFigureOut">
              <a:rPr lang="x-none" smtClean="0"/>
              <a:t>13.04.2025</a:t>
            </a:fld>
            <a:endParaRPr lang="x-non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28461A-2CA5-9C43-BE32-7E938C3CD5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C139A6B-82D4-FA40-9BF2-3B5522C1DD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39A69-AF25-1848-A12F-D5E9AB2C720D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37593328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0215C8-2F70-BA4E-AFC1-2D345E5084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x-non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EC1E8B-2AA2-DF40-A096-0F20FFA5977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x-none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B520B7B-023C-F549-8C1D-ABE1A60C505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x-none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3D3FBAD-B739-3849-AE3A-878D05538F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EFBB3-7FA6-3D49-B851-9472CC50247F}" type="datetimeFigureOut">
              <a:rPr lang="x-none" smtClean="0"/>
              <a:t>13.04.2025</a:t>
            </a:fld>
            <a:endParaRPr lang="x-non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1D44275-9D2F-D540-98C7-790CF9E40A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DD65E1B-BDC3-5E40-B884-047D1EED58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39A69-AF25-1848-A12F-D5E9AB2C720D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1969106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EA4140-6F29-874E-83AA-5CBE2EB5C9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x-non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01479D2-391E-3D47-9236-19E384C6BA4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A87586E-75BA-BA45-8BC4-920EABE2AF4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x-non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1EF321A-AC70-EF49-8FCC-46AA2389794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4A2D6C3-FD50-B64A-9FBE-62BB4E0DAF3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x-none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2462348-8F70-B14D-BE99-0C70F9FB21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EFBB3-7FA6-3D49-B851-9472CC50247F}" type="datetimeFigureOut">
              <a:rPr lang="x-none" smtClean="0"/>
              <a:t>13.04.2025</a:t>
            </a:fld>
            <a:endParaRPr lang="x-none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08A1FC1-9FD6-2546-BF32-F542B82457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687ADF1-7043-3943-9B86-91A5BFAAE7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39A69-AF25-1848-A12F-D5E9AB2C720D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25982425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322561-48E8-EE44-B6C8-580307506B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x-non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6EF9D8E-5CD9-FC4F-B6F4-C020B57E4D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EFBB3-7FA6-3D49-B851-9472CC50247F}" type="datetimeFigureOut">
              <a:rPr lang="x-none" smtClean="0"/>
              <a:t>13.04.2025</a:t>
            </a:fld>
            <a:endParaRPr lang="x-non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1C9FEC1-62B9-824C-822A-7AF12162AF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D9528D4-1EA2-B548-9AD9-1B7F8428EC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39A69-AF25-1848-A12F-D5E9AB2C720D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4186825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05A742A-4AF4-2543-813D-9C714AC99E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EFBB3-7FA6-3D49-B851-9472CC50247F}" type="datetimeFigureOut">
              <a:rPr lang="x-none" smtClean="0"/>
              <a:t>13.04.2025</a:t>
            </a:fld>
            <a:endParaRPr lang="x-none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1921CE1-9D2B-2843-8523-1F03F6B822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DB24975-66A2-2B48-A7C4-BD60AEBFC3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39A69-AF25-1848-A12F-D5E9AB2C720D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15253018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692AEC-4239-8546-8CD5-EA687E7330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x-non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761AE6-5F80-AA4C-9CB5-5F3A8FC8C3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x-non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2ABE359-5A99-DD4C-B0D3-25A48DB1C34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7EB49FA-C8A1-2948-A5F0-3FC5D3054D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EFBB3-7FA6-3D49-B851-9472CC50247F}" type="datetimeFigureOut">
              <a:rPr lang="x-none" smtClean="0"/>
              <a:t>13.04.2025</a:t>
            </a:fld>
            <a:endParaRPr lang="x-non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6418EFC-7344-1549-8D73-BEF777EBAC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7730B34-6B03-2C4D-9648-5B35E449CE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39A69-AF25-1848-A12F-D5E9AB2C720D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41807562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CBFACA-111A-D74A-AD16-129F183A48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x-none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9E9030E-57F6-1141-BCB4-E951A80B43B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x-non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1E6E3DE-83F5-6541-8F19-ED9CDCBD37D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3AA7955-355C-0145-B0AA-A67AC9CBDE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EFBB3-7FA6-3D49-B851-9472CC50247F}" type="datetimeFigureOut">
              <a:rPr lang="x-none" smtClean="0"/>
              <a:t>13.04.2025</a:t>
            </a:fld>
            <a:endParaRPr lang="x-non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26279E2-40E0-E74A-9196-0CFD2D0750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C684C6A-B901-5F4D-B2DF-14E4FBA1D0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39A69-AF25-1848-A12F-D5E9AB2C720D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12945415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C00B775-6F2A-A24E-B50A-4A3DE0E5C2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x-non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6ED5A98-EC46-7644-8DA8-92AFCEC357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x-non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29DDACC-C11C-8C47-8E0D-C4036CB53D1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3EFBB3-7FA6-3D49-B851-9472CC50247F}" type="datetimeFigureOut">
              <a:rPr lang="x-none" smtClean="0"/>
              <a:t>13.04.2025</a:t>
            </a:fld>
            <a:endParaRPr lang="x-non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B33BE82-33C8-7C44-81AF-AE353C01D0A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x-non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FE79654-7902-ED4A-8D7C-93B21514F5E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D39A69-AF25-1848-A12F-D5E9AB2C720D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21185210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x-non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kirov-ond.ru/" TargetMode="External"/><Relationship Id="rId7" Type="http://schemas.openxmlformats.org/officeDocument/2006/relationships/hyperlink" Target="http://amrko.ru/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vk.com/medkirovru" TargetMode="External"/><Relationship Id="rId5" Type="http://schemas.openxmlformats.org/officeDocument/2006/relationships/hyperlink" Target="https://www.medkirov.ru/" TargetMode="External"/><Relationship Id="rId4" Type="http://schemas.openxmlformats.org/officeDocument/2006/relationships/hyperlink" Target="https://vk.com/public207533879" TargetMode="Externa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medkirov.ru/news/docid/A4FB41-2025.html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mk-kirov.ru/science/2025/02/25/kirovskie-narkologi-poluchili-statuetku-feniksa.html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>
            <a:extLst>
              <a:ext uri="{FF2B5EF4-FFF2-40B4-BE49-F238E27FC236}">
                <a16:creationId xmlns:a16="http://schemas.microsoft.com/office/drawing/2014/main" id="{BC2C3183-3BA4-DC45-A563-EB07D8457435}"/>
              </a:ext>
            </a:extLst>
          </p:cNvPr>
          <p:cNvSpPr/>
          <p:nvPr/>
        </p:nvSpPr>
        <p:spPr>
          <a:xfrm>
            <a:off x="441434" y="1145628"/>
            <a:ext cx="11319642" cy="5370786"/>
          </a:xfrm>
          <a:prstGeom prst="roundRect">
            <a:avLst>
              <a:gd name="adj" fmla="val 5904"/>
            </a:avLst>
          </a:prstGeom>
          <a:solidFill>
            <a:srgbClr val="A72E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9B475A95-DB94-754D-B3E8-90058E16748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62933" y="113255"/>
            <a:ext cx="1661510" cy="864208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5B63974C-299F-3A42-928D-66554BBDC41B}"/>
              </a:ext>
            </a:extLst>
          </p:cNvPr>
          <p:cNvSpPr txBox="1"/>
          <p:nvPr/>
        </p:nvSpPr>
        <p:spPr>
          <a:xfrm>
            <a:off x="767255" y="1848585"/>
            <a:ext cx="5979137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>
                <a:solidFill>
                  <a:schemeClr val="bg1"/>
                </a:solidFill>
              </a:rPr>
              <a:t>Всероссийский конкурсный отбор проектов </a:t>
            </a:r>
            <a:br>
              <a:rPr lang="en-US" sz="2400" dirty="0">
                <a:solidFill>
                  <a:schemeClr val="bg1"/>
                </a:solidFill>
              </a:rPr>
            </a:br>
            <a:r>
              <a:rPr lang="ru-RU" sz="2400" dirty="0">
                <a:solidFill>
                  <a:schemeClr val="bg1"/>
                </a:solidFill>
              </a:rPr>
              <a:t>«Женщины за здоровое общество»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A9B813D-2B66-114A-A35A-8916837DF786}"/>
              </a:ext>
            </a:extLst>
          </p:cNvPr>
          <p:cNvSpPr txBox="1"/>
          <p:nvPr/>
        </p:nvSpPr>
        <p:spPr>
          <a:xfrm>
            <a:off x="767255" y="2921934"/>
            <a:ext cx="10502530" cy="15542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5700"/>
              </a:lnSpc>
            </a:pPr>
            <a:r>
              <a:rPr lang="ru-RU" sz="5400" dirty="0">
                <a:solidFill>
                  <a:schemeClr val="bg1"/>
                </a:solidFill>
                <a:latin typeface="Playfair Display" pitchFamily="2" charset="-52"/>
              </a:rPr>
              <a:t>Кировская реабилитационная воронка</a:t>
            </a:r>
            <a:endParaRPr lang="ru-RU" sz="4800" dirty="0">
              <a:solidFill>
                <a:schemeClr val="bg1"/>
              </a:solidFill>
              <a:latin typeface="Playfair Display" pitchFamily="2" charset="-52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09C0A55-CA0E-4A40-B358-6A83C9303414}"/>
              </a:ext>
            </a:extLst>
          </p:cNvPr>
          <p:cNvSpPr txBox="1"/>
          <p:nvPr/>
        </p:nvSpPr>
        <p:spPr>
          <a:xfrm>
            <a:off x="767256" y="5488042"/>
            <a:ext cx="1079951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>
                <a:solidFill>
                  <a:schemeClr val="bg1"/>
                </a:solidFill>
              </a:rPr>
              <a:t>Руководитель команды:  Томинина Елена Владимировна, КОГБУЗ «Кировский областной наркологический диспансер», Россия, Кировская область, г. Киров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C8E84038-B740-F244-89E0-809A1E3F117D}"/>
              </a:ext>
            </a:extLst>
          </p:cNvPr>
          <p:cNvSpPr txBox="1"/>
          <p:nvPr/>
        </p:nvSpPr>
        <p:spPr>
          <a:xfrm>
            <a:off x="767255" y="4523602"/>
            <a:ext cx="554757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>
                <a:solidFill>
                  <a:schemeClr val="bg1"/>
                </a:solidFill>
                <a:latin typeface="Playfair Display" pitchFamily="2" charset="-52"/>
              </a:rPr>
              <a:t>Ментальное здоровье</a:t>
            </a:r>
          </a:p>
        </p:txBody>
      </p:sp>
    </p:spTree>
    <p:extLst>
      <p:ext uri="{BB962C8B-B14F-4D97-AF65-F5344CB8AC3E}">
        <p14:creationId xmlns:p14="http://schemas.microsoft.com/office/powerpoint/2010/main" val="21962485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CF9B926B-C25E-3643-8B89-D0DBA20B0EA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26881" y="333972"/>
            <a:ext cx="1176541" cy="611959"/>
          </a:xfrm>
          <a:prstGeom prst="rect">
            <a:avLst/>
          </a:prstGeom>
        </p:spPr>
      </p:pic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69994135-0F8D-E842-A692-39AD48CECA8E}"/>
              </a:ext>
            </a:extLst>
          </p:cNvPr>
          <p:cNvSpPr/>
          <p:nvPr/>
        </p:nvSpPr>
        <p:spPr>
          <a:xfrm>
            <a:off x="325821" y="252248"/>
            <a:ext cx="11698013" cy="6492497"/>
          </a:xfrm>
          <a:prstGeom prst="roundRect">
            <a:avLst>
              <a:gd name="adj" fmla="val 5834"/>
            </a:avLst>
          </a:prstGeom>
          <a:noFill/>
          <a:ln w="19050">
            <a:solidFill>
              <a:srgbClr val="A2369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A3B4EC6-9801-A646-9E70-2AE8325B5C6E}"/>
              </a:ext>
            </a:extLst>
          </p:cNvPr>
          <p:cNvSpPr txBox="1"/>
          <p:nvPr/>
        </p:nvSpPr>
        <p:spPr>
          <a:xfrm>
            <a:off x="599090" y="588577"/>
            <a:ext cx="555312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>
                <a:solidFill>
                  <a:srgbClr val="A72E88"/>
                </a:solidFill>
                <a:latin typeface="Playfair Display SemiBold" pitchFamily="2" charset="-52"/>
              </a:rPr>
              <a:t>Каналы продвижения проекта</a:t>
            </a:r>
          </a:p>
        </p:txBody>
      </p:sp>
      <p:sp>
        <p:nvSpPr>
          <p:cNvPr id="8" name="Прямоугольник: скругленные углы 19">
            <a:extLst>
              <a:ext uri="{FF2B5EF4-FFF2-40B4-BE49-F238E27FC236}">
                <a16:creationId xmlns:a16="http://schemas.microsoft.com/office/drawing/2014/main" id="{DC3B501B-B269-614F-917B-772DB15CA874}"/>
              </a:ext>
            </a:extLst>
          </p:cNvPr>
          <p:cNvSpPr/>
          <p:nvPr/>
        </p:nvSpPr>
        <p:spPr>
          <a:xfrm>
            <a:off x="698939" y="1945321"/>
            <a:ext cx="3607053" cy="946602"/>
          </a:xfrm>
          <a:prstGeom prst="roundRect">
            <a:avLst>
              <a:gd name="adj" fmla="val 15840"/>
            </a:avLst>
          </a:prstGeom>
          <a:solidFill>
            <a:srgbClr val="A72E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rtlCol="0" anchor="ctr"/>
          <a:lstStyle/>
          <a:p>
            <a:r>
              <a:rPr lang="ru-RU" sz="1800" kern="5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https://kirov-ond.ru</a:t>
            </a:r>
            <a:endParaRPr lang="ru-RU" sz="1800" kern="5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r>
              <a:rPr lang="ru-RU" sz="1800" kern="5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https://vk.com/public207533879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9" name="Прямоугольник: скругленные углы 20">
            <a:extLst>
              <a:ext uri="{FF2B5EF4-FFF2-40B4-BE49-F238E27FC236}">
                <a16:creationId xmlns:a16="http://schemas.microsoft.com/office/drawing/2014/main" id="{7C7832D9-CBDF-B945-8F10-B649688DA286}"/>
              </a:ext>
            </a:extLst>
          </p:cNvPr>
          <p:cNvSpPr/>
          <p:nvPr/>
        </p:nvSpPr>
        <p:spPr>
          <a:xfrm>
            <a:off x="4480804" y="1945321"/>
            <a:ext cx="7211953" cy="946602"/>
          </a:xfrm>
          <a:prstGeom prst="roundRect">
            <a:avLst>
              <a:gd name="adj" fmla="val 15840"/>
            </a:avLst>
          </a:prstGeom>
          <a:solidFill>
            <a:srgbClr val="A72E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52000" rtlCol="0" anchor="ctr"/>
          <a:lstStyle/>
          <a:p>
            <a:r>
              <a:rPr lang="ru-RU" dirty="0"/>
              <a:t>КОГБУЗ «Кировский областной наркологический диспансер»</a:t>
            </a:r>
          </a:p>
        </p:txBody>
      </p:sp>
      <p:sp>
        <p:nvSpPr>
          <p:cNvPr id="10" name="Прямоугольник: скругленные углы 21">
            <a:extLst>
              <a:ext uri="{FF2B5EF4-FFF2-40B4-BE49-F238E27FC236}">
                <a16:creationId xmlns:a16="http://schemas.microsoft.com/office/drawing/2014/main" id="{80EBE8EA-8E2C-004C-ABBC-D37E06429DD1}"/>
              </a:ext>
            </a:extLst>
          </p:cNvPr>
          <p:cNvSpPr/>
          <p:nvPr/>
        </p:nvSpPr>
        <p:spPr>
          <a:xfrm>
            <a:off x="698939" y="3241020"/>
            <a:ext cx="3607053" cy="946602"/>
          </a:xfrm>
          <a:prstGeom prst="roundRect">
            <a:avLst>
              <a:gd name="adj" fmla="val 15840"/>
            </a:avLst>
          </a:prstGeom>
          <a:solidFill>
            <a:srgbClr val="A72E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rtlCol="0" anchor="ctr"/>
          <a:lstStyle/>
          <a:p>
            <a:r>
              <a:rPr lang="en-US" dirty="0">
                <a:solidFill>
                  <a:schemeClr val="bg1"/>
                </a:solidFill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https://www.medkirov.ru</a:t>
            </a:r>
            <a:endParaRPr lang="ru-RU" dirty="0">
              <a:solidFill>
                <a:schemeClr val="bg1"/>
              </a:solidFill>
            </a:endParaRPr>
          </a:p>
          <a:p>
            <a:r>
              <a:rPr lang="en-US" dirty="0">
                <a:solidFill>
                  <a:schemeClr val="bg1"/>
                </a:solidFill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https://vk.com/medkirovru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12" name="Прямоугольник: скругленные углы 25">
            <a:extLst>
              <a:ext uri="{FF2B5EF4-FFF2-40B4-BE49-F238E27FC236}">
                <a16:creationId xmlns:a16="http://schemas.microsoft.com/office/drawing/2014/main" id="{63CFB881-8CB1-C745-BF4E-362C9249D0BD}"/>
              </a:ext>
            </a:extLst>
          </p:cNvPr>
          <p:cNvSpPr/>
          <p:nvPr/>
        </p:nvSpPr>
        <p:spPr>
          <a:xfrm>
            <a:off x="698939" y="4562410"/>
            <a:ext cx="3607053" cy="946602"/>
          </a:xfrm>
          <a:prstGeom prst="roundRect">
            <a:avLst>
              <a:gd name="adj" fmla="val 15840"/>
            </a:avLst>
          </a:prstGeom>
          <a:solidFill>
            <a:srgbClr val="A72E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rtlCol="0" anchor="ctr"/>
          <a:lstStyle/>
          <a:p>
            <a:r>
              <a:rPr lang="en-US" dirty="0">
                <a:solidFill>
                  <a:schemeClr val="bg1"/>
                </a:solidFill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http://amrko.ru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13" name="Прямоугольник: скругленные углы 26">
            <a:extLst>
              <a:ext uri="{FF2B5EF4-FFF2-40B4-BE49-F238E27FC236}">
                <a16:creationId xmlns:a16="http://schemas.microsoft.com/office/drawing/2014/main" id="{10F1AE2E-6180-1A4D-92DD-CE5FFD87B989}"/>
              </a:ext>
            </a:extLst>
          </p:cNvPr>
          <p:cNvSpPr/>
          <p:nvPr/>
        </p:nvSpPr>
        <p:spPr>
          <a:xfrm>
            <a:off x="4480804" y="4562410"/>
            <a:ext cx="7211953" cy="946602"/>
          </a:xfrm>
          <a:prstGeom prst="roundRect">
            <a:avLst>
              <a:gd name="adj" fmla="val 15840"/>
            </a:avLst>
          </a:prstGeom>
          <a:solidFill>
            <a:srgbClr val="A72E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52000" rtlCol="0" anchor="ctr"/>
          <a:lstStyle/>
          <a:p>
            <a:r>
              <a:rPr lang="ru-RU" dirty="0"/>
              <a:t>КРОО «Ассоциация медицинских работников Кировской области»</a:t>
            </a:r>
          </a:p>
        </p:txBody>
      </p:sp>
      <p:sp>
        <p:nvSpPr>
          <p:cNvPr id="14" name="Прямоугольник: скругленные углы 26">
            <a:extLst>
              <a:ext uri="{FF2B5EF4-FFF2-40B4-BE49-F238E27FC236}">
                <a16:creationId xmlns:a16="http://schemas.microsoft.com/office/drawing/2014/main" id="{99962B7C-23A9-41E0-AB52-F8B5FC6BCA9C}"/>
              </a:ext>
            </a:extLst>
          </p:cNvPr>
          <p:cNvSpPr/>
          <p:nvPr/>
        </p:nvSpPr>
        <p:spPr>
          <a:xfrm>
            <a:off x="4491317" y="3241019"/>
            <a:ext cx="7211953" cy="946602"/>
          </a:xfrm>
          <a:prstGeom prst="roundRect">
            <a:avLst>
              <a:gd name="adj" fmla="val 15840"/>
            </a:avLst>
          </a:prstGeom>
          <a:solidFill>
            <a:srgbClr val="A72E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52000" rtlCol="0" anchor="ctr"/>
          <a:lstStyle/>
          <a:p>
            <a:r>
              <a:rPr lang="ru-RU" dirty="0"/>
              <a:t>Министерство здравоохранения Кировской области </a:t>
            </a:r>
          </a:p>
        </p:txBody>
      </p:sp>
    </p:spTree>
    <p:extLst>
      <p:ext uri="{BB962C8B-B14F-4D97-AF65-F5344CB8AC3E}">
        <p14:creationId xmlns:p14="http://schemas.microsoft.com/office/powerpoint/2010/main" val="90461805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CF9B926B-C25E-3643-8B89-D0DBA20B0EA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26881" y="333972"/>
            <a:ext cx="1176541" cy="611959"/>
          </a:xfrm>
          <a:prstGeom prst="rect">
            <a:avLst/>
          </a:prstGeom>
        </p:spPr>
      </p:pic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69994135-0F8D-E842-A692-39AD48CECA8E}"/>
              </a:ext>
            </a:extLst>
          </p:cNvPr>
          <p:cNvSpPr/>
          <p:nvPr/>
        </p:nvSpPr>
        <p:spPr>
          <a:xfrm>
            <a:off x="325821" y="252248"/>
            <a:ext cx="11698013" cy="6492497"/>
          </a:xfrm>
          <a:prstGeom prst="roundRect">
            <a:avLst>
              <a:gd name="adj" fmla="val 5834"/>
            </a:avLst>
          </a:prstGeom>
          <a:noFill/>
          <a:ln w="19050">
            <a:solidFill>
              <a:srgbClr val="A2369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71F3F78-4164-C442-B1F3-0D24135B3721}"/>
              </a:ext>
            </a:extLst>
          </p:cNvPr>
          <p:cNvSpPr txBox="1"/>
          <p:nvPr/>
        </p:nvSpPr>
        <p:spPr>
          <a:xfrm>
            <a:off x="599090" y="588577"/>
            <a:ext cx="162897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>
                <a:solidFill>
                  <a:srgbClr val="A72E88"/>
                </a:solidFill>
                <a:latin typeface="Playfair Display SemiBold" pitchFamily="2" charset="-52"/>
              </a:rPr>
              <a:t>Ресурсы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DEE874E-3323-BF4D-9B75-DF953D69A747}"/>
              </a:ext>
            </a:extLst>
          </p:cNvPr>
          <p:cNvSpPr txBox="1"/>
          <p:nvPr/>
        </p:nvSpPr>
        <p:spPr>
          <a:xfrm>
            <a:off x="622273" y="1643050"/>
            <a:ext cx="54694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dirty="0">
                <a:solidFill>
                  <a:srgbClr val="B9D04A"/>
                </a:solidFill>
                <a:latin typeface="Dita Sweet" panose="02000503090000020004" pitchFamily="50" charset="0"/>
              </a:rPr>
              <a:t>1</a:t>
            </a:r>
            <a:r>
              <a:rPr lang="ru-RU" sz="5400" dirty="0">
                <a:solidFill>
                  <a:srgbClr val="B9D04A"/>
                </a:solidFill>
                <a:latin typeface="Dita Sweet" panose="02000503090000020004" pitchFamily="50" charset="0"/>
              </a:rPr>
              <a:t>.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2B1303B-4984-EF43-9CF9-35A1F375DD81}"/>
              </a:ext>
            </a:extLst>
          </p:cNvPr>
          <p:cNvSpPr txBox="1"/>
          <p:nvPr/>
        </p:nvSpPr>
        <p:spPr>
          <a:xfrm>
            <a:off x="599090" y="2949252"/>
            <a:ext cx="67518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dirty="0">
                <a:solidFill>
                  <a:srgbClr val="B9D04A"/>
                </a:solidFill>
                <a:latin typeface="Dita Sweet" panose="02000503090000020004" pitchFamily="50" charset="0"/>
              </a:rPr>
              <a:t>2.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2F2C625-2AC4-0B4D-B712-C83866954A68}"/>
              </a:ext>
            </a:extLst>
          </p:cNvPr>
          <p:cNvSpPr txBox="1"/>
          <p:nvPr/>
        </p:nvSpPr>
        <p:spPr>
          <a:xfrm>
            <a:off x="574247" y="4554798"/>
            <a:ext cx="67518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dirty="0">
                <a:solidFill>
                  <a:srgbClr val="B9D04A"/>
                </a:solidFill>
                <a:latin typeface="Dita Sweet" panose="02000503090000020004" pitchFamily="50" charset="0"/>
              </a:rPr>
              <a:t>3.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7CFBDE54-120F-D048-86E3-8F4AFF1F5D24}"/>
              </a:ext>
            </a:extLst>
          </p:cNvPr>
          <p:cNvSpPr txBox="1"/>
          <p:nvPr/>
        </p:nvSpPr>
        <p:spPr>
          <a:xfrm>
            <a:off x="1264946" y="1790628"/>
            <a:ext cx="474890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dirty="0"/>
              <a:t>Финансовые: ежегодно в областном бюджете предусмотрено финансирование выполнения государственного задания на оказание услуг по медицинской реабилитации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F8E612C6-676E-3449-8945-F356D1293AB0}"/>
              </a:ext>
            </a:extLst>
          </p:cNvPr>
          <p:cNvSpPr txBox="1"/>
          <p:nvPr/>
        </p:nvSpPr>
        <p:spPr>
          <a:xfrm>
            <a:off x="1264946" y="3119719"/>
            <a:ext cx="483105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dirty="0"/>
              <a:t>Организационные: маршрутизация пациентов утверждена нормативной документацией в учреждении и на уровне субъекта. Главный врач является главным наркологом области и Приволжского федерального округа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9446D28A-C696-C14B-ADEF-559FBD28C51A}"/>
              </a:ext>
            </a:extLst>
          </p:cNvPr>
          <p:cNvSpPr txBox="1"/>
          <p:nvPr/>
        </p:nvSpPr>
        <p:spPr>
          <a:xfrm>
            <a:off x="1223169" y="4789547"/>
            <a:ext cx="483105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dirty="0"/>
              <a:t>Кадровые: Кировский областной наркологический диспансер обеспечен специалистами и привлекает их необходимое количество для реализации проекта 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816C6BCC-4033-BA49-82B0-5C88AD80D52D}"/>
              </a:ext>
            </a:extLst>
          </p:cNvPr>
          <p:cNvSpPr txBox="1"/>
          <p:nvPr/>
        </p:nvSpPr>
        <p:spPr>
          <a:xfrm>
            <a:off x="6559313" y="1662057"/>
            <a:ext cx="668773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dirty="0">
                <a:solidFill>
                  <a:srgbClr val="B9D04A"/>
                </a:solidFill>
                <a:latin typeface="Dita Sweet" panose="02000503090000020004" pitchFamily="50" charset="0"/>
              </a:rPr>
              <a:t>4.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8A4FA4F9-94E1-1144-8DE5-0D8925FF38C7}"/>
              </a:ext>
            </a:extLst>
          </p:cNvPr>
          <p:cNvSpPr txBox="1"/>
          <p:nvPr/>
        </p:nvSpPr>
        <p:spPr>
          <a:xfrm>
            <a:off x="6562230" y="3429444"/>
            <a:ext cx="67518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dirty="0">
                <a:solidFill>
                  <a:srgbClr val="B9D04A"/>
                </a:solidFill>
                <a:latin typeface="Dita Sweet" panose="02000503090000020004" pitchFamily="50" charset="0"/>
              </a:rPr>
              <a:t>5.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33BBEFB7-12E9-3A4E-9AA1-6E4D32AD633C}"/>
              </a:ext>
            </a:extLst>
          </p:cNvPr>
          <p:cNvSpPr txBox="1"/>
          <p:nvPr/>
        </p:nvSpPr>
        <p:spPr>
          <a:xfrm>
            <a:off x="7201986" y="1809635"/>
            <a:ext cx="4664193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dirty="0"/>
              <a:t>Материально-техническое: отделение медицинской реабилитации располагается в отдельном лечебном корпусе, оснащение отделение соответствует требованиям действующего законодательства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A5D5F436-7DDA-D64A-A811-BF722EC6DE01}"/>
              </a:ext>
            </a:extLst>
          </p:cNvPr>
          <p:cNvSpPr txBox="1"/>
          <p:nvPr/>
        </p:nvSpPr>
        <p:spPr>
          <a:xfrm>
            <a:off x="7228086" y="3599911"/>
            <a:ext cx="448065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dirty="0"/>
              <a:t>Информационные ресурсы: медицинская документация заполняется в медицинской информационной системе. Актуальная информация о работе подразделения размещается на сайте и в официальной группе ВКонтакте</a:t>
            </a:r>
          </a:p>
        </p:txBody>
      </p:sp>
    </p:spTree>
    <p:extLst>
      <p:ext uri="{BB962C8B-B14F-4D97-AF65-F5344CB8AC3E}">
        <p14:creationId xmlns:p14="http://schemas.microsoft.com/office/powerpoint/2010/main" val="280629297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CF9B926B-C25E-3643-8B89-D0DBA20B0EA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26881" y="333972"/>
            <a:ext cx="1176541" cy="611959"/>
          </a:xfrm>
          <a:prstGeom prst="rect">
            <a:avLst/>
          </a:prstGeom>
        </p:spPr>
      </p:pic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69994135-0F8D-E842-A692-39AD48CECA8E}"/>
              </a:ext>
            </a:extLst>
          </p:cNvPr>
          <p:cNvSpPr/>
          <p:nvPr/>
        </p:nvSpPr>
        <p:spPr>
          <a:xfrm>
            <a:off x="325821" y="252248"/>
            <a:ext cx="11698013" cy="6492497"/>
          </a:xfrm>
          <a:prstGeom prst="roundRect">
            <a:avLst>
              <a:gd name="adj" fmla="val 5834"/>
            </a:avLst>
          </a:prstGeom>
          <a:noFill/>
          <a:ln w="19050">
            <a:solidFill>
              <a:srgbClr val="A2369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1C12802-D0DB-8349-B613-80C69CA111E6}"/>
              </a:ext>
            </a:extLst>
          </p:cNvPr>
          <p:cNvSpPr txBox="1"/>
          <p:nvPr/>
        </p:nvSpPr>
        <p:spPr>
          <a:xfrm>
            <a:off x="599090" y="588577"/>
            <a:ext cx="319670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>
                <a:solidFill>
                  <a:srgbClr val="A72E88"/>
                </a:solidFill>
                <a:latin typeface="Playfair Display SemiBold" pitchFamily="2" charset="-52"/>
              </a:rPr>
              <a:t>Команда проекта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B03E1AB8-A27C-0540-B40E-DDBEBC322F07}"/>
              </a:ext>
            </a:extLst>
          </p:cNvPr>
          <p:cNvSpPr txBox="1"/>
          <p:nvPr/>
        </p:nvSpPr>
        <p:spPr>
          <a:xfrm>
            <a:off x="2197444" y="2007725"/>
            <a:ext cx="4080922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400" dirty="0" err="1"/>
              <a:t>Томинина</a:t>
            </a:r>
            <a:r>
              <a:rPr lang="ru-RU" sz="1400" dirty="0"/>
              <a:t> Елена Владимировна, главный врач КОГБУЗ «Кировский областной наркологический диспансер», Россия, Кировская область, г. Киров, год рождения – 1975.</a:t>
            </a:r>
          </a:p>
          <a:p>
            <a:pPr algn="just"/>
            <a:r>
              <a:rPr lang="ru-RU" sz="1400" dirty="0"/>
              <a:t>Интересы: помощь людям, природа, активный образ жизни, домашние животные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8EE9F1C1-09E7-8348-AB0E-43361AEC3573}"/>
              </a:ext>
            </a:extLst>
          </p:cNvPr>
          <p:cNvSpPr txBox="1"/>
          <p:nvPr/>
        </p:nvSpPr>
        <p:spPr>
          <a:xfrm>
            <a:off x="2289661" y="4287379"/>
            <a:ext cx="4080922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400" dirty="0"/>
              <a:t>Кирилловых Вера Григорьевна, врач-психотерапевт КОГБУЗ «Кировский областной наркологический диспансер», Россия, Кировская область, г. Киров, год рождения – 1973.</a:t>
            </a:r>
          </a:p>
          <a:p>
            <a:pPr algn="just"/>
            <a:r>
              <a:rPr lang="ru-RU" sz="1400" dirty="0"/>
              <a:t>Интересы: помощь людям, психотерапия 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39D5AE49-FCC8-D949-836F-A74AD3355702}"/>
              </a:ext>
            </a:extLst>
          </p:cNvPr>
          <p:cNvSpPr txBox="1"/>
          <p:nvPr/>
        </p:nvSpPr>
        <p:spPr>
          <a:xfrm>
            <a:off x="8120654" y="1730261"/>
            <a:ext cx="3426088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400" dirty="0"/>
              <a:t>Гусева Наталья Васильевна, врач-психотерапевт КОГБУЗ «Кировский областной наркологический диспансер», Россия, Кировская область, г. Киров, год рождения – 1969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A986B73B-7217-4A43-8A68-5F8E11397A44}"/>
              </a:ext>
            </a:extLst>
          </p:cNvPr>
          <p:cNvSpPr txBox="1"/>
          <p:nvPr/>
        </p:nvSpPr>
        <p:spPr>
          <a:xfrm>
            <a:off x="8114727" y="3306617"/>
            <a:ext cx="3426088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400" dirty="0"/>
              <a:t>Лопатина Ксения Александровна, заведующая психологической лабораторией КОГБУЗ «Кировский областной наркологический диспансер», Россия, Кировская область, г. Киров, год рождения – 19</a:t>
            </a:r>
            <a:r>
              <a:rPr lang="en-US" sz="1400" dirty="0"/>
              <a:t>86</a:t>
            </a:r>
            <a:endParaRPr lang="ru-RU" sz="1400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23A5C35F-2BAF-3D4B-ACCF-DC530FD2EB68}"/>
              </a:ext>
            </a:extLst>
          </p:cNvPr>
          <p:cNvSpPr txBox="1"/>
          <p:nvPr/>
        </p:nvSpPr>
        <p:spPr>
          <a:xfrm>
            <a:off x="584549" y="1415191"/>
            <a:ext cx="303801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dirty="0">
                <a:solidFill>
                  <a:srgbClr val="A72E88"/>
                </a:solidFill>
                <a:latin typeface="Playfair Display SemiBold" pitchFamily="2" charset="-52"/>
              </a:rPr>
              <a:t>Руководители проекта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BA8F5C6B-9DA1-054C-BDF6-066529B98D57}"/>
              </a:ext>
            </a:extLst>
          </p:cNvPr>
          <p:cNvSpPr txBox="1"/>
          <p:nvPr/>
        </p:nvSpPr>
        <p:spPr>
          <a:xfrm>
            <a:off x="6370583" y="1004011"/>
            <a:ext cx="353334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dirty="0">
                <a:solidFill>
                  <a:srgbClr val="B9D04A"/>
                </a:solidFill>
                <a:latin typeface="Playfair Display SemiBold" pitchFamily="2" charset="-52"/>
              </a:rPr>
              <a:t>Ключевые члены команды</a:t>
            </a:r>
          </a:p>
        </p:txBody>
      </p:sp>
      <p:pic>
        <p:nvPicPr>
          <p:cNvPr id="19" name="Рисунок 18">
            <a:extLst>
              <a:ext uri="{FF2B5EF4-FFF2-40B4-BE49-F238E27FC236}">
                <a16:creationId xmlns:a16="http://schemas.microsoft.com/office/drawing/2014/main" id="{F5F49417-63D8-4858-B898-313403B1135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1185" y="4231240"/>
            <a:ext cx="1399536" cy="1420935"/>
          </a:xfrm>
          <a:prstGeom prst="rect">
            <a:avLst/>
          </a:prstGeom>
        </p:spPr>
      </p:pic>
      <p:pic>
        <p:nvPicPr>
          <p:cNvPr id="21" name="Рисунок 20">
            <a:extLst>
              <a:ext uri="{FF2B5EF4-FFF2-40B4-BE49-F238E27FC236}">
                <a16:creationId xmlns:a16="http://schemas.microsoft.com/office/drawing/2014/main" id="{660E1F56-F5CD-4129-829B-C412CB2999C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588141" y="1589189"/>
            <a:ext cx="1468939" cy="1434294"/>
          </a:xfrm>
          <a:prstGeom prst="rect">
            <a:avLst/>
          </a:prstGeom>
        </p:spPr>
      </p:pic>
      <p:sp>
        <p:nvSpPr>
          <p:cNvPr id="22" name="TextBox 21">
            <a:extLst>
              <a:ext uri="{FF2B5EF4-FFF2-40B4-BE49-F238E27FC236}">
                <a16:creationId xmlns:a16="http://schemas.microsoft.com/office/drawing/2014/main" id="{73591A97-3BD7-4233-9E53-66C9BC5EA33A}"/>
              </a:ext>
            </a:extLst>
          </p:cNvPr>
          <p:cNvSpPr txBox="1"/>
          <p:nvPr/>
        </p:nvSpPr>
        <p:spPr>
          <a:xfrm>
            <a:off x="8137253" y="5091014"/>
            <a:ext cx="3426088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400" dirty="0"/>
              <a:t>Свечников Алексей Владимирович, заведующий отделением медицинской реабилитации КОГБУЗ «Кировский областной наркологический диспансер», Россия, Кировская область, г. Киров, год рождения – 1982</a:t>
            </a:r>
          </a:p>
        </p:txBody>
      </p:sp>
      <p:pic>
        <p:nvPicPr>
          <p:cNvPr id="26" name="Рисунок 25">
            <a:extLst>
              <a:ext uri="{FF2B5EF4-FFF2-40B4-BE49-F238E27FC236}">
                <a16:creationId xmlns:a16="http://schemas.microsoft.com/office/drawing/2014/main" id="{AA27942C-3D89-4AB3-A050-595C5647F96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534004" y="5078016"/>
            <a:ext cx="1523076" cy="1477425"/>
          </a:xfrm>
          <a:prstGeom prst="rect">
            <a:avLst/>
          </a:prstGeom>
        </p:spPr>
      </p:pic>
      <p:pic>
        <p:nvPicPr>
          <p:cNvPr id="28" name="Рисунок 27">
            <a:extLst>
              <a:ext uri="{FF2B5EF4-FFF2-40B4-BE49-F238E27FC236}">
                <a16:creationId xmlns:a16="http://schemas.microsoft.com/office/drawing/2014/main" id="{17C5BF4F-3FB8-440B-AC88-3CAA57E61F5A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585897" y="3313341"/>
            <a:ext cx="1462194" cy="1477425"/>
          </a:xfrm>
          <a:prstGeom prst="rect">
            <a:avLst/>
          </a:prstGeom>
        </p:spPr>
      </p:pic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72178A81-0C69-4F00-8BFC-6154126D77F4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45256" y="1988470"/>
            <a:ext cx="1399535" cy="13995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17855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CF9B926B-C25E-3643-8B89-D0DBA20B0EA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26881" y="333972"/>
            <a:ext cx="1176541" cy="611959"/>
          </a:xfrm>
          <a:prstGeom prst="rect">
            <a:avLst/>
          </a:prstGeom>
        </p:spPr>
      </p:pic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69994135-0F8D-E842-A692-39AD48CECA8E}"/>
              </a:ext>
            </a:extLst>
          </p:cNvPr>
          <p:cNvSpPr/>
          <p:nvPr/>
        </p:nvSpPr>
        <p:spPr>
          <a:xfrm>
            <a:off x="325821" y="252248"/>
            <a:ext cx="11698013" cy="6492497"/>
          </a:xfrm>
          <a:prstGeom prst="roundRect">
            <a:avLst>
              <a:gd name="adj" fmla="val 5834"/>
            </a:avLst>
          </a:prstGeom>
          <a:noFill/>
          <a:ln w="19050">
            <a:solidFill>
              <a:srgbClr val="A2369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0FA4AC9-FA2A-F546-B98E-179AC30F4925}"/>
              </a:ext>
            </a:extLst>
          </p:cNvPr>
          <p:cNvSpPr txBox="1"/>
          <p:nvPr/>
        </p:nvSpPr>
        <p:spPr>
          <a:xfrm>
            <a:off x="599090" y="588577"/>
            <a:ext cx="751038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err="1">
                <a:solidFill>
                  <a:srgbClr val="A72E88"/>
                </a:solidFill>
                <a:latin typeface="Playfair Display SemiBold" pitchFamily="2" charset="-52"/>
              </a:rPr>
              <a:t>Проблематизация</a:t>
            </a:r>
            <a:r>
              <a:rPr lang="ru-RU" sz="2800" dirty="0">
                <a:solidFill>
                  <a:srgbClr val="A72E88"/>
                </a:solidFill>
                <a:latin typeface="Playfair Display SemiBold" pitchFamily="2" charset="-52"/>
              </a:rPr>
              <a:t>. Актуальность проекта</a:t>
            </a:r>
          </a:p>
        </p:txBody>
      </p:sp>
      <p:sp>
        <p:nvSpPr>
          <p:cNvPr id="8" name="Прямоугольник: скругленные углы 5">
            <a:extLst>
              <a:ext uri="{FF2B5EF4-FFF2-40B4-BE49-F238E27FC236}">
                <a16:creationId xmlns:a16="http://schemas.microsoft.com/office/drawing/2014/main" id="{9F6E69A9-5301-7B4E-92FA-1F8457768E3C}"/>
              </a:ext>
            </a:extLst>
          </p:cNvPr>
          <p:cNvSpPr/>
          <p:nvPr/>
        </p:nvSpPr>
        <p:spPr>
          <a:xfrm>
            <a:off x="599090" y="1582528"/>
            <a:ext cx="10731062" cy="5023223"/>
          </a:xfrm>
          <a:prstGeom prst="roundRect">
            <a:avLst>
              <a:gd name="adj" fmla="val 6704"/>
            </a:avLst>
          </a:prstGeom>
          <a:solidFill>
            <a:srgbClr val="A72E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D910EEE-BC29-304B-9E47-CEEC63703760}"/>
              </a:ext>
            </a:extLst>
          </p:cNvPr>
          <p:cNvSpPr txBox="1"/>
          <p:nvPr/>
        </p:nvSpPr>
        <p:spPr>
          <a:xfrm>
            <a:off x="1665649" y="1842791"/>
            <a:ext cx="9459956" cy="369332"/>
          </a:xfrm>
          <a:prstGeom prst="rect">
            <a:avLst/>
          </a:prstGeom>
          <a:noFill/>
        </p:spPr>
        <p:txBody>
          <a:bodyPr wrap="square" rtlCol="0" anchor="t" anchorCtr="0">
            <a:spAutoFit/>
          </a:bodyPr>
          <a:lstStyle/>
          <a:p>
            <a:r>
              <a:rPr lang="ru-RU" dirty="0">
                <a:solidFill>
                  <a:schemeClr val="bg1"/>
                </a:solidFill>
              </a:rPr>
              <a:t>Кировская область является регионом с высоким уровнем потребления алкоголя населением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89DE830-45A8-874C-AFAB-3F5290048970}"/>
              </a:ext>
            </a:extLst>
          </p:cNvPr>
          <p:cNvSpPr txBox="1"/>
          <p:nvPr/>
        </p:nvSpPr>
        <p:spPr>
          <a:xfrm>
            <a:off x="1665649" y="2569670"/>
            <a:ext cx="92956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dirty="0">
                <a:solidFill>
                  <a:schemeClr val="bg1"/>
                </a:solidFill>
              </a:rPr>
              <a:t>Общая заболеваемость и смертность от  причин, связанных с употреблением алкоголя превышает уровень РФ и ПФО и занимает лидирующие позиции в ПФО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FE56765F-582D-8346-8EDF-C67D0745B7AB}"/>
              </a:ext>
            </a:extLst>
          </p:cNvPr>
          <p:cNvSpPr txBox="1"/>
          <p:nvPr/>
        </p:nvSpPr>
        <p:spPr>
          <a:xfrm>
            <a:off x="1665649" y="4515413"/>
            <a:ext cx="929565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dirty="0">
                <a:solidFill>
                  <a:schemeClr val="bg1"/>
                </a:solidFill>
              </a:rPr>
              <a:t>Возвращение здорового человека в общество, сохранение и восстановление семьи, профилактика социального сиротства, сокращение социальных и экономических потерь и издержек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73C306F3-43A5-3A4C-BCD8-D0207E3A747A}"/>
              </a:ext>
            </a:extLst>
          </p:cNvPr>
          <p:cNvSpPr txBox="1"/>
          <p:nvPr/>
        </p:nvSpPr>
        <p:spPr>
          <a:xfrm>
            <a:off x="838058" y="1565792"/>
            <a:ext cx="54694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dirty="0">
                <a:solidFill>
                  <a:schemeClr val="bg1"/>
                </a:solidFill>
                <a:latin typeface="Dita Sweet" panose="02000503090000020004" pitchFamily="50" charset="0"/>
              </a:rPr>
              <a:t>1</a:t>
            </a:r>
            <a:r>
              <a:rPr lang="ru-RU" sz="5400" dirty="0">
                <a:solidFill>
                  <a:schemeClr val="bg1"/>
                </a:solidFill>
                <a:latin typeface="Dita Sweet" panose="02000503090000020004" pitchFamily="50" charset="0"/>
              </a:rPr>
              <a:t>.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37CF2911-A4F6-6F4B-94D7-5D790B8B48F4}"/>
              </a:ext>
            </a:extLst>
          </p:cNvPr>
          <p:cNvSpPr txBox="1"/>
          <p:nvPr/>
        </p:nvSpPr>
        <p:spPr>
          <a:xfrm>
            <a:off x="814875" y="2371549"/>
            <a:ext cx="67518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dirty="0">
                <a:solidFill>
                  <a:schemeClr val="bg1"/>
                </a:solidFill>
                <a:latin typeface="Dita Sweet" panose="02000503090000020004" pitchFamily="50" charset="0"/>
              </a:rPr>
              <a:t>2.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160AB43A-6FF0-EC46-A91F-70C0BBFB8398}"/>
              </a:ext>
            </a:extLst>
          </p:cNvPr>
          <p:cNvSpPr txBox="1"/>
          <p:nvPr/>
        </p:nvSpPr>
        <p:spPr>
          <a:xfrm>
            <a:off x="831809" y="3216001"/>
            <a:ext cx="67518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dirty="0">
                <a:solidFill>
                  <a:schemeClr val="bg1"/>
                </a:solidFill>
                <a:latin typeface="Dita Sweet" panose="02000503090000020004" pitchFamily="50" charset="0"/>
              </a:rPr>
              <a:t>3.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FE56765F-582D-8346-8EDF-C67D0745B7AB}"/>
              </a:ext>
            </a:extLst>
          </p:cNvPr>
          <p:cNvSpPr txBox="1"/>
          <p:nvPr/>
        </p:nvSpPr>
        <p:spPr>
          <a:xfrm>
            <a:off x="1665649" y="5519291"/>
            <a:ext cx="929565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dirty="0">
                <a:solidFill>
                  <a:schemeClr val="bg1"/>
                </a:solidFill>
              </a:rPr>
              <a:t>В настоящее время проект реализуется на территории Кировской области (Кировский областной наркологический диспансер), масштабирование проекта возможно в наркологических диспансерах и больницах других субъектов РФ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160AB43A-6FF0-EC46-A91F-70C0BBFB8398}"/>
              </a:ext>
            </a:extLst>
          </p:cNvPr>
          <p:cNvSpPr txBox="1"/>
          <p:nvPr/>
        </p:nvSpPr>
        <p:spPr>
          <a:xfrm>
            <a:off x="874286" y="4434865"/>
            <a:ext cx="1021433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dirty="0">
                <a:solidFill>
                  <a:schemeClr val="bg1"/>
                </a:solidFill>
                <a:latin typeface="Dita Sweet" panose="02000503090000020004" pitchFamily="50" charset="0"/>
              </a:rPr>
              <a:t>4.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4B27A4D1-A936-4006-9C16-57B5AF87931A}"/>
              </a:ext>
            </a:extLst>
          </p:cNvPr>
          <p:cNvSpPr txBox="1"/>
          <p:nvPr/>
        </p:nvSpPr>
        <p:spPr>
          <a:xfrm>
            <a:off x="1665649" y="3326868"/>
            <a:ext cx="929565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dirty="0">
                <a:solidFill>
                  <a:schemeClr val="bg1"/>
                </a:solidFill>
              </a:rPr>
              <a:t>На территории субъекта реализуются запретительные меры, проводятся профилактические мероприятия, однако для эффективной работы по снижению алкоголизации населения необходимо также заниматься лечением и реабилитацией граждан, уже имеющих зависимость от алкоголя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73EA553B-6534-44CF-92A1-B1AF56C00923}"/>
              </a:ext>
            </a:extLst>
          </p:cNvPr>
          <p:cNvSpPr txBox="1"/>
          <p:nvPr/>
        </p:nvSpPr>
        <p:spPr>
          <a:xfrm>
            <a:off x="838058" y="5327876"/>
            <a:ext cx="71045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dirty="0">
                <a:solidFill>
                  <a:schemeClr val="bg1"/>
                </a:solidFill>
                <a:latin typeface="Dita Sweet" panose="02000503090000020004" pitchFamily="50" charset="0"/>
              </a:rPr>
              <a:t>5.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8683F555-3AEC-4078-A37F-DE2DA1AF059A}"/>
              </a:ext>
            </a:extLst>
          </p:cNvPr>
          <p:cNvSpPr txBox="1"/>
          <p:nvPr/>
        </p:nvSpPr>
        <p:spPr>
          <a:xfrm>
            <a:off x="672533" y="1138844"/>
            <a:ext cx="1100458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/>
              <a:t>Проект реализуется на территории Кировской области</a:t>
            </a:r>
          </a:p>
          <a:p>
            <a:endParaRPr lang="ru-RU" sz="2000" dirty="0"/>
          </a:p>
          <a:p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3053555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CF9B926B-C25E-3643-8B89-D0DBA20B0EA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26881" y="333972"/>
            <a:ext cx="1176541" cy="611959"/>
          </a:xfrm>
          <a:prstGeom prst="rect">
            <a:avLst/>
          </a:prstGeom>
        </p:spPr>
      </p:pic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69994135-0F8D-E842-A692-39AD48CECA8E}"/>
              </a:ext>
            </a:extLst>
          </p:cNvPr>
          <p:cNvSpPr/>
          <p:nvPr/>
        </p:nvSpPr>
        <p:spPr>
          <a:xfrm>
            <a:off x="325821" y="252248"/>
            <a:ext cx="11698013" cy="6492497"/>
          </a:xfrm>
          <a:prstGeom prst="roundRect">
            <a:avLst>
              <a:gd name="adj" fmla="val 5834"/>
            </a:avLst>
          </a:prstGeom>
          <a:noFill/>
          <a:ln w="19050">
            <a:solidFill>
              <a:srgbClr val="A2369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30BFE4FB-DBD4-3046-8961-57C86C99613F}"/>
              </a:ext>
            </a:extLst>
          </p:cNvPr>
          <p:cNvSpPr txBox="1"/>
          <p:nvPr/>
        </p:nvSpPr>
        <p:spPr>
          <a:xfrm>
            <a:off x="599090" y="588577"/>
            <a:ext cx="356860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>
                <a:solidFill>
                  <a:srgbClr val="A72E88"/>
                </a:solidFill>
                <a:latin typeface="Playfair Display SemiBold" pitchFamily="2" charset="-52"/>
              </a:rPr>
              <a:t>Целевая аудитория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7A3FE0D1-C6A5-C04E-AEFC-D4902E28A74D}"/>
              </a:ext>
            </a:extLst>
          </p:cNvPr>
          <p:cNvSpPr txBox="1"/>
          <p:nvPr/>
        </p:nvSpPr>
        <p:spPr>
          <a:xfrm>
            <a:off x="599089" y="1545021"/>
            <a:ext cx="1022521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dirty="0"/>
              <a:t>Лица 18 лет и старше, страдающие зависимостями от алкоголя и других психоактивных веществ и их родственники (</a:t>
            </a:r>
            <a:r>
              <a:rPr lang="ru-RU" sz="2000" dirty="0" err="1"/>
              <a:t>созависимые</a:t>
            </a:r>
            <a:r>
              <a:rPr lang="ru-RU" sz="2000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5325222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CF9B926B-C25E-3643-8B89-D0DBA20B0EA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26881" y="333972"/>
            <a:ext cx="1176541" cy="611959"/>
          </a:xfrm>
          <a:prstGeom prst="rect">
            <a:avLst/>
          </a:prstGeom>
        </p:spPr>
      </p:pic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69994135-0F8D-E842-A692-39AD48CECA8E}"/>
              </a:ext>
            </a:extLst>
          </p:cNvPr>
          <p:cNvSpPr/>
          <p:nvPr/>
        </p:nvSpPr>
        <p:spPr>
          <a:xfrm>
            <a:off x="325821" y="252248"/>
            <a:ext cx="11698013" cy="6492497"/>
          </a:xfrm>
          <a:prstGeom prst="roundRect">
            <a:avLst>
              <a:gd name="adj" fmla="val 5834"/>
            </a:avLst>
          </a:prstGeom>
          <a:noFill/>
          <a:ln w="19050">
            <a:solidFill>
              <a:srgbClr val="A2369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8FD9C88-5035-B741-9EF2-4D25C8FCEB64}"/>
              </a:ext>
            </a:extLst>
          </p:cNvPr>
          <p:cNvSpPr txBox="1"/>
          <p:nvPr/>
        </p:nvSpPr>
        <p:spPr>
          <a:xfrm>
            <a:off x="546022" y="409507"/>
            <a:ext cx="6250429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>
                <a:solidFill>
                  <a:srgbClr val="A72E88"/>
                </a:solidFill>
                <a:latin typeface="Playfair Display SemiBold" pitchFamily="2" charset="-52"/>
              </a:rPr>
              <a:t>Стадия проекта. Зрелость проекта</a:t>
            </a:r>
          </a:p>
          <a:p>
            <a:endParaRPr lang="ru-RU" sz="2800" dirty="0">
              <a:solidFill>
                <a:srgbClr val="A72E88"/>
              </a:solidFill>
              <a:latin typeface="Playfair Display SemiBold" pitchFamily="2" charset="-52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49E9D96-F053-B14C-97B3-0191C1B7F1A9}"/>
              </a:ext>
            </a:extLst>
          </p:cNvPr>
          <p:cNvSpPr txBox="1"/>
          <p:nvPr/>
        </p:nvSpPr>
        <p:spPr>
          <a:xfrm>
            <a:off x="555562" y="852751"/>
            <a:ext cx="1126708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Bef>
                <a:spcPts val="1200"/>
              </a:spcBef>
            </a:pPr>
            <a:r>
              <a:rPr lang="ru-RU" sz="2000" dirty="0"/>
              <a:t>Завершённый проект/успешная практика (кейс) (проект продуман, есть команда, ресурсы, проект прошел внедрение на целевой аудитории, может быть использован как «лучшая практика» для масштабирования на других площадках или расширении целевой аудитории)</a:t>
            </a:r>
          </a:p>
        </p:txBody>
      </p:sp>
      <p:sp>
        <p:nvSpPr>
          <p:cNvPr id="8" name="Овал 2">
            <a:extLst>
              <a:ext uri="{FF2B5EF4-FFF2-40B4-BE49-F238E27FC236}">
                <a16:creationId xmlns:a16="http://schemas.microsoft.com/office/drawing/2014/main" id="{A17177B6-1C68-8E47-9657-8BC211F975BA}"/>
              </a:ext>
            </a:extLst>
          </p:cNvPr>
          <p:cNvSpPr/>
          <p:nvPr/>
        </p:nvSpPr>
        <p:spPr>
          <a:xfrm>
            <a:off x="325821" y="945261"/>
            <a:ext cx="239283" cy="239283"/>
          </a:xfrm>
          <a:prstGeom prst="ellipse">
            <a:avLst/>
          </a:prstGeom>
          <a:solidFill>
            <a:srgbClr val="B9D04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51E09BF-36F0-4D3D-943B-E4D5DF78A850}"/>
              </a:ext>
            </a:extLst>
          </p:cNvPr>
          <p:cNvSpPr txBox="1"/>
          <p:nvPr/>
        </p:nvSpPr>
        <p:spPr>
          <a:xfrm>
            <a:off x="555563" y="1973575"/>
            <a:ext cx="11267089" cy="48628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x-none"/>
            </a:defPPr>
            <a:lvl1pPr algn="just">
              <a:spcBef>
                <a:spcPts val="1200"/>
              </a:spcBef>
              <a:defRPr sz="2000"/>
            </a:lvl1pPr>
          </a:lstStyle>
          <a:p>
            <a:r>
              <a:rPr lang="ru-RU" dirty="0"/>
              <a:t>Проект реализуется с 2013 года, утверждена программа реабилитации, функционирует команда специалистов (нарколог, психотерапевт, психолог, специалист по социальной работе, социальный работник, медицинские сестры, главный врач, заместители, заведующие структурных подразделений). </a:t>
            </a:r>
          </a:p>
          <a:p>
            <a:r>
              <a:rPr lang="ru-RU" dirty="0"/>
              <a:t>Материально-техническое и кадровое обеспечение диспансера позволяет реализовывать проект в полном объеме. </a:t>
            </a:r>
          </a:p>
          <a:p>
            <a:r>
              <a:rPr lang="ru-RU" dirty="0"/>
              <a:t>По итогам Всероссийского конкурса реабилитационных проектов в 2013 году занял 4 место, в 2025 году стал лауреатом 1 степени на Всероссийском конкурсе лучших региональных психотерапевтических практик, проводившегося по инициативе Федерального консультационно-методического центра по психотерапии НМИЦ ПН им. В.М. Бехтерева.</a:t>
            </a:r>
          </a:p>
          <a:p>
            <a:r>
              <a:rPr lang="ru-RU" dirty="0"/>
              <a:t>Проект был представлен коллегам из Ульяновской области, Республики Марий Эл, Удмуртской Республики с целью обмена опытом, а также был представлен 20.02.2025 в рамках международной конференции «Клиническая психотерапия: в поисках идеальной практики» в г. Санкт-Петербурге в НМИЦ ПН им. </a:t>
            </a:r>
            <a:r>
              <a:rPr lang="ru-RU" dirty="0" err="1"/>
              <a:t>В.М.Бехтерева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4067786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CF9B926B-C25E-3643-8B89-D0DBA20B0EA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26881" y="333972"/>
            <a:ext cx="1176541" cy="611959"/>
          </a:xfrm>
          <a:prstGeom prst="rect">
            <a:avLst/>
          </a:prstGeom>
        </p:spPr>
      </p:pic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69994135-0F8D-E842-A692-39AD48CECA8E}"/>
              </a:ext>
            </a:extLst>
          </p:cNvPr>
          <p:cNvSpPr/>
          <p:nvPr/>
        </p:nvSpPr>
        <p:spPr>
          <a:xfrm>
            <a:off x="325821" y="252248"/>
            <a:ext cx="11698013" cy="6492497"/>
          </a:xfrm>
          <a:prstGeom prst="roundRect">
            <a:avLst>
              <a:gd name="adj" fmla="val 5834"/>
            </a:avLst>
          </a:prstGeom>
          <a:noFill/>
          <a:ln w="19050">
            <a:solidFill>
              <a:srgbClr val="A2369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4D0987B-83B4-AA46-BFCD-AB6618EC16FA}"/>
              </a:ext>
            </a:extLst>
          </p:cNvPr>
          <p:cNvSpPr txBox="1"/>
          <p:nvPr/>
        </p:nvSpPr>
        <p:spPr>
          <a:xfrm>
            <a:off x="599090" y="588577"/>
            <a:ext cx="722665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>
                <a:solidFill>
                  <a:srgbClr val="A72E88"/>
                </a:solidFill>
                <a:latin typeface="Playfair Display SemiBold" pitchFamily="2" charset="-52"/>
              </a:rPr>
              <a:t>Миссия проекта. Цели и задачи проекта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D9C69FB-0247-0B45-B74E-CC7C827B27CE}"/>
              </a:ext>
            </a:extLst>
          </p:cNvPr>
          <p:cNvSpPr txBox="1"/>
          <p:nvPr/>
        </p:nvSpPr>
        <p:spPr>
          <a:xfrm>
            <a:off x="599090" y="1301123"/>
            <a:ext cx="1107879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/>
              <a:t>Миссия проекта – протяни руку переменам - начни новую жизнь с нами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278B6A2-483B-5041-9AAB-37FF081A67F6}"/>
              </a:ext>
            </a:extLst>
          </p:cNvPr>
          <p:cNvSpPr txBox="1"/>
          <p:nvPr/>
        </p:nvSpPr>
        <p:spPr>
          <a:xfrm>
            <a:off x="787531" y="2405243"/>
            <a:ext cx="54694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dirty="0">
                <a:solidFill>
                  <a:srgbClr val="A72E88"/>
                </a:solidFill>
                <a:latin typeface="Dita Sweet" panose="02000503090000020004" pitchFamily="50" charset="0"/>
              </a:rPr>
              <a:t>1</a:t>
            </a:r>
            <a:r>
              <a:rPr lang="ru-RU" sz="5400" dirty="0">
                <a:solidFill>
                  <a:srgbClr val="A72E88"/>
                </a:solidFill>
                <a:latin typeface="Dita Sweet" panose="02000503090000020004" pitchFamily="50" charset="0"/>
              </a:rPr>
              <a:t>.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1ED018C-C8C8-FC47-9904-8EE67C111AE9}"/>
              </a:ext>
            </a:extLst>
          </p:cNvPr>
          <p:cNvSpPr txBox="1"/>
          <p:nvPr/>
        </p:nvSpPr>
        <p:spPr>
          <a:xfrm>
            <a:off x="764348" y="3211000"/>
            <a:ext cx="67518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dirty="0">
                <a:solidFill>
                  <a:srgbClr val="A72E88"/>
                </a:solidFill>
                <a:latin typeface="Dita Sweet" panose="02000503090000020004" pitchFamily="50" charset="0"/>
              </a:rPr>
              <a:t>2.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D3663EC-3DC1-1547-9D13-5F13AA9CB760}"/>
              </a:ext>
            </a:extLst>
          </p:cNvPr>
          <p:cNvSpPr txBox="1"/>
          <p:nvPr/>
        </p:nvSpPr>
        <p:spPr>
          <a:xfrm>
            <a:off x="781282" y="4055452"/>
            <a:ext cx="67518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dirty="0">
                <a:solidFill>
                  <a:srgbClr val="A72E88"/>
                </a:solidFill>
                <a:latin typeface="Dita Sweet" panose="02000503090000020004" pitchFamily="50" charset="0"/>
              </a:rPr>
              <a:t>3.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503A1142-CF42-E546-891A-29A412372602}"/>
              </a:ext>
            </a:extLst>
          </p:cNvPr>
          <p:cNvSpPr txBox="1"/>
          <p:nvPr/>
        </p:nvSpPr>
        <p:spPr>
          <a:xfrm>
            <a:off x="6071100" y="2405243"/>
            <a:ext cx="54694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dirty="0">
                <a:solidFill>
                  <a:srgbClr val="B9D04A"/>
                </a:solidFill>
                <a:latin typeface="Dita Sweet" panose="02000503090000020004" pitchFamily="50" charset="0"/>
              </a:rPr>
              <a:t>1</a:t>
            </a:r>
            <a:r>
              <a:rPr lang="ru-RU" sz="5400" dirty="0">
                <a:solidFill>
                  <a:srgbClr val="B9D04A"/>
                </a:solidFill>
                <a:latin typeface="Dita Sweet" panose="02000503090000020004" pitchFamily="50" charset="0"/>
              </a:rPr>
              <a:t>.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57C7FB12-663E-BB45-B0AE-A412BADB16B3}"/>
              </a:ext>
            </a:extLst>
          </p:cNvPr>
          <p:cNvSpPr txBox="1"/>
          <p:nvPr/>
        </p:nvSpPr>
        <p:spPr>
          <a:xfrm>
            <a:off x="6047917" y="3211000"/>
            <a:ext cx="67518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dirty="0">
                <a:solidFill>
                  <a:srgbClr val="B9D04A"/>
                </a:solidFill>
                <a:latin typeface="Dita Sweet" panose="02000503090000020004" pitchFamily="50" charset="0"/>
              </a:rPr>
              <a:t>2.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36AF7BDC-95D7-3642-91FF-A8B00E650BBC}"/>
              </a:ext>
            </a:extLst>
          </p:cNvPr>
          <p:cNvSpPr txBox="1"/>
          <p:nvPr/>
        </p:nvSpPr>
        <p:spPr>
          <a:xfrm>
            <a:off x="6064851" y="4055452"/>
            <a:ext cx="67518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dirty="0">
                <a:solidFill>
                  <a:srgbClr val="B9D04A"/>
                </a:solidFill>
                <a:latin typeface="Dita Sweet" panose="02000503090000020004" pitchFamily="50" charset="0"/>
              </a:rPr>
              <a:t>3.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EBA06FC8-20DC-1442-B6F9-1D752E470FFA}"/>
              </a:ext>
            </a:extLst>
          </p:cNvPr>
          <p:cNvSpPr txBox="1"/>
          <p:nvPr/>
        </p:nvSpPr>
        <p:spPr>
          <a:xfrm>
            <a:off x="707934" y="1839095"/>
            <a:ext cx="267733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Playfair Display SemiBold" pitchFamily="2" charset="-52"/>
              </a:rPr>
              <a:t>Цели и задачи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5EAEF22A-80F6-934F-814E-7A34502A8484}"/>
              </a:ext>
            </a:extLst>
          </p:cNvPr>
          <p:cNvSpPr txBox="1"/>
          <p:nvPr/>
        </p:nvSpPr>
        <p:spPr>
          <a:xfrm>
            <a:off x="1586522" y="2552821"/>
            <a:ext cx="438443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Возвращение в общество здоровых граждан, улучшение демографических показателей здоровья населения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6BA45BA0-D4B1-6C43-A815-242F5EBF451D}"/>
              </a:ext>
            </a:extLst>
          </p:cNvPr>
          <p:cNvSpPr txBox="1"/>
          <p:nvPr/>
        </p:nvSpPr>
        <p:spPr>
          <a:xfrm>
            <a:off x="1586522" y="3381467"/>
            <a:ext cx="438443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Сохранение семей, профилактика социального сиротства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DA02AC18-941A-574F-8D29-652E047DEC2E}"/>
              </a:ext>
            </a:extLst>
          </p:cNvPr>
          <p:cNvSpPr txBox="1"/>
          <p:nvPr/>
        </p:nvSpPr>
        <p:spPr>
          <a:xfrm>
            <a:off x="1586522" y="4290201"/>
            <a:ext cx="438443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Снижение экономических и социальных потерь и издержек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93B1BA54-CEA8-324D-A51C-67190010D735}"/>
              </a:ext>
            </a:extLst>
          </p:cNvPr>
          <p:cNvSpPr txBox="1"/>
          <p:nvPr/>
        </p:nvSpPr>
        <p:spPr>
          <a:xfrm>
            <a:off x="6809895" y="2552821"/>
            <a:ext cx="497570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Увеличение продолжительности ремиссии заболевания у пациентов наркологического профиля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BEC083BC-A197-F644-8276-D16BE958C6FF}"/>
              </a:ext>
            </a:extLst>
          </p:cNvPr>
          <p:cNvSpPr txBox="1"/>
          <p:nvPr/>
        </p:nvSpPr>
        <p:spPr>
          <a:xfrm>
            <a:off x="6809895" y="3381467"/>
            <a:ext cx="479352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Трудоустройство и социальная адаптация зависимых граждан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8D3663EC-3DC1-1547-9D13-5F13AA9CB760}"/>
              </a:ext>
            </a:extLst>
          </p:cNvPr>
          <p:cNvSpPr txBox="1"/>
          <p:nvPr/>
        </p:nvSpPr>
        <p:spPr>
          <a:xfrm>
            <a:off x="781282" y="4864054"/>
            <a:ext cx="1021433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dirty="0">
                <a:solidFill>
                  <a:srgbClr val="A72E88"/>
                </a:solidFill>
                <a:latin typeface="Dita Sweet" panose="02000503090000020004" pitchFamily="50" charset="0"/>
              </a:rPr>
              <a:t>4.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DA02AC18-941A-574F-8D29-652E047DEC2E}"/>
              </a:ext>
            </a:extLst>
          </p:cNvPr>
          <p:cNvSpPr txBox="1"/>
          <p:nvPr/>
        </p:nvSpPr>
        <p:spPr>
          <a:xfrm>
            <a:off x="1586522" y="5098803"/>
            <a:ext cx="438443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Снижение уровня преступности, связанной с употреблением алкоголя и других </a:t>
            </a:r>
            <a:r>
              <a:rPr lang="ru-RU" dirty="0" err="1"/>
              <a:t>психоактивных</a:t>
            </a:r>
            <a:r>
              <a:rPr lang="ru-RU" dirty="0"/>
              <a:t> веществ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36AF7BDC-95D7-3642-91FF-A8B00E650BBC}"/>
              </a:ext>
            </a:extLst>
          </p:cNvPr>
          <p:cNvSpPr txBox="1"/>
          <p:nvPr/>
        </p:nvSpPr>
        <p:spPr>
          <a:xfrm>
            <a:off x="6071100" y="4978782"/>
            <a:ext cx="1021433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dirty="0">
                <a:solidFill>
                  <a:srgbClr val="B9D04A"/>
                </a:solidFill>
                <a:latin typeface="Dita Sweet" panose="02000503090000020004" pitchFamily="50" charset="0"/>
              </a:rPr>
              <a:t>4.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13142D69-389E-FA41-B6F5-C90265FC495B}"/>
              </a:ext>
            </a:extLst>
          </p:cNvPr>
          <p:cNvSpPr txBox="1"/>
          <p:nvPr/>
        </p:nvSpPr>
        <p:spPr>
          <a:xfrm>
            <a:off x="6809895" y="4175473"/>
            <a:ext cx="486798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Увеличение числа граждан, употребляющих алкоголь и психоактивные вещества привлеченных к медицинской реабилитации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13142D69-389E-FA41-B6F5-C90265FC495B}"/>
              </a:ext>
            </a:extLst>
          </p:cNvPr>
          <p:cNvSpPr txBox="1"/>
          <p:nvPr/>
        </p:nvSpPr>
        <p:spPr>
          <a:xfrm>
            <a:off x="6809895" y="5237302"/>
            <a:ext cx="486798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Повышение эффективности взаимодействия с другими субъектами профилактики</a:t>
            </a:r>
          </a:p>
        </p:txBody>
      </p:sp>
    </p:spTree>
    <p:extLst>
      <p:ext uri="{BB962C8B-B14F-4D97-AF65-F5344CB8AC3E}">
        <p14:creationId xmlns:p14="http://schemas.microsoft.com/office/powerpoint/2010/main" val="14787073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CF9B926B-C25E-3643-8B89-D0DBA20B0EA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26881" y="333972"/>
            <a:ext cx="1176541" cy="611959"/>
          </a:xfrm>
          <a:prstGeom prst="rect">
            <a:avLst/>
          </a:prstGeom>
        </p:spPr>
      </p:pic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69994135-0F8D-E842-A692-39AD48CECA8E}"/>
              </a:ext>
            </a:extLst>
          </p:cNvPr>
          <p:cNvSpPr/>
          <p:nvPr/>
        </p:nvSpPr>
        <p:spPr>
          <a:xfrm>
            <a:off x="325821" y="252248"/>
            <a:ext cx="11698013" cy="6492497"/>
          </a:xfrm>
          <a:prstGeom prst="roundRect">
            <a:avLst>
              <a:gd name="adj" fmla="val 5834"/>
            </a:avLst>
          </a:prstGeom>
          <a:noFill/>
          <a:ln w="19050">
            <a:solidFill>
              <a:srgbClr val="A2369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4690254-2E86-BE45-BDF3-C531AFA98911}"/>
              </a:ext>
            </a:extLst>
          </p:cNvPr>
          <p:cNvSpPr txBox="1"/>
          <p:nvPr/>
        </p:nvSpPr>
        <p:spPr>
          <a:xfrm>
            <a:off x="599090" y="588577"/>
            <a:ext cx="2531462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>
                <a:solidFill>
                  <a:srgbClr val="A72E88"/>
                </a:solidFill>
                <a:latin typeface="Playfair Display SemiBold" pitchFamily="2" charset="-52"/>
              </a:rPr>
              <a:t>Суть проекта</a:t>
            </a:r>
          </a:p>
          <a:p>
            <a:endParaRPr lang="ru-RU" sz="2800" dirty="0">
              <a:solidFill>
                <a:srgbClr val="A72E88"/>
              </a:solidFill>
              <a:latin typeface="Playfair Display SemiBold" pitchFamily="2" charset="-52"/>
            </a:endParaRPr>
          </a:p>
        </p:txBody>
      </p:sp>
      <p:sp>
        <p:nvSpPr>
          <p:cNvPr id="8" name="Прямоугольник: скругленные углы 11">
            <a:extLst>
              <a:ext uri="{FF2B5EF4-FFF2-40B4-BE49-F238E27FC236}">
                <a16:creationId xmlns:a16="http://schemas.microsoft.com/office/drawing/2014/main" id="{A94B22EA-478D-ED42-A6D1-AF33314DED96}"/>
              </a:ext>
            </a:extLst>
          </p:cNvPr>
          <p:cNvSpPr/>
          <p:nvPr/>
        </p:nvSpPr>
        <p:spPr>
          <a:xfrm>
            <a:off x="599090" y="1321967"/>
            <a:ext cx="11004332" cy="5202061"/>
          </a:xfrm>
          <a:prstGeom prst="roundRect">
            <a:avLst>
              <a:gd name="adj" fmla="val 15840"/>
            </a:avLst>
          </a:prstGeom>
          <a:solidFill>
            <a:srgbClr val="A72E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dirty="0"/>
              <a:t>	Проект направлен на медицинскую реабилитацию взрослых, страдающих зависимостями от алкоголя и других психоактивных веществ на основе индивидуальных психотерапевтических программ, дифференцированных моделей реабилитационной среды и ступенчатого мотивационного вмешательства, а также на работу с их родственниками (</a:t>
            </a:r>
            <a:r>
              <a:rPr lang="ru-RU" dirty="0" err="1"/>
              <a:t>созависимыми</a:t>
            </a:r>
            <a:r>
              <a:rPr lang="ru-RU" dirty="0"/>
              <a:t>).</a:t>
            </a:r>
          </a:p>
          <a:p>
            <a:pPr algn="just"/>
            <a:r>
              <a:rPr lang="ru-RU" dirty="0"/>
              <a:t>	Проект имеет метафорическое название «Кировская реабилитационная воронка» в связи с тем, работа с пациентами начинается </a:t>
            </a:r>
            <a:r>
              <a:rPr lang="ru-RU" dirty="0" err="1"/>
              <a:t>полипрофессиональной</a:t>
            </a:r>
            <a:r>
              <a:rPr lang="ru-RU" dirty="0"/>
              <a:t> бригадой специалистов с момента обращения пациента (работаем со всеми, не ждем </a:t>
            </a:r>
            <a:r>
              <a:rPr lang="ru-RU" dirty="0" err="1"/>
              <a:t>супермотивированных</a:t>
            </a:r>
            <a:r>
              <a:rPr lang="ru-RU" dirty="0"/>
              <a:t>), носит этапный характер, предусматривает возможность возвращения пациента на предыдущие этапы (при наличии сопротивления или срыва). Мы понимаем, что на последующие этапы переходит лишь определенная часть пациентов и наши усилия направлены на то, чтобы в нашу воронку на начальном этапе попало как можно больше пациентов.</a:t>
            </a:r>
          </a:p>
          <a:p>
            <a:pPr algn="just"/>
            <a:r>
              <a:rPr lang="ru-RU" dirty="0"/>
              <a:t> 	Большое внимание в Проекте уделено установлению контакта с пациентом и его родственниками,  мотивационным вмешательствам, созданию различных реабилитационных сред, проведению психотерапевтических мероприятий. Пациенты разделены в Проекте на 5 типов, для каждого из которых предусмотрен свой тип вмешательства и своя реабилитационная среда. На каждом этапе реабилитации проводятся вмешательства, соответствующие степени готовности к изменениям и типу пациентов. Кроме того, проводится работа с персоналом (тренинги, </a:t>
            </a:r>
            <a:r>
              <a:rPr lang="ru-RU" dirty="0" err="1"/>
              <a:t>балинтовская</a:t>
            </a:r>
            <a:r>
              <a:rPr lang="ru-RU" dirty="0"/>
              <a:t> группа и т. д.)</a:t>
            </a:r>
          </a:p>
        </p:txBody>
      </p:sp>
    </p:spTree>
    <p:extLst>
      <p:ext uri="{BB962C8B-B14F-4D97-AF65-F5344CB8AC3E}">
        <p14:creationId xmlns:p14="http://schemas.microsoft.com/office/powerpoint/2010/main" val="26103971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CF9B926B-C25E-3643-8B89-D0DBA20B0EA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26881" y="333972"/>
            <a:ext cx="1176541" cy="611959"/>
          </a:xfrm>
          <a:prstGeom prst="rect">
            <a:avLst/>
          </a:prstGeom>
        </p:spPr>
      </p:pic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69994135-0F8D-E842-A692-39AD48CECA8E}"/>
              </a:ext>
            </a:extLst>
          </p:cNvPr>
          <p:cNvSpPr/>
          <p:nvPr/>
        </p:nvSpPr>
        <p:spPr>
          <a:xfrm>
            <a:off x="325821" y="252248"/>
            <a:ext cx="11698013" cy="6492497"/>
          </a:xfrm>
          <a:prstGeom prst="roundRect">
            <a:avLst>
              <a:gd name="adj" fmla="val 5834"/>
            </a:avLst>
          </a:prstGeom>
          <a:noFill/>
          <a:ln w="19050">
            <a:solidFill>
              <a:srgbClr val="A2369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8E5D33E-8624-9F40-B0DC-F3E78C924CAB}"/>
              </a:ext>
            </a:extLst>
          </p:cNvPr>
          <p:cNvSpPr txBox="1"/>
          <p:nvPr/>
        </p:nvSpPr>
        <p:spPr>
          <a:xfrm>
            <a:off x="599090" y="588577"/>
            <a:ext cx="3432350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>
                <a:solidFill>
                  <a:srgbClr val="A72E88"/>
                </a:solidFill>
                <a:latin typeface="Playfair Display SemiBold" pitchFamily="2" charset="-52"/>
              </a:rPr>
              <a:t>Механика проекта</a:t>
            </a:r>
          </a:p>
          <a:p>
            <a:endParaRPr lang="ru-RU" sz="2800" dirty="0">
              <a:solidFill>
                <a:srgbClr val="A72E88"/>
              </a:solidFill>
              <a:latin typeface="Playfair Display SemiBold" pitchFamily="2" charset="-52"/>
            </a:endParaRPr>
          </a:p>
        </p:txBody>
      </p:sp>
      <p:sp>
        <p:nvSpPr>
          <p:cNvPr id="8" name="Прямоугольник: скругленные углы 6">
            <a:extLst>
              <a:ext uri="{FF2B5EF4-FFF2-40B4-BE49-F238E27FC236}">
                <a16:creationId xmlns:a16="http://schemas.microsoft.com/office/drawing/2014/main" id="{89879918-B16C-1F4D-A71E-A636346F56B4}"/>
              </a:ext>
            </a:extLst>
          </p:cNvPr>
          <p:cNvSpPr/>
          <p:nvPr/>
        </p:nvSpPr>
        <p:spPr>
          <a:xfrm>
            <a:off x="472038" y="1398494"/>
            <a:ext cx="4845269" cy="2868706"/>
          </a:xfrm>
          <a:prstGeom prst="roundRect">
            <a:avLst>
              <a:gd name="adj" fmla="val 15840"/>
            </a:avLst>
          </a:prstGeom>
          <a:solidFill>
            <a:srgbClr val="A72E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52000" rtlCol="0" anchor="ctr"/>
          <a:lstStyle/>
          <a:p>
            <a:pPr algn="just"/>
            <a:r>
              <a:rPr lang="ru-RU" dirty="0"/>
              <a:t>Проект был запущен поэтапно с 2010 года, сначала создан реабилитационный блок, затем отделение медицинской реабилитации, в 2011 году создана психологическая лаборатория, в 2013 году программа начала работать в полном объеме, в 2017 году в работу проекта включены межрайонные наркологические центры на базе ЦРБ</a:t>
            </a:r>
          </a:p>
        </p:txBody>
      </p:sp>
      <p:sp>
        <p:nvSpPr>
          <p:cNvPr id="9" name="Прямоугольник: скругленные углы 7">
            <a:extLst>
              <a:ext uri="{FF2B5EF4-FFF2-40B4-BE49-F238E27FC236}">
                <a16:creationId xmlns:a16="http://schemas.microsoft.com/office/drawing/2014/main" id="{C99722BC-85BA-A140-9E9E-71C5F0D0B7CC}"/>
              </a:ext>
            </a:extLst>
          </p:cNvPr>
          <p:cNvSpPr/>
          <p:nvPr/>
        </p:nvSpPr>
        <p:spPr>
          <a:xfrm>
            <a:off x="5432920" y="1398494"/>
            <a:ext cx="6463862" cy="2868706"/>
          </a:xfrm>
          <a:prstGeom prst="roundRect">
            <a:avLst>
              <a:gd name="adj" fmla="val 15840"/>
            </a:avLst>
          </a:prstGeom>
          <a:solidFill>
            <a:srgbClr val="A72E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52000" rtlCol="0" anchor="ctr"/>
          <a:lstStyle/>
          <a:p>
            <a:r>
              <a:rPr lang="ru-RU" dirty="0"/>
              <a:t>Инструменты:</a:t>
            </a:r>
          </a:p>
          <a:p>
            <a:r>
              <a:rPr lang="ru-RU" dirty="0"/>
              <a:t>1. Установление неформального контакта с пациентом</a:t>
            </a:r>
          </a:p>
          <a:p>
            <a:r>
              <a:rPr lang="ru-RU" dirty="0"/>
              <a:t>2. </a:t>
            </a:r>
            <a:r>
              <a:rPr lang="ru-RU" dirty="0" err="1"/>
              <a:t>Психообразовательные</a:t>
            </a:r>
            <a:r>
              <a:rPr lang="ru-RU" dirty="0"/>
              <a:t> мероприятия </a:t>
            </a:r>
          </a:p>
          <a:p>
            <a:r>
              <a:rPr lang="ru-RU" dirty="0"/>
              <a:t>3. Мотивационные интервенции</a:t>
            </a:r>
          </a:p>
          <a:p>
            <a:r>
              <a:rPr lang="ru-RU" dirty="0"/>
              <a:t>4. Создание различных вариантов реабилитационных сред 5. Психотерапевтические вмешательства в зависимости от типа пациента</a:t>
            </a:r>
          </a:p>
          <a:p>
            <a:r>
              <a:rPr lang="ru-RU" dirty="0"/>
              <a:t>6. Разработка индивидуальной психотерапевтической программы</a:t>
            </a:r>
          </a:p>
          <a:p>
            <a:r>
              <a:rPr lang="ru-RU" dirty="0"/>
              <a:t>7. Анализ статистических показателей</a:t>
            </a:r>
          </a:p>
        </p:txBody>
      </p:sp>
      <p:sp>
        <p:nvSpPr>
          <p:cNvPr id="10" name="Прямоугольник: скругленные углы 8">
            <a:extLst>
              <a:ext uri="{FF2B5EF4-FFF2-40B4-BE49-F238E27FC236}">
                <a16:creationId xmlns:a16="http://schemas.microsoft.com/office/drawing/2014/main" id="{2FEE36DE-3F0A-2C4F-8F97-DC06DFD1A9D9}"/>
              </a:ext>
            </a:extLst>
          </p:cNvPr>
          <p:cNvSpPr/>
          <p:nvPr/>
        </p:nvSpPr>
        <p:spPr>
          <a:xfrm>
            <a:off x="472037" y="4398056"/>
            <a:ext cx="11394141" cy="2236693"/>
          </a:xfrm>
          <a:prstGeom prst="roundRect">
            <a:avLst>
              <a:gd name="adj" fmla="val 15840"/>
            </a:avLst>
          </a:prstGeom>
          <a:solidFill>
            <a:srgbClr val="A72E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52000" rtlCol="0" anchor="ctr"/>
          <a:lstStyle/>
          <a:p>
            <a:r>
              <a:rPr lang="ru-RU" dirty="0"/>
              <a:t>Последовательность:</a:t>
            </a:r>
          </a:p>
          <a:p>
            <a:r>
              <a:rPr lang="ru-RU" dirty="0"/>
              <a:t>1. Купирование острого состояния</a:t>
            </a:r>
          </a:p>
          <a:p>
            <a:r>
              <a:rPr lang="ru-RU" dirty="0"/>
              <a:t>2. </a:t>
            </a:r>
            <a:r>
              <a:rPr lang="ru-RU" dirty="0" err="1"/>
              <a:t>Психообразование</a:t>
            </a:r>
            <a:r>
              <a:rPr lang="ru-RU" dirty="0"/>
              <a:t> и мотивация </a:t>
            </a:r>
            <a:r>
              <a:rPr lang="ru-RU" dirty="0" err="1"/>
              <a:t>полипрофессиональной</a:t>
            </a:r>
            <a:r>
              <a:rPr lang="ru-RU" dirty="0"/>
              <a:t> бригадой специалистов</a:t>
            </a:r>
          </a:p>
          <a:p>
            <a:r>
              <a:rPr lang="ru-RU" dirty="0"/>
              <a:t>3. Заключение наркологического договора и перевод пациента в реабилитационный блок</a:t>
            </a:r>
          </a:p>
          <a:p>
            <a:r>
              <a:rPr lang="ru-RU" dirty="0"/>
              <a:t>4. Перевод пациента в стационарное отделение медицинской реабилитации</a:t>
            </a:r>
          </a:p>
          <a:p>
            <a:r>
              <a:rPr lang="ru-RU" dirty="0"/>
              <a:t>5. Амбулаторный этап реабилитации</a:t>
            </a:r>
          </a:p>
        </p:txBody>
      </p:sp>
    </p:spTree>
    <p:extLst>
      <p:ext uri="{BB962C8B-B14F-4D97-AF65-F5344CB8AC3E}">
        <p14:creationId xmlns:p14="http://schemas.microsoft.com/office/powerpoint/2010/main" val="26428589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CF9B926B-C25E-3643-8B89-D0DBA20B0EA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26881" y="333972"/>
            <a:ext cx="1176541" cy="611959"/>
          </a:xfrm>
          <a:prstGeom prst="rect">
            <a:avLst/>
          </a:prstGeom>
        </p:spPr>
      </p:pic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69994135-0F8D-E842-A692-39AD48CECA8E}"/>
              </a:ext>
            </a:extLst>
          </p:cNvPr>
          <p:cNvSpPr/>
          <p:nvPr/>
        </p:nvSpPr>
        <p:spPr>
          <a:xfrm>
            <a:off x="325821" y="252248"/>
            <a:ext cx="11698013" cy="6492497"/>
          </a:xfrm>
          <a:prstGeom prst="roundRect">
            <a:avLst>
              <a:gd name="adj" fmla="val 5834"/>
            </a:avLst>
          </a:prstGeom>
          <a:noFill/>
          <a:ln w="19050">
            <a:solidFill>
              <a:srgbClr val="A2369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02DB4CB-73D1-2148-924A-D3D1A20C3243}"/>
              </a:ext>
            </a:extLst>
          </p:cNvPr>
          <p:cNvSpPr txBox="1"/>
          <p:nvPr/>
        </p:nvSpPr>
        <p:spPr>
          <a:xfrm>
            <a:off x="599090" y="588577"/>
            <a:ext cx="560602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>
                <a:solidFill>
                  <a:srgbClr val="A72E88"/>
                </a:solidFill>
                <a:latin typeface="Playfair Display SemiBold" pitchFamily="2" charset="-52"/>
              </a:rPr>
              <a:t>Основные результаты проекта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6012B77-6744-9940-BDBF-145020A371EA}"/>
              </a:ext>
            </a:extLst>
          </p:cNvPr>
          <p:cNvSpPr txBox="1"/>
          <p:nvPr/>
        </p:nvSpPr>
        <p:spPr>
          <a:xfrm>
            <a:off x="599090" y="1661420"/>
            <a:ext cx="1073106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/>
              <a:t>По итогам 2024 года отмечается рост следующих показателей:</a:t>
            </a:r>
          </a:p>
        </p:txBody>
      </p:sp>
      <p:sp>
        <p:nvSpPr>
          <p:cNvPr id="8" name="Овал 9">
            <a:extLst>
              <a:ext uri="{FF2B5EF4-FFF2-40B4-BE49-F238E27FC236}">
                <a16:creationId xmlns:a16="http://schemas.microsoft.com/office/drawing/2014/main" id="{95A6727E-4E54-5049-AD3F-7E4D733BE664}"/>
              </a:ext>
            </a:extLst>
          </p:cNvPr>
          <p:cNvSpPr/>
          <p:nvPr/>
        </p:nvSpPr>
        <p:spPr>
          <a:xfrm>
            <a:off x="707844" y="2443023"/>
            <a:ext cx="239283" cy="239283"/>
          </a:xfrm>
          <a:prstGeom prst="ellipse">
            <a:avLst/>
          </a:prstGeom>
          <a:solidFill>
            <a:srgbClr val="B9D04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ru-RU"/>
          </a:p>
        </p:txBody>
      </p:sp>
      <p:sp>
        <p:nvSpPr>
          <p:cNvPr id="9" name="Овал 10">
            <a:extLst>
              <a:ext uri="{FF2B5EF4-FFF2-40B4-BE49-F238E27FC236}">
                <a16:creationId xmlns:a16="http://schemas.microsoft.com/office/drawing/2014/main" id="{F97F9C59-89C4-ED46-BC9F-0D3E4EABDB46}"/>
              </a:ext>
            </a:extLst>
          </p:cNvPr>
          <p:cNvSpPr/>
          <p:nvPr/>
        </p:nvSpPr>
        <p:spPr>
          <a:xfrm>
            <a:off x="707844" y="3083607"/>
            <a:ext cx="239283" cy="239283"/>
          </a:xfrm>
          <a:prstGeom prst="ellipse">
            <a:avLst/>
          </a:prstGeom>
          <a:solidFill>
            <a:srgbClr val="B9D04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ru-RU"/>
          </a:p>
        </p:txBody>
      </p:sp>
      <p:sp>
        <p:nvSpPr>
          <p:cNvPr id="10" name="Овал 11">
            <a:extLst>
              <a:ext uri="{FF2B5EF4-FFF2-40B4-BE49-F238E27FC236}">
                <a16:creationId xmlns:a16="http://schemas.microsoft.com/office/drawing/2014/main" id="{0B50C7FF-C535-C04C-BB21-B8312DB0B06A}"/>
              </a:ext>
            </a:extLst>
          </p:cNvPr>
          <p:cNvSpPr/>
          <p:nvPr/>
        </p:nvSpPr>
        <p:spPr>
          <a:xfrm>
            <a:off x="707844" y="3930752"/>
            <a:ext cx="239283" cy="239283"/>
          </a:xfrm>
          <a:prstGeom prst="ellipse">
            <a:avLst/>
          </a:prstGeom>
          <a:solidFill>
            <a:srgbClr val="B9D04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ru-RU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88678E1D-1ED6-9A49-824B-A22693BFE844}"/>
              </a:ext>
            </a:extLst>
          </p:cNvPr>
          <p:cNvSpPr txBox="1"/>
          <p:nvPr/>
        </p:nvSpPr>
        <p:spPr>
          <a:xfrm>
            <a:off x="1096871" y="2366216"/>
            <a:ext cx="1032466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dirty="0"/>
              <a:t>числа пациентов, привлеченных к стационарной реабилитации в 1,6 раза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6DC87659-64EE-F442-B024-A538C907FAFE}"/>
              </a:ext>
            </a:extLst>
          </p:cNvPr>
          <p:cNvSpPr txBox="1"/>
          <p:nvPr/>
        </p:nvSpPr>
        <p:spPr>
          <a:xfrm>
            <a:off x="1096871" y="2990923"/>
            <a:ext cx="1032466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dirty="0"/>
              <a:t>числа пациентов, переведенных в отделение реабилитации из отделения неотложной помощи на 18,9%;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0D9F775E-F051-4040-A4CF-F5F248A66BCF}"/>
              </a:ext>
            </a:extLst>
          </p:cNvPr>
          <p:cNvSpPr txBox="1"/>
          <p:nvPr/>
        </p:nvSpPr>
        <p:spPr>
          <a:xfrm>
            <a:off x="1096871" y="3844229"/>
            <a:ext cx="1032466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dirty="0"/>
              <a:t>числа койко-дней и средний койко-день,  проведенных пациентами, успешно завершившими реабилитацию, в 1,9 раза и  на 23% соответственно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C120318B-5ED6-4B04-8F57-4B8C5F935376}"/>
              </a:ext>
            </a:extLst>
          </p:cNvPr>
          <p:cNvSpPr txBox="1"/>
          <p:nvPr/>
        </p:nvSpPr>
        <p:spPr>
          <a:xfrm>
            <a:off x="1088471" y="4716510"/>
            <a:ext cx="1023328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x-none"/>
            </a:defPPr>
            <a:lvl1pPr algn="just">
              <a:defRPr sz="2000"/>
            </a:lvl1pPr>
          </a:lstStyle>
          <a:p>
            <a:r>
              <a:rPr lang="ru-RU" dirty="0"/>
              <a:t>65% пациентов успешно завершили стационарный этап реабилитации, 75% - амбулаторный этап, прекратили употребление алкоголя и других психоактивных веществ и соблюдают трезвость более 1 года, социально адаптированы в обществе (трудоустроены, выполняют семейные функции)</a:t>
            </a:r>
          </a:p>
        </p:txBody>
      </p:sp>
      <p:sp>
        <p:nvSpPr>
          <p:cNvPr id="18" name="Овал 12">
            <a:extLst>
              <a:ext uri="{FF2B5EF4-FFF2-40B4-BE49-F238E27FC236}">
                <a16:creationId xmlns:a16="http://schemas.microsoft.com/office/drawing/2014/main" id="{542A2E4D-0086-4597-A21B-40DE41C0F1D8}"/>
              </a:ext>
            </a:extLst>
          </p:cNvPr>
          <p:cNvSpPr/>
          <p:nvPr/>
        </p:nvSpPr>
        <p:spPr>
          <a:xfrm>
            <a:off x="699444" y="4826569"/>
            <a:ext cx="239283" cy="239283"/>
          </a:xfrm>
          <a:prstGeom prst="ellipse">
            <a:avLst/>
          </a:prstGeom>
          <a:solidFill>
            <a:srgbClr val="B9D04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316880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CF9B926B-C25E-3643-8B89-D0DBA20B0EA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26881" y="333972"/>
            <a:ext cx="1176541" cy="611959"/>
          </a:xfrm>
          <a:prstGeom prst="rect">
            <a:avLst/>
          </a:prstGeom>
        </p:spPr>
      </p:pic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69994135-0F8D-E842-A692-39AD48CECA8E}"/>
              </a:ext>
            </a:extLst>
          </p:cNvPr>
          <p:cNvSpPr/>
          <p:nvPr/>
        </p:nvSpPr>
        <p:spPr>
          <a:xfrm>
            <a:off x="325821" y="252248"/>
            <a:ext cx="11698013" cy="6492497"/>
          </a:xfrm>
          <a:prstGeom prst="roundRect">
            <a:avLst>
              <a:gd name="adj" fmla="val 5834"/>
            </a:avLst>
          </a:prstGeom>
          <a:noFill/>
          <a:ln w="19050">
            <a:solidFill>
              <a:srgbClr val="A2369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388475A-0C6F-9641-A042-B188E420BA4B}"/>
              </a:ext>
            </a:extLst>
          </p:cNvPr>
          <p:cNvSpPr txBox="1"/>
          <p:nvPr/>
        </p:nvSpPr>
        <p:spPr>
          <a:xfrm>
            <a:off x="599090" y="588577"/>
            <a:ext cx="5934638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>
                <a:solidFill>
                  <a:srgbClr val="A72E88"/>
                </a:solidFill>
                <a:latin typeface="Playfair Display SemiBold" pitchFamily="2" charset="-52"/>
              </a:rPr>
              <a:t>Информация о текущем статусе </a:t>
            </a:r>
            <a:br>
              <a:rPr lang="ru-RU" sz="2800" dirty="0">
                <a:solidFill>
                  <a:srgbClr val="A72E88"/>
                </a:solidFill>
                <a:latin typeface="Playfair Display SemiBold" pitchFamily="2" charset="-52"/>
              </a:rPr>
            </a:br>
            <a:r>
              <a:rPr lang="ru-RU" sz="2800" dirty="0">
                <a:solidFill>
                  <a:srgbClr val="A72E88"/>
                </a:solidFill>
                <a:latin typeface="Playfair Display SemiBold" pitchFamily="2" charset="-52"/>
              </a:rPr>
              <a:t>реализации проекта</a:t>
            </a:r>
          </a:p>
        </p:txBody>
      </p:sp>
      <p:sp>
        <p:nvSpPr>
          <p:cNvPr id="8" name="Прямоугольник: скругленные углы 19">
            <a:extLst>
              <a:ext uri="{FF2B5EF4-FFF2-40B4-BE49-F238E27FC236}">
                <a16:creationId xmlns:a16="http://schemas.microsoft.com/office/drawing/2014/main" id="{C4169BAA-4B12-B14F-A2F9-009A19F16532}"/>
              </a:ext>
            </a:extLst>
          </p:cNvPr>
          <p:cNvSpPr/>
          <p:nvPr/>
        </p:nvSpPr>
        <p:spPr>
          <a:xfrm>
            <a:off x="599090" y="1692284"/>
            <a:ext cx="4309086" cy="1467776"/>
          </a:xfrm>
          <a:prstGeom prst="roundRect">
            <a:avLst>
              <a:gd name="adj" fmla="val 15840"/>
            </a:avLst>
          </a:prstGeom>
          <a:solidFill>
            <a:srgbClr val="A72E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52000" rtlCol="0" anchor="ctr"/>
          <a:lstStyle/>
          <a:p>
            <a:pPr algn="just"/>
            <a:r>
              <a:rPr lang="ru-RU" dirty="0"/>
              <a:t>Проект реализован, функционирует на постоянной основе</a:t>
            </a:r>
          </a:p>
        </p:txBody>
      </p:sp>
      <p:sp>
        <p:nvSpPr>
          <p:cNvPr id="9" name="Прямоугольник: скругленные углы 20">
            <a:extLst>
              <a:ext uri="{FF2B5EF4-FFF2-40B4-BE49-F238E27FC236}">
                <a16:creationId xmlns:a16="http://schemas.microsoft.com/office/drawing/2014/main" id="{444AD552-A7DD-B541-B481-B576E7BAE03B}"/>
              </a:ext>
            </a:extLst>
          </p:cNvPr>
          <p:cNvSpPr/>
          <p:nvPr/>
        </p:nvSpPr>
        <p:spPr>
          <a:xfrm>
            <a:off x="5559973" y="1692284"/>
            <a:ext cx="6032938" cy="1672072"/>
          </a:xfrm>
          <a:prstGeom prst="roundRect">
            <a:avLst>
              <a:gd name="adj" fmla="val 15840"/>
            </a:avLst>
          </a:prstGeom>
          <a:solidFill>
            <a:srgbClr val="A72E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52000" rtlCol="0" anchor="ctr"/>
          <a:lstStyle/>
          <a:p>
            <a:r>
              <a:rPr lang="en-US" dirty="0">
                <a:solidFill>
                  <a:schemeClr val="bg1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https://www.medkirov.ru/news/docid/A4FB41-2025.html</a:t>
            </a:r>
            <a:endParaRPr lang="ru-RU" dirty="0">
              <a:solidFill>
                <a:schemeClr val="bg1"/>
              </a:solidFill>
            </a:endParaRPr>
          </a:p>
          <a:p>
            <a:r>
              <a:rPr lang="en-US" dirty="0">
                <a:solidFill>
                  <a:schemeClr val="bg1"/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https://www.mk-kirov.ru/science/2025/02/25/kirovskie-narkologi-poluchili-statuetku-feniksa.html</a:t>
            </a:r>
            <a:endParaRPr lang="ru-RU" dirty="0">
              <a:solidFill>
                <a:schemeClr val="bg1"/>
              </a:solidFill>
            </a:endParaRPr>
          </a:p>
          <a:p>
            <a:r>
              <a:rPr lang="en-US" dirty="0">
                <a:solidFill>
                  <a:schemeClr val="bg1"/>
                </a:solidFill>
              </a:rPr>
              <a:t>https://opko43.ru/news/32254/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10" name="Прямоугольник: скругленные углы 21">
            <a:extLst>
              <a:ext uri="{FF2B5EF4-FFF2-40B4-BE49-F238E27FC236}">
                <a16:creationId xmlns:a16="http://schemas.microsoft.com/office/drawing/2014/main" id="{C18EE8D4-00F3-1F40-B507-684B74EA7715}"/>
              </a:ext>
            </a:extLst>
          </p:cNvPr>
          <p:cNvSpPr/>
          <p:nvPr/>
        </p:nvSpPr>
        <p:spPr>
          <a:xfrm>
            <a:off x="599090" y="4503591"/>
            <a:ext cx="10993820" cy="1791648"/>
          </a:xfrm>
          <a:prstGeom prst="roundRect">
            <a:avLst>
              <a:gd name="adj" fmla="val 15840"/>
            </a:avLst>
          </a:prstGeom>
          <a:solidFill>
            <a:srgbClr val="A72E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52000" rtlCol="0" anchor="ctr"/>
          <a:lstStyle/>
          <a:p>
            <a:r>
              <a:rPr lang="ru-RU" dirty="0"/>
              <a:t>Ежегодно к стационарной реабилитации привлекается порядка 200 человек, к амбулаторной реабилитации – более 100 человек</a:t>
            </a:r>
          </a:p>
        </p:txBody>
      </p:sp>
      <p:sp>
        <p:nvSpPr>
          <p:cNvPr id="11" name="Прямоугольник: скругленные углы 22">
            <a:extLst>
              <a:ext uri="{FF2B5EF4-FFF2-40B4-BE49-F238E27FC236}">
                <a16:creationId xmlns:a16="http://schemas.microsoft.com/office/drawing/2014/main" id="{6925F8D5-4A90-3449-9C15-AFA3927AC4E0}"/>
              </a:ext>
            </a:extLst>
          </p:cNvPr>
          <p:cNvSpPr/>
          <p:nvPr/>
        </p:nvSpPr>
        <p:spPr>
          <a:xfrm>
            <a:off x="5559973" y="3465189"/>
            <a:ext cx="6032938" cy="888803"/>
          </a:xfrm>
          <a:prstGeom prst="roundRect">
            <a:avLst>
              <a:gd name="adj" fmla="val 15840"/>
            </a:avLst>
          </a:prstGeom>
          <a:solidFill>
            <a:srgbClr val="A72E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52000" rtlCol="0" anchor="ctr"/>
          <a:lstStyle/>
          <a:p>
            <a:r>
              <a:rPr lang="en-US" dirty="0"/>
              <a:t>https://vk.com/public207533879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397844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273</TotalTime>
  <Words>1336</Words>
  <Application>Microsoft Office PowerPoint</Application>
  <PresentationFormat>Широкоэкранный</PresentationFormat>
  <Paragraphs>105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20" baseType="lpstr">
      <vt:lpstr>Arial</vt:lpstr>
      <vt:lpstr>Calibri</vt:lpstr>
      <vt:lpstr>Calibri Light</vt:lpstr>
      <vt:lpstr>Dita Sweet</vt:lpstr>
      <vt:lpstr>Playfair Display</vt:lpstr>
      <vt:lpstr>Playfair Display SemiBold</vt:lpstr>
      <vt:lpstr>Times New Roman</vt:lpstr>
      <vt:lpstr>Office Theme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Зам ОМКР</cp:lastModifiedBy>
  <cp:revision>27</cp:revision>
  <dcterms:created xsi:type="dcterms:W3CDTF">2025-03-26T12:04:55Z</dcterms:created>
  <dcterms:modified xsi:type="dcterms:W3CDTF">2025-04-13T12:34:54Z</dcterms:modified>
</cp:coreProperties>
</file>