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700" y="-3175"/>
            <a:ext cx="12204700" cy="686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125538"/>
            <a:ext cx="9211733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351088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C2673DCD-2704-49D8-8FC1-3810D347C3F5}" type="datetimeFigureOut">
              <a:rPr lang="ru-RU" smtClean="0"/>
            </a:fld>
            <a:endParaRPr lang="ru-RU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5CA4F013-E0A2-4A1A-883F-2A77275DA5F8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2673DCD-2704-49D8-8FC1-3810D347C3F5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CA4F013-E0A2-4A1A-883F-2A77275DA5F8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2673DCD-2704-49D8-8FC1-3810D347C3F5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CA4F013-E0A2-4A1A-883F-2A77275DA5F8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2673DCD-2704-49D8-8FC1-3810D347C3F5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CA4F013-E0A2-4A1A-883F-2A77275DA5F8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2673DCD-2704-49D8-8FC1-3810D347C3F5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CA4F013-E0A2-4A1A-883F-2A77275DA5F8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2673DCD-2704-49D8-8FC1-3810D347C3F5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CA4F013-E0A2-4A1A-883F-2A77275DA5F8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2673DCD-2704-49D8-8FC1-3810D347C3F5}" type="datetimeFigureOut">
              <a:rPr lang="ru-RU" smtClean="0"/>
            </a:fld>
            <a:endParaRPr lang="ru-RU"/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CA4F013-E0A2-4A1A-883F-2A77275DA5F8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2673DCD-2704-49D8-8FC1-3810D347C3F5}" type="datetimeFigureOut">
              <a:rPr lang="ru-RU" smtClean="0"/>
            </a:fld>
            <a:endParaRPr lang="ru-RU"/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CA4F013-E0A2-4A1A-883F-2A77275DA5F8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2673DCD-2704-49D8-8FC1-3810D347C3F5}" type="datetimeFigureOut">
              <a:rPr lang="ru-RU" smtClean="0"/>
            </a:fld>
            <a:endParaRPr lang="ru-RU"/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CA4F013-E0A2-4A1A-883F-2A77275DA5F8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2673DCD-2704-49D8-8FC1-3810D347C3F5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CA4F013-E0A2-4A1A-883F-2A77275DA5F8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2673DCD-2704-49D8-8FC1-3810D347C3F5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5CA4F013-E0A2-4A1A-883F-2A77275DA5F8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8351" cy="686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C2673DCD-2704-49D8-8FC1-3810D347C3F5}" type="datetimeFigureOut">
              <a:rPr lang="ru-RU" smtClean="0"/>
            </a:fld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5CA4F013-E0A2-4A1A-883F-2A77275DA5F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32965" y="470535"/>
            <a:ext cx="8535035" cy="1004570"/>
          </a:xfrm>
          <a:solidFill>
            <a:schemeClr val="accent6"/>
          </a:solidFill>
        </p:spPr>
        <p:txBody>
          <a:bodyPr/>
          <a:lstStyle/>
          <a:p>
            <a:r>
              <a:rPr lang="ru-RU"/>
              <a:t>«Скажи гаджетам нет-Здоровью -Да!</a:t>
            </a:r>
            <a:endParaRPr lang="ru-RU"/>
          </a:p>
        </p:txBody>
      </p:sp>
      <p:pic>
        <p:nvPicPr>
          <p:cNvPr id="4" name="Изображение 3"/>
          <p:cNvPicPr/>
          <p:nvPr/>
        </p:nvPicPr>
        <p:blipFill>
          <a:blip r:embed="rId1"/>
          <a:stretch>
            <a:fillRect/>
          </a:stretch>
        </p:blipFill>
        <p:spPr>
          <a:xfrm>
            <a:off x="1079500" y="1927225"/>
            <a:ext cx="6151245" cy="50323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462280" y="999490"/>
            <a:ext cx="11456035" cy="5193030"/>
          </a:xfrm>
        </p:spPr>
        <p:txBody>
          <a:bodyPr>
            <a:noAutofit/>
          </a:bodyPr>
          <a:p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ходе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наблюдения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за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учениками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3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класса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выявлена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тревожная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тенденци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дети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отдают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явное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предпочтение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взаимодействию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с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мобильными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устройствами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вместо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общения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с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 b="1">
                <a:latin typeface="Times New Roman" panose="02020603050405020304" charset="0"/>
                <a:cs typeface="Times New Roman" panose="02020603050405020304" charset="0"/>
              </a:rPr>
              <a:t>одноклассниками</a:t>
            </a:r>
            <a:r>
              <a:rPr lang="en-US" altLang="ru-RU" sz="1800" b="1">
                <a:latin typeface="Times New Roman" panose="02020603050405020304" charset="0"/>
                <a:cs typeface="Times New Roman" panose="02020603050405020304" charset="0"/>
              </a:rPr>
              <a:t>;</a:t>
            </a:r>
            <a:endParaRPr lang="en-US" altLang="ru-RU" sz="18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интерес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к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цифровым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играм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преобладает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над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интересом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к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личным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делам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эмоциям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сверстников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;</a:t>
            </a:r>
            <a:endParaRPr lang="en-US" altLang="ru-RU" sz="18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анкетирование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подтвердило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высокий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уровень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зависимости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детей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от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мобильных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устройств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18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  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родительском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собрании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мы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совместно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родителями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приняли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решение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:</a:t>
            </a:r>
            <a:endParaRPr lang="en-US" altLang="ru-RU" sz="18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приобрести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органайзер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для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хранения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телефонов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;</a:t>
            </a:r>
            <a:endParaRPr lang="en-US" altLang="ru-RU" sz="18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приучить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детей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сдавать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телефоны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время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уроков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18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      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Однако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эти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меры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оказались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временным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решением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проблемы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:</a:t>
            </a:r>
            <a:endParaRPr lang="en-US" altLang="ru-RU" sz="18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дети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целенаправленно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прячут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устройства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выбирая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для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этого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укромные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места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: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под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учебниками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спинками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стульев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коленях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;</a:t>
            </a:r>
            <a:endParaRPr lang="en-US" altLang="ru-RU" sz="18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демонстрируют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изобретательность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поиске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способов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незаметно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пользоваться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гаджетами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время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занятий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;</a:t>
            </a:r>
            <a:endParaRPr lang="en-US" altLang="ru-RU" sz="18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продолжают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играть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или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просматривать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контент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отвлекаясь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от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учебного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процесса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18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не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реагируют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замечания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учителя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продолжая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пользоваться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телефоном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;</a:t>
            </a:r>
            <a:endParaRPr lang="en-US" altLang="ru-RU" sz="18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откладывают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выполнение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требования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потом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затягивают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процесс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убирания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устройства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;</a:t>
            </a:r>
            <a:endParaRPr lang="en-US" altLang="ru-RU" sz="18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формально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выполняют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просьбу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сразу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после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возобновляют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использование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гаджета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;</a:t>
            </a:r>
            <a:endParaRPr lang="en-US" altLang="ru-RU" sz="18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выражают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раздражение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досаду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через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мимику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жесты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;</a:t>
            </a:r>
            <a:endParaRPr lang="en-US" altLang="ru-RU" sz="18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бурчат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фыркают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закатывают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глаза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демонстрируя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недовольств</a:t>
            </a:r>
            <a:r>
              <a:rPr lang="ru-RU" altLang="en-US" sz="1800">
                <a:latin typeface="Times New Roman" panose="02020603050405020304" charset="0"/>
                <a:cs typeface="Times New Roman" panose="02020603050405020304" charset="0"/>
              </a:rPr>
              <a:t>о</a:t>
            </a:r>
            <a:endParaRPr lang="en-US" altLang="ru-RU" sz="18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могут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небрежно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складывать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вещи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показывая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своё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800">
                <a:latin typeface="Times New Roman" panose="02020603050405020304" charset="0"/>
                <a:cs typeface="Times New Roman" panose="02020603050405020304" charset="0"/>
              </a:rPr>
              <a:t>недовольство</a:t>
            </a:r>
            <a:r>
              <a:rPr lang="en-US" altLang="ru-RU" sz="18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ru-RU" sz="18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ata Pie Charts">
  <a:themeElements>
    <a:clrScheme name="Data Pie Chart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9900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8AB900"/>
      </a:accent6>
      <a:hlink>
        <a:srgbClr val="CC3300"/>
      </a:hlink>
      <a:folHlink>
        <a:srgbClr val="996600"/>
      </a:folHlink>
    </a:clrScheme>
    <a:fontScheme name="Data Pie Chart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Data Pie Char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990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8A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1319</Words>
  <Application>WPS Presentation</Application>
  <PresentationFormat>Широкоэкранный</PresentationFormat>
  <Paragraphs>19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Data Pie Charts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>User</cp:lastModifiedBy>
  <cp:revision>4</cp:revision>
  <dcterms:created xsi:type="dcterms:W3CDTF">2025-07-23T00:59:00Z</dcterms:created>
  <dcterms:modified xsi:type="dcterms:W3CDTF">2026-03-06T18:43:54Z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ADA4B78D8E4042B58EB4F33774BE4E1D_13</vt:lpwstr>
  </property>
  <property fmtid="{D5CDD505-2E9C-101B-9397-08002B2CF9AE}" pid="3" name="KSOProductBuildVer">
    <vt:lpwstr>1049-12.2.0.23196</vt:lpwstr>
  </property>
</Properties>
</file>