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1" r:id="rId4"/>
    <p:sldId id="263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65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E3F0"/>
    <a:srgbClr val="CCECFF"/>
    <a:srgbClr val="CC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tags" Target="tags/tag1.xml" /><Relationship Id="rId16" Type="http://schemas.openxmlformats.org/officeDocument/2006/relationships/presProps" Target="presProps.xml" /><Relationship Id="rId17" Type="http://schemas.openxmlformats.org/officeDocument/2006/relationships/viewProps" Target="viewProps.xml" /><Relationship Id="rId18" Type="http://schemas.openxmlformats.org/officeDocument/2006/relationships/theme" Target="theme/theme1.xml" /><Relationship Id="rId19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iagrams/_rels/data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6.jpeg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/Relationships>
</file>

<file path=ppt/diagrams/_rels/data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0.jpeg" /><Relationship Id="rId2" Type="http://schemas.openxmlformats.org/officeDocument/2006/relationships/image" Target="../media/image41.jpeg" /><Relationship Id="rId3" Type="http://schemas.openxmlformats.org/officeDocument/2006/relationships/image" Target="../media/image42.jpeg" /><Relationship Id="rId4" Type="http://schemas.openxmlformats.org/officeDocument/2006/relationships/image" Target="../media/image43.jpeg" /></Relationships>
</file>

<file path=ppt/diagrams/colors1.xml><?xml version="1.0" encoding="utf-8"?>
<dgm:colorsDef xmlns:a="http://schemas.openxmlformats.org/drawingml/2006/main" xmlns:dgm="http://schemas.openxmlformats.org/drawingml/2006/diagram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a="http://schemas.openxmlformats.org/drawingml/2006/main" xmlns:dgm="http://schemas.openxmlformats.org/drawingml/2006/diagram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a="http://schemas.openxmlformats.org/drawingml/2006/main" xmlns:dgm="http://schemas.openxmlformats.org/drawingml/2006/diagram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F0AE140F-3CB1-41ED-8419-F9132467AB1F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/>
      </dgm:t>
    </dgm:pt>
    <dgm:pt modelId="{787D5359-13C1-4FBD-AEE6-C0034B57E17E}" type="parTrans" cxnId="{409514E2-B245-4190-BC10-40836FC012A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B6C4E78-A0F4-495E-9906-9D14DB428F6A}">
      <dgm:prSet phldrT="[Текст]"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41 семья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C724536B-D89B-4B32-B7AB-8E77FFFF00AC}" type="sibTrans" cxnId="{409514E2-B245-4190-BC10-40836FC012A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1FAE889-92D3-4F00-B05F-F0AF80875287}" type="parTrans" cxnId="{0BD0EAB0-BDFA-4E31-A84D-6BF910E3E417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84CFB1C-125E-4165-BA87-D36D02D3D461}">
      <dgm:prSet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20 специалистов,  6 видов выездных бригад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E38425F3-A008-4F30-A268-CC3177C7CBED}" type="sibTrans" cxnId="{0BD0EAB0-BDFA-4E31-A84D-6BF910E3E417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4954444-52A5-46AA-AD3F-59A458BF7448}" type="parTrans" cxnId="{3C98F6FE-697B-4D93-8389-94D56894AF4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52B9510-86A7-4556-92E8-1E2E70EF11B8}">
      <dgm:prSet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12 муниципальных образований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8CBD0227-B671-4C3B-BEF3-2B3C08CB9032}" type="sibTrans" cxnId="{3C98F6FE-697B-4D93-8389-94D56894AF4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A04B3F3D-AC96-4833-B3C1-FCE54846E019}" type="parTrans" cxnId="{2B70F7C3-6621-4DAD-8DD8-0DE27A9DBB40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8B29F7A-2A26-4ED2-A03F-CEE2C46112B1}">
      <dgm:prSet phldrT="[Текст]"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Более 100 выездов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48F57BC7-BA6B-4FB5-894E-DEDF0278E639}" type="sibTrans" cxnId="{2B70F7C3-6621-4DAD-8DD8-0DE27A9DBB40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A04D262E-39D9-4796-8EF0-1B90E8051F0F}" type="parTrans" cxnId="{A8E08E55-B2BD-4E70-875E-27AF5D7F7F6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963540F-454E-4760-B42E-ECABFE4239C5}">
      <dgm:prSet phldrT="[Текст]"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3 программы работы с семьями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5097E10B-0533-4F39-BD08-7D6718D3CF6F}" type="sibTrans" cxnId="{A8E08E55-B2BD-4E70-875E-27AF5D7F7F6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71B5D3C-E05A-4D37-B1F9-9B75D29367E2}" type="parTrans" cxnId="{7BAB6FE4-5287-4CE1-8588-A4F2D465FB7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808DC7-60F3-4D4F-A991-D3EE40DB88C0}">
      <dgm:prSet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60 коучинговых сессий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5B15037C-EA8B-4CE5-A472-AEAAF00B256F}" type="sibTrans" cxnId="{7BAB6FE4-5287-4CE1-8588-A4F2D465FB7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366911B-B496-4DBF-8B48-6FC6003ECD9A}" type="parTrans" cxnId="{5F67309A-E923-47F0-AA30-405D970EC80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C058E39-89FC-4EA7-A7B1-CB345AD25423}">
      <dgm:prSet/>
      <dgm:spPr/>
      <dgm:t>
        <a:bodyPr/>
        <a:lstStyle/>
        <a:p>
          <a:r>
            <a:rPr lang="ru-RU" b="1" smtClean="0">
              <a:solidFill>
                <a:schemeClr val="tx2">
                  <a:lumMod val="75000"/>
                </a:schemeClr>
              </a:solidFill>
            </a:rPr>
            <a:t>4 организации-соисполнителя</a:t>
          </a:r>
          <a:endParaRPr lang="ru-RU" b="1">
            <a:solidFill>
              <a:schemeClr val="tx2">
                <a:lumMod val="75000"/>
              </a:schemeClr>
            </a:solidFill>
          </a:endParaRPr>
        </a:p>
      </dgm:t>
    </dgm:pt>
    <dgm:pt modelId="{1DAAB73B-E312-46B5-924C-DD05C7825157}" type="sibTrans" cxnId="{5F67309A-E923-47F0-AA30-405D970EC80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7A5E857-479D-45B0-8366-AD019071227D}" type="pres">
      <dgm:prSet presAssocID="{F0AE140F-3CB1-41ED-8419-F9132467AB1F}" presName="CompostProcess">
        <dgm:presLayoutVars>
          <dgm:dir/>
          <dgm:resizeHandles val="exact"/>
        </dgm:presLayoutVars>
      </dgm:prSet>
      <dgm:spPr/>
      <dgm:t>
        <a:bodyPr/>
        <a:lstStyle/>
        <a:p/>
      </dgm:t>
    </dgm:pt>
    <dgm:pt modelId="{B1DA74A6-D5E7-4D74-992E-78B18CB75961}" type="pres">
      <dgm:prSet presAssocID="{F0AE140F-3CB1-41ED-8419-F9132467AB1F}" presName="arrow" presStyleLbl="bgShp" presStyleCnt="1"/>
      <dgm:spPr/>
      <dgm:t>
        <a:bodyPr/>
        <a:lstStyle/>
        <a:p/>
      </dgm:t>
    </dgm:pt>
    <dgm:pt modelId="{B94D5786-899C-49B0-A667-86C192F8F1B8}" type="pres">
      <dgm:prSet presAssocID="{F0AE140F-3CB1-41ED-8419-F9132467AB1F}" presName="linearProcess"/>
      <dgm:spPr/>
      <dgm:t>
        <a:bodyPr/>
        <a:lstStyle/>
        <a:p/>
      </dgm:t>
    </dgm:pt>
    <dgm:pt modelId="{8DB96033-E813-4999-9CC0-2FF3ECF138D4}" type="pres">
      <dgm:prSet presAssocID="{7B6C4E78-A0F4-495E-9906-9D14DB428F6A}" presName="textNode" presStyleLbl="node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591D2-1B44-48AC-8E07-96B652E1C80C}" type="pres">
      <dgm:prSet presAssocID="{C724536B-D89B-4B32-B7AB-8E77FFFF00AC}" presName="sibTrans"/>
      <dgm:spPr/>
      <dgm:t>
        <a:bodyPr/>
        <a:lstStyle/>
        <a:p/>
      </dgm:t>
    </dgm:pt>
    <dgm:pt modelId="{8FA33C61-8EC9-4462-BDC5-71A9A99818D8}" type="pres">
      <dgm:prSet presAssocID="{884CFB1C-125E-4165-BA87-D36D02D3D461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8DE2F-F989-4398-869A-CD9F86DDCA09}" type="pres">
      <dgm:prSet presAssocID="{E38425F3-A008-4F30-A268-CC3177C7CBED}" presName="sibTrans"/>
      <dgm:spPr/>
      <dgm:t>
        <a:bodyPr/>
        <a:lstStyle/>
        <a:p/>
      </dgm:t>
    </dgm:pt>
    <dgm:pt modelId="{E0F2A032-6004-4B54-96D3-A5D7DC2D0B15}" type="pres">
      <dgm:prSet presAssocID="{452B9510-86A7-4556-92E8-1E2E70EF11B8}" presName="textNode" presStyleLbl="node1" presStyleIdx="2" presStyleCnt="7" custLinFactNeighborX="14993" custLinFactNeighborY="-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95C2C-AF16-483F-896E-D54C6570C98E}" type="pres">
      <dgm:prSet presAssocID="{8CBD0227-B671-4C3B-BEF3-2B3C08CB9032}" presName="sibTrans"/>
      <dgm:spPr/>
      <dgm:t>
        <a:bodyPr/>
        <a:lstStyle/>
        <a:p/>
      </dgm:t>
    </dgm:pt>
    <dgm:pt modelId="{5DCA50F2-BB05-419A-A9CA-10ADC114B38E}" type="pres">
      <dgm:prSet presAssocID="{48B29F7A-2A26-4ED2-A03F-CEE2C46112B1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A102D-3706-4C9B-A573-F8714A6856AF}" type="pres">
      <dgm:prSet presAssocID="{48F57BC7-BA6B-4FB5-894E-DEDF0278E639}" presName="sibTrans"/>
      <dgm:spPr/>
      <dgm:t>
        <a:bodyPr/>
        <a:lstStyle/>
        <a:p/>
      </dgm:t>
    </dgm:pt>
    <dgm:pt modelId="{C0EE6DA3-94AE-435D-98D2-09EEB9E9F98B}" type="pres">
      <dgm:prSet presAssocID="{C963540F-454E-4760-B42E-ECABFE4239C5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371AD5-594A-40C5-85D8-F9E39560E5AB}" type="pres">
      <dgm:prSet presAssocID="{5097E10B-0533-4F39-BD08-7D6718D3CF6F}" presName="sibTrans"/>
      <dgm:spPr/>
      <dgm:t>
        <a:bodyPr/>
        <a:lstStyle/>
        <a:p/>
      </dgm:t>
    </dgm:pt>
    <dgm:pt modelId="{21F7535A-3E74-48D7-ADB9-3E408915A756}" type="pres">
      <dgm:prSet presAssocID="{39808DC7-60F3-4D4F-A991-D3EE40DB88C0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90253D-84EE-4AA3-85E2-78D6FF012E29}" type="pres">
      <dgm:prSet presAssocID="{5B15037C-EA8B-4CE5-A472-AEAAF00B256F}" presName="sibTrans"/>
      <dgm:spPr/>
      <dgm:t>
        <a:bodyPr/>
        <a:lstStyle/>
        <a:p/>
      </dgm:t>
    </dgm:pt>
    <dgm:pt modelId="{38A6584E-D382-40AB-9A61-CE5DB1A87CFD}" type="pres">
      <dgm:prSet presAssocID="{1C058E39-89FC-4EA7-A7B1-CB345AD25423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9514E2-B245-4190-BC10-40836FC012A5}" srcId="{F0AE140F-3CB1-41ED-8419-F9132467AB1F}" destId="{7B6C4E78-A0F4-495E-9906-9D14DB428F6A}" srcOrd="0" destOrd="0" parTransId="{787D5359-13C1-4FBD-AEE6-C0034B57E17E}" sibTransId="{C724536B-D89B-4B32-B7AB-8E77FFFF00AC}"/>
    <dgm:cxn modelId="{0BD0EAB0-BDFA-4E31-A84D-6BF910E3E417}" srcId="{F0AE140F-3CB1-41ED-8419-F9132467AB1F}" destId="{884CFB1C-125E-4165-BA87-D36D02D3D461}" srcOrd="1" destOrd="0" parTransId="{51FAE889-92D3-4F00-B05F-F0AF80875287}" sibTransId="{E38425F3-A008-4F30-A268-CC3177C7CBED}"/>
    <dgm:cxn modelId="{3C98F6FE-697B-4D93-8389-94D56894AF48}" srcId="{F0AE140F-3CB1-41ED-8419-F9132467AB1F}" destId="{452B9510-86A7-4556-92E8-1E2E70EF11B8}" srcOrd="2" destOrd="0" parTransId="{14954444-52A5-46AA-AD3F-59A458BF7448}" sibTransId="{8CBD0227-B671-4C3B-BEF3-2B3C08CB9032}"/>
    <dgm:cxn modelId="{2B70F7C3-6621-4DAD-8DD8-0DE27A9DBB40}" srcId="{F0AE140F-3CB1-41ED-8419-F9132467AB1F}" destId="{48B29F7A-2A26-4ED2-A03F-CEE2C46112B1}" srcOrd="3" destOrd="0" parTransId="{A04B3F3D-AC96-4833-B3C1-FCE54846E019}" sibTransId="{48F57BC7-BA6B-4FB5-894E-DEDF0278E639}"/>
    <dgm:cxn modelId="{A8E08E55-B2BD-4E70-875E-27AF5D7F7F68}" srcId="{F0AE140F-3CB1-41ED-8419-F9132467AB1F}" destId="{C963540F-454E-4760-B42E-ECABFE4239C5}" srcOrd="4" destOrd="0" parTransId="{A04D262E-39D9-4796-8EF0-1B90E8051F0F}" sibTransId="{5097E10B-0533-4F39-BD08-7D6718D3CF6F}"/>
    <dgm:cxn modelId="{7BAB6FE4-5287-4CE1-8588-A4F2D465FB76}" srcId="{F0AE140F-3CB1-41ED-8419-F9132467AB1F}" destId="{39808DC7-60F3-4D4F-A991-D3EE40DB88C0}" srcOrd="5" destOrd="0" parTransId="{671B5D3C-E05A-4D37-B1F9-9B75D29367E2}" sibTransId="{5B15037C-EA8B-4CE5-A472-AEAAF00B256F}"/>
    <dgm:cxn modelId="{5F67309A-E923-47F0-AA30-405D970EC808}" srcId="{F0AE140F-3CB1-41ED-8419-F9132467AB1F}" destId="{1C058E39-89FC-4EA7-A7B1-CB345AD25423}" srcOrd="6" destOrd="0" parTransId="{F366911B-B496-4DBF-8B48-6FC6003ECD9A}" sibTransId="{1DAAB73B-E312-46B5-924C-DD05C7825157}"/>
    <dgm:cxn modelId="{5333C7F3-D70E-4E82-9C8F-C57ABAF5ECA8}" type="presOf" srcId="{F0AE140F-3CB1-41ED-8419-F9132467AB1F}" destId="{37A5E857-479D-45B0-8366-AD019071227D}" srcOrd="0" destOrd="0" presId="urn:microsoft.com/office/officeart/2005/8/layout/hProcess9"/>
    <dgm:cxn modelId="{EC8FA400-64AF-4DC7-B7F7-FCC79C494B5B}" type="presParOf" srcId="{37A5E857-479D-45B0-8366-AD019071227D}" destId="{B1DA74A6-D5E7-4D74-992E-78B18CB75961}" srcOrd="0" destOrd="0" presId="urn:microsoft.com/office/officeart/2005/8/layout/hProcess9"/>
    <dgm:cxn modelId="{250D18AA-5430-4B48-8B95-6A1B277C81F9}" type="presParOf" srcId="{37A5E857-479D-45B0-8366-AD019071227D}" destId="{B94D5786-899C-49B0-A667-86C192F8F1B8}" srcOrd="1" destOrd="0" presId="urn:microsoft.com/office/officeart/2005/8/layout/hProcess9"/>
    <dgm:cxn modelId="{9F8CA4C6-A80E-4A34-AB35-8FC5135C3F01}" type="presParOf" srcId="{B94D5786-899C-49B0-A667-86C192F8F1B8}" destId="{8DB96033-E813-4999-9CC0-2FF3ECF138D4}" srcOrd="0" destOrd="0" presId="urn:microsoft.com/office/officeart/2005/8/layout/hProcess9"/>
    <dgm:cxn modelId="{E17EE1E6-6299-4C17-A427-F46147883CD7}" type="presOf" srcId="{7B6C4E78-A0F4-495E-9906-9D14DB428F6A}" destId="{8DB96033-E813-4999-9CC0-2FF3ECF138D4}" srcOrd="0" destOrd="0" presId="urn:microsoft.com/office/officeart/2005/8/layout/hProcess9"/>
    <dgm:cxn modelId="{DFE7B4F5-883C-4C90-AFDF-6C727A836C39}" type="presParOf" srcId="{B94D5786-899C-49B0-A667-86C192F8F1B8}" destId="{4C2591D2-1B44-48AC-8E07-96B652E1C80C}" srcOrd="1" destOrd="0" presId="urn:microsoft.com/office/officeart/2005/8/layout/hProcess9"/>
    <dgm:cxn modelId="{B32AA58A-FDBB-4692-9110-9ECACD190D33}" type="presParOf" srcId="{B94D5786-899C-49B0-A667-86C192F8F1B8}" destId="{8FA33C61-8EC9-4462-BDC5-71A9A99818D8}" srcOrd="2" destOrd="0" presId="urn:microsoft.com/office/officeart/2005/8/layout/hProcess9"/>
    <dgm:cxn modelId="{DCC33C92-FA12-41A0-9FEE-3488DC2531FD}" type="presOf" srcId="{884CFB1C-125E-4165-BA87-D36D02D3D461}" destId="{8FA33C61-8EC9-4462-BDC5-71A9A99818D8}" srcOrd="0" destOrd="0" presId="urn:microsoft.com/office/officeart/2005/8/layout/hProcess9"/>
    <dgm:cxn modelId="{53EF43E0-D3C6-48F5-8F7A-F0450C0014DC}" type="presParOf" srcId="{B94D5786-899C-49B0-A667-86C192F8F1B8}" destId="{91F8DE2F-F989-4398-869A-CD9F86DDCA09}" srcOrd="3" destOrd="0" presId="urn:microsoft.com/office/officeart/2005/8/layout/hProcess9"/>
    <dgm:cxn modelId="{E34A82BF-CE30-419C-91AB-79BD09844E0C}" type="presParOf" srcId="{B94D5786-899C-49B0-A667-86C192F8F1B8}" destId="{E0F2A032-6004-4B54-96D3-A5D7DC2D0B15}" srcOrd="4" destOrd="0" presId="urn:microsoft.com/office/officeart/2005/8/layout/hProcess9"/>
    <dgm:cxn modelId="{2C6DDEC4-F24D-448D-AA4A-16B6B435118D}" type="presOf" srcId="{452B9510-86A7-4556-92E8-1E2E70EF11B8}" destId="{E0F2A032-6004-4B54-96D3-A5D7DC2D0B15}" srcOrd="0" destOrd="0" presId="urn:microsoft.com/office/officeart/2005/8/layout/hProcess9"/>
    <dgm:cxn modelId="{6274D42E-2016-41B5-8CAD-F136AEF4D1A6}" type="presParOf" srcId="{B94D5786-899C-49B0-A667-86C192F8F1B8}" destId="{FAC95C2C-AF16-483F-896E-D54C6570C98E}" srcOrd="5" destOrd="0" presId="urn:microsoft.com/office/officeart/2005/8/layout/hProcess9"/>
    <dgm:cxn modelId="{6D29CA74-1260-44CF-A4C4-FC8A0B1F483A}" type="presParOf" srcId="{B94D5786-899C-49B0-A667-86C192F8F1B8}" destId="{5DCA50F2-BB05-419A-A9CA-10ADC114B38E}" srcOrd="6" destOrd="0" presId="urn:microsoft.com/office/officeart/2005/8/layout/hProcess9"/>
    <dgm:cxn modelId="{DE42D262-7008-4816-8B12-6B17E1F03327}" type="presOf" srcId="{48B29F7A-2A26-4ED2-A03F-CEE2C46112B1}" destId="{5DCA50F2-BB05-419A-A9CA-10ADC114B38E}" srcOrd="0" destOrd="0" presId="urn:microsoft.com/office/officeart/2005/8/layout/hProcess9"/>
    <dgm:cxn modelId="{821AD8EC-B88F-440B-92D5-C32BCDD063C0}" type="presParOf" srcId="{B94D5786-899C-49B0-A667-86C192F8F1B8}" destId="{337A102D-3706-4C9B-A573-F8714A6856AF}" srcOrd="7" destOrd="0" presId="urn:microsoft.com/office/officeart/2005/8/layout/hProcess9"/>
    <dgm:cxn modelId="{0B0F9A53-5E6F-497E-8976-E0537BBF1257}" type="presParOf" srcId="{B94D5786-899C-49B0-A667-86C192F8F1B8}" destId="{C0EE6DA3-94AE-435D-98D2-09EEB9E9F98B}" srcOrd="8" destOrd="0" presId="urn:microsoft.com/office/officeart/2005/8/layout/hProcess9"/>
    <dgm:cxn modelId="{9B4D5C50-858C-43A0-95F1-ED784C321DFE}" type="presOf" srcId="{C963540F-454E-4760-B42E-ECABFE4239C5}" destId="{C0EE6DA3-94AE-435D-98D2-09EEB9E9F98B}" srcOrd="0" destOrd="0" presId="urn:microsoft.com/office/officeart/2005/8/layout/hProcess9"/>
    <dgm:cxn modelId="{4ABE7B75-C158-4496-BFEA-E12C84FB2EEB}" type="presParOf" srcId="{B94D5786-899C-49B0-A667-86C192F8F1B8}" destId="{3C371AD5-594A-40C5-85D8-F9E39560E5AB}" srcOrd="9" destOrd="0" presId="urn:microsoft.com/office/officeart/2005/8/layout/hProcess9"/>
    <dgm:cxn modelId="{2FB2CAB0-067A-418A-B78B-CCC491359369}" type="presParOf" srcId="{B94D5786-899C-49B0-A667-86C192F8F1B8}" destId="{21F7535A-3E74-48D7-ADB9-3E408915A756}" srcOrd="10" destOrd="0" presId="urn:microsoft.com/office/officeart/2005/8/layout/hProcess9"/>
    <dgm:cxn modelId="{A450FF79-856A-4DB7-BF66-94C8D4CA96B4}" type="presOf" srcId="{39808DC7-60F3-4D4F-A991-D3EE40DB88C0}" destId="{21F7535A-3E74-48D7-ADB9-3E408915A756}" srcOrd="0" destOrd="0" presId="urn:microsoft.com/office/officeart/2005/8/layout/hProcess9"/>
    <dgm:cxn modelId="{1D8DDD74-DB42-4B3A-BF90-3B6ADC320C90}" type="presParOf" srcId="{B94D5786-899C-49B0-A667-86C192F8F1B8}" destId="{1D90253D-84EE-4AA3-85E2-78D6FF012E29}" srcOrd="11" destOrd="0" presId="urn:microsoft.com/office/officeart/2005/8/layout/hProcess9"/>
    <dgm:cxn modelId="{C972D726-0BEA-4A81-9585-4E3017E4A6AD}" type="presParOf" srcId="{B94D5786-899C-49B0-A667-86C192F8F1B8}" destId="{38A6584E-D382-40AB-9A61-CE5DB1A87CFD}" srcOrd="12" destOrd="0" presId="urn:microsoft.com/office/officeart/2005/8/layout/hProcess9"/>
    <dgm:cxn modelId="{EDD8100A-AE1C-4C79-B8BB-51805B7114AE}" type="presOf" srcId="{1C058E39-89FC-4EA7-A7B1-CB345AD25423}" destId="{38A6584E-D382-40AB-9A61-CE5DB1A87CFD}" srcOrd="0" destOrd="0" presId="urn:microsoft.com/office/officeart/2005/8/layout/hProcess9"/>
  </dgm:cxnLst>
  <dgm:bg/>
  <dgm:whole/>
</dgm:dataModel>
</file>

<file path=ppt/diagrams/data2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716F55FC-5B47-403A-8D5F-41A151F652D5}" type="doc">
      <dgm:prSet loTypeId="urn:microsoft.com/office/officeart/2005/8/layout/hProcess10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33F41005-7776-4224-8783-490EC51EEB9B}" type="parTrans" cxnId="{EA78199E-AC06-4101-A758-A312FCB366CD}">
      <dgm:prSet/>
      <dgm:spPr/>
      <dgm:t>
        <a:bodyPr/>
        <a:lstStyle/>
        <a:p>
          <a:endParaRPr lang="ru-RU"/>
        </a:p>
      </dgm:t>
    </dgm:pt>
    <dgm:pt modelId="{E2084DFB-212F-48E0-8125-A3C04DB59CFF}">
      <dgm:prSet phldrT="[Текст]"/>
      <dgm:spPr/>
      <dgm:t>
        <a:bodyPr/>
        <a:lstStyle/>
        <a:p>
          <a:r>
            <a:rPr lang="ru-RU" smtClean="0"/>
            <a:t>Повышение родительской компетентности</a:t>
          </a:r>
          <a:endParaRPr lang="ru-RU"/>
        </a:p>
      </dgm:t>
    </dgm:pt>
    <dgm:pt modelId="{44CBFB8D-995C-4295-9F1D-654563CE773A}" type="sibTrans" cxnId="{EA78199E-AC06-4101-A758-A312FCB366CD}">
      <dgm:prSet/>
      <dgm:spPr/>
      <dgm:t>
        <a:bodyPr/>
        <a:lstStyle/>
        <a:p>
          <a:endParaRPr lang="ru-RU"/>
        </a:p>
      </dgm:t>
    </dgm:pt>
    <dgm:pt modelId="{B40B9FEB-560C-4319-86F3-D2B9A6565C86}" type="parTrans" cxnId="{A1EB4C82-D1B7-4658-A303-BFF98AB36847}">
      <dgm:prSet/>
      <dgm:spPr/>
      <dgm:t>
        <a:bodyPr/>
        <a:lstStyle/>
        <a:p>
          <a:endParaRPr lang="ru-RU"/>
        </a:p>
      </dgm:t>
    </dgm:pt>
    <dgm:pt modelId="{F342BD3F-1403-4910-BC76-08AD7481F712}">
      <dgm:prSet phldrT="[Текст]"/>
      <dgm:spPr/>
      <dgm:t>
        <a:bodyPr/>
        <a:lstStyle/>
        <a:p>
          <a:r>
            <a:rPr lang="ru-RU" smtClean="0"/>
            <a:t>Снижение тревожности и уровня стресса в семьях</a:t>
          </a:r>
          <a:endParaRPr lang="ru-RU"/>
        </a:p>
      </dgm:t>
    </dgm:pt>
    <dgm:pt modelId="{4B2F807D-5852-4A1D-B555-3E903F85ABBD}" type="sibTrans" cxnId="{A1EB4C82-D1B7-4658-A303-BFF98AB36847}">
      <dgm:prSet/>
      <dgm:spPr/>
      <dgm:t>
        <a:bodyPr/>
        <a:lstStyle/>
        <a:p>
          <a:endParaRPr lang="ru-RU"/>
        </a:p>
      </dgm:t>
    </dgm:pt>
    <dgm:pt modelId="{ECA102DF-6714-40EA-9B3A-563B308C398C}" type="parTrans" cxnId="{964F49D5-8E84-4021-9BD8-A9EA9F23F2F1}">
      <dgm:prSet/>
      <dgm:spPr/>
      <dgm:t>
        <a:bodyPr/>
        <a:lstStyle/>
        <a:p>
          <a:endParaRPr lang="ru-RU"/>
        </a:p>
      </dgm:t>
    </dgm:pt>
    <dgm:pt modelId="{CC7F543B-AA9C-46F8-821F-A5AB03A1A2C2}">
      <dgm:prSet phldrT="[Текст]"/>
      <dgm:spPr/>
      <dgm:t>
        <a:bodyPr/>
        <a:lstStyle/>
        <a:p>
          <a:r>
            <a:rPr lang="ru-RU" smtClean="0"/>
            <a:t>Семья – член реабилитационной команды</a:t>
          </a:r>
          <a:endParaRPr lang="ru-RU"/>
        </a:p>
      </dgm:t>
    </dgm:pt>
    <dgm:pt modelId="{BC316844-D0DF-4950-B170-8E03E965FE95}" type="sibTrans" cxnId="{964F49D5-8E84-4021-9BD8-A9EA9F23F2F1}">
      <dgm:prSet/>
      <dgm:spPr/>
      <dgm:t>
        <a:bodyPr/>
        <a:lstStyle/>
        <a:p>
          <a:endParaRPr lang="ru-RU"/>
        </a:p>
      </dgm:t>
    </dgm:pt>
    <dgm:pt modelId="{5B757936-A642-4AD9-9C73-269B9117AD84}" type="parTrans" cxnId="{79B6C4D2-C673-4134-B5E5-49C961CDAE01}">
      <dgm:prSet/>
      <dgm:spPr/>
      <dgm:t>
        <a:bodyPr/>
        <a:lstStyle/>
        <a:p>
          <a:endParaRPr lang="ru-RU"/>
        </a:p>
      </dgm:t>
    </dgm:pt>
    <dgm:pt modelId="{AC0BE0DC-F703-4EAC-9712-0E3DE5317285}">
      <dgm:prSet/>
      <dgm:spPr/>
      <dgm:t>
        <a:bodyPr/>
        <a:lstStyle/>
        <a:p>
          <a:r>
            <a:rPr lang="ru-RU" smtClean="0"/>
            <a:t>Расширение социальных контактов семей</a:t>
          </a:r>
          <a:endParaRPr lang="ru-RU"/>
        </a:p>
      </dgm:t>
    </dgm:pt>
    <dgm:pt modelId="{4311F3CE-D85C-4457-AB15-B1742F8FF22E}" type="sibTrans" cxnId="{79B6C4D2-C673-4134-B5E5-49C961CDAE01}">
      <dgm:prSet/>
      <dgm:spPr/>
      <dgm:t>
        <a:bodyPr/>
        <a:lstStyle/>
        <a:p>
          <a:endParaRPr lang="ru-RU"/>
        </a:p>
      </dgm:t>
    </dgm:pt>
    <dgm:pt modelId="{98850BE6-C23B-4FDA-AC54-BE7D5CBFA6A0}" type="pres">
      <dgm:prSet presAssocID="{716F55FC-5B47-403A-8D5F-41A151F652D5}" presName="Name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7F7577-9FA0-4141-A216-A5B30F168687}" type="pres">
      <dgm:prSet presAssocID="{E2084DFB-212F-48E0-8125-A3C04DB59CFF}" presName="composite"/>
      <dgm:spPr/>
      <dgm:t>
        <a:bodyPr/>
        <a:lstStyle/>
        <a:p>
          <a:endParaRPr lang="ru-RU"/>
        </a:p>
      </dgm:t>
    </dgm:pt>
    <dgm:pt modelId="{F353C247-09CC-4D1C-9B0C-CFD5DBA12998}" type="pres">
      <dgm:prSet presAssocID="{E2084DFB-212F-48E0-8125-A3C04DB59CFF}" presName="imagSh" presStyleLbl="bgImgPlace1" presStyleCnt="4" custLinFactNeighborX="-123" custLinFactNeighborY="-9404"/>
      <dgm:spPr>
        <a:blipFill rotWithShape="0">
          <a:blip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20D5CC5-BFD3-4D54-B75A-DE2644CCFFEA}" type="pres">
      <dgm:prSet presAssocID="{E2084DFB-212F-48E0-8125-A3C04DB59CFF}" presName="txNode" presStyleLbl="node1" presStyleCnt="4" custScaleX="83020" custScaleY="53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9E53-BFA0-42D3-ACD0-7475C5DD43A8}" type="pres">
      <dgm:prSet presAssocID="{44CBFB8D-995C-4295-9F1D-654563CE773A}" presName="sibTrans" presStyleLbl="sibTrans2D1" presStyleCnt="3"/>
      <dgm:spPr/>
      <dgm:t>
        <a:bodyPr/>
        <a:lstStyle/>
        <a:p>
          <a:endParaRPr lang="ru-RU"/>
        </a:p>
      </dgm:t>
    </dgm:pt>
    <dgm:pt modelId="{355BAA97-E898-4CC1-94F5-2309E11B9AA3}" type="pres">
      <dgm:prSet presAssocID="{44CBFB8D-995C-4295-9F1D-654563CE773A}" presName="connTx" presStyleLbl="sibTrans2D1" presStyleCnt="3"/>
      <dgm:spPr/>
      <dgm:t>
        <a:bodyPr/>
        <a:lstStyle/>
        <a:p>
          <a:endParaRPr lang="ru-RU"/>
        </a:p>
      </dgm:t>
    </dgm:pt>
    <dgm:pt modelId="{24454A42-E047-43B6-AFCB-FB33D4F599C0}" type="pres">
      <dgm:prSet presAssocID="{F342BD3F-1403-4910-BC76-08AD7481F712}" presName="composite"/>
      <dgm:spPr/>
      <dgm:t>
        <a:bodyPr/>
        <a:lstStyle/>
        <a:p>
          <a:endParaRPr lang="ru-RU"/>
        </a:p>
      </dgm:t>
    </dgm:pt>
    <dgm:pt modelId="{108FD0B1-CECB-417B-AADC-1A49815DF88C}" type="pres">
      <dgm:prSet presAssocID="{F342BD3F-1403-4910-BC76-08AD7481F712}" presName="imagSh" presStyleLbl="bgImgPlace1" presStyleIdx="1" presStyleCnt="4" custLinFactNeighborX="-1313" custLinFactNeighborY="-9342"/>
      <dgm:spPr>
        <a:blipFill rotWithShape="0">
          <a:blip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6F42F49-1B9A-4D07-9FFD-31919F5DEF7F}" type="pres">
      <dgm:prSet presAssocID="{F342BD3F-1403-4910-BC76-08AD7481F712}" presName="txNode" presStyleLbl="node1" presStyleIdx="1" presStyleCnt="4" custScaleX="90896" custScaleY="52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59382-5F9A-492F-8FA0-85B3C0E7BCD6}" type="pres">
      <dgm:prSet presAssocID="{4B2F807D-5852-4A1D-B555-3E903F85ABB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5579C3E-1DA1-4A6D-8CAD-B03A0A511DE7}" type="pres">
      <dgm:prSet presAssocID="{4B2F807D-5852-4A1D-B555-3E903F85ABBD}" presName="connTx" presStyleLbl="sibTrans2D1" presStyleIdx="1" presStyleCnt="3"/>
      <dgm:spPr/>
      <dgm:t>
        <a:bodyPr/>
        <a:lstStyle/>
        <a:p>
          <a:endParaRPr lang="ru-RU"/>
        </a:p>
      </dgm:t>
    </dgm:pt>
    <dgm:pt modelId="{9D279F75-66C0-4B81-8D95-831E7063A565}" type="pres">
      <dgm:prSet presAssocID="{CC7F543B-AA9C-46F8-821F-A5AB03A1A2C2}" presName="composite"/>
      <dgm:spPr/>
      <dgm:t>
        <a:bodyPr/>
        <a:lstStyle/>
        <a:p>
          <a:endParaRPr lang="ru-RU"/>
        </a:p>
      </dgm:t>
    </dgm:pt>
    <dgm:pt modelId="{C1BFCA8F-17BA-481B-9410-7A6CB73787C1}" type="pres">
      <dgm:prSet presAssocID="{CC7F543B-AA9C-46F8-821F-A5AB03A1A2C2}" presName="imagSh" presStyleLbl="bgImgPlace1" presStyleIdx="2" presStyleCnt="4" custLinFactNeighborX="-509" custLinFactNeighborY="-6000"/>
      <dgm:spPr>
        <a:blipFill rotWithShape="0">
          <a:blip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038B213-1CB9-4B11-B86B-2B0E817DA92B}" type="pres">
      <dgm:prSet presAssocID="{CC7F543B-AA9C-46F8-821F-A5AB03A1A2C2}" presName="txNode" presStyleLbl="node1" presStyleIdx="2" presStyleCnt="4" custScaleX="84485" custScaleY="55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ABA02-FE58-49FF-B05F-1AF1C1B1038A}" type="pres">
      <dgm:prSet presAssocID="{BC316844-D0DF-4950-B170-8E03E965FE95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2198302-5959-4F8B-B6F9-1F9B682D9CD5}" type="pres">
      <dgm:prSet presAssocID="{BC316844-D0DF-4950-B170-8E03E965FE95}" presName="connTx" presStyleLbl="sibTrans2D1" presStyleIdx="2" presStyleCnt="3"/>
      <dgm:spPr/>
      <dgm:t>
        <a:bodyPr/>
        <a:lstStyle/>
        <a:p>
          <a:endParaRPr lang="ru-RU"/>
        </a:p>
      </dgm:t>
    </dgm:pt>
    <dgm:pt modelId="{D5960DEC-F439-415A-BD5D-204E1AF4EA9B}" type="pres">
      <dgm:prSet presAssocID="{AC0BE0DC-F703-4EAC-9712-0E3DE5317285}" presName="composite"/>
      <dgm:spPr/>
      <dgm:t>
        <a:bodyPr/>
        <a:lstStyle/>
        <a:p>
          <a:endParaRPr lang="ru-RU"/>
        </a:p>
      </dgm:t>
    </dgm:pt>
    <dgm:pt modelId="{9B472F71-01D1-40B7-9F98-DE7E23EB0C66}" type="pres">
      <dgm:prSet presAssocID="{AC0BE0DC-F703-4EAC-9712-0E3DE5317285}" presName="imagSh" presStyleLbl="bgImgPlace1" presStyleIdx="3" presStyleCnt="4" custLinFactNeighborX="1272" custLinFactNeighborY="-4148"/>
      <dgm:spPr>
        <a:blipFill rotWithShape="0">
          <a:blip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ED6B1D9-D118-4331-B646-A079DB8427AD}" type="pres">
      <dgm:prSet presAssocID="{AC0BE0DC-F703-4EAC-9712-0E3DE5317285}" presName="txNode" presStyleLbl="node1" presStyleIdx="3" presStyleCnt="4" custScaleX="86283" custScaleY="51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78199E-AC06-4101-A758-A312FCB366CD}" srcId="{716F55FC-5B47-403A-8D5F-41A151F652D5}" destId="{E2084DFB-212F-48E0-8125-A3C04DB59CFF}" srcOrd="0" destOrd="0" parTransId="{33F41005-7776-4224-8783-490EC51EEB9B}" sibTransId="{44CBFB8D-995C-4295-9F1D-654563CE773A}"/>
    <dgm:cxn modelId="{A1EB4C82-D1B7-4658-A303-BFF98AB36847}" srcId="{716F55FC-5B47-403A-8D5F-41A151F652D5}" destId="{F342BD3F-1403-4910-BC76-08AD7481F712}" srcOrd="1" destOrd="0" parTransId="{B40B9FEB-560C-4319-86F3-D2B9A6565C86}" sibTransId="{4B2F807D-5852-4A1D-B555-3E903F85ABBD}"/>
    <dgm:cxn modelId="{964F49D5-8E84-4021-9BD8-A9EA9F23F2F1}" srcId="{716F55FC-5B47-403A-8D5F-41A151F652D5}" destId="{CC7F543B-AA9C-46F8-821F-A5AB03A1A2C2}" srcOrd="2" destOrd="0" parTransId="{ECA102DF-6714-40EA-9B3A-563B308C398C}" sibTransId="{BC316844-D0DF-4950-B170-8E03E965FE95}"/>
    <dgm:cxn modelId="{79B6C4D2-C673-4134-B5E5-49C961CDAE01}" srcId="{716F55FC-5B47-403A-8D5F-41A151F652D5}" destId="{AC0BE0DC-F703-4EAC-9712-0E3DE5317285}" srcOrd="3" destOrd="0" parTransId="{5B757936-A642-4AD9-9C73-269B9117AD84}" sibTransId="{4311F3CE-D85C-4457-AB15-B1742F8FF22E}"/>
    <dgm:cxn modelId="{19693876-44A1-4F4B-86F3-FA6C8598A843}" type="presOf" srcId="{716F55FC-5B47-403A-8D5F-41A151F652D5}" destId="{98850BE6-C23B-4FDA-AC54-BE7D5CBFA6A0}" srcOrd="0" destOrd="0" presId="urn:microsoft.com/office/officeart/2005/8/layout/hProcess10"/>
    <dgm:cxn modelId="{53121A86-893B-44B3-ADCA-C8701291D9F9}" type="presParOf" srcId="{98850BE6-C23B-4FDA-AC54-BE7D5CBFA6A0}" destId="{3B7F7577-9FA0-4141-A216-A5B30F168687}" srcOrd="0" destOrd="0" presId="urn:microsoft.com/office/officeart/2005/8/layout/hProcess10"/>
    <dgm:cxn modelId="{13A50C77-061C-4D24-AC90-1F2EB2587372}" type="presParOf" srcId="{3B7F7577-9FA0-4141-A216-A5B30F168687}" destId="{F353C247-09CC-4D1C-9B0C-CFD5DBA12998}" srcOrd="0" destOrd="0" presId="urn:microsoft.com/office/officeart/2005/8/layout/hProcess10"/>
    <dgm:cxn modelId="{5B018BC4-3C38-457B-AD46-D8248EAEF78A}" type="presParOf" srcId="{3B7F7577-9FA0-4141-A216-A5B30F168687}" destId="{720D5CC5-BFD3-4D54-B75A-DE2644CCFFEA}" srcOrd="1" destOrd="0" presId="urn:microsoft.com/office/officeart/2005/8/layout/hProcess10"/>
    <dgm:cxn modelId="{00C38D9F-CD5E-4D08-BD2E-FAD61A324DE3}" type="presOf" srcId="{E2084DFB-212F-48E0-8125-A3C04DB59CFF}" destId="{720D5CC5-BFD3-4D54-B75A-DE2644CCFFEA}" srcOrd="0" destOrd="0" presId="urn:microsoft.com/office/officeart/2005/8/layout/hProcess10"/>
    <dgm:cxn modelId="{043029F4-F2F5-4B35-8C4B-0EF2A00CF2B7}" type="presParOf" srcId="{98850BE6-C23B-4FDA-AC54-BE7D5CBFA6A0}" destId="{86B89E53-BFA0-42D3-ACD0-7475C5DD43A8}" srcOrd="1" destOrd="0" presId="urn:microsoft.com/office/officeart/2005/8/layout/hProcess10"/>
    <dgm:cxn modelId="{8E7099B4-AF29-4791-A167-C7C845CFA7EB}" type="presOf" srcId="{44CBFB8D-995C-4295-9F1D-654563CE773A}" destId="{86B89E53-BFA0-42D3-ACD0-7475C5DD43A8}" srcOrd="0" destOrd="0" presId="urn:microsoft.com/office/officeart/2005/8/layout/hProcess10"/>
    <dgm:cxn modelId="{27CC4759-E053-4BC6-A00A-73A7440C97B1}" type="presParOf" srcId="{86B89E53-BFA0-42D3-ACD0-7475C5DD43A8}" destId="{355BAA97-E898-4CC1-94F5-2309E11B9AA3}" srcOrd="0" destOrd="0" presId="urn:microsoft.com/office/officeart/2005/8/layout/hProcess10"/>
    <dgm:cxn modelId="{CE02857C-8428-42CD-9D50-912445A4F861}" type="presOf" srcId="{44CBFB8D-995C-4295-9F1D-654563CE773A}" destId="{355BAA97-E898-4CC1-94F5-2309E11B9AA3}" srcOrd="1" destOrd="0" presId="urn:microsoft.com/office/officeart/2005/8/layout/hProcess10"/>
    <dgm:cxn modelId="{4D1C1C52-DC1C-4E34-803C-9204A4132719}" type="presParOf" srcId="{98850BE6-C23B-4FDA-AC54-BE7D5CBFA6A0}" destId="{24454A42-E047-43B6-AFCB-FB33D4F599C0}" srcOrd="2" destOrd="0" presId="urn:microsoft.com/office/officeart/2005/8/layout/hProcess10"/>
    <dgm:cxn modelId="{6AFCAB6C-C08B-4FC3-8C17-B8B372501987}" type="presParOf" srcId="{24454A42-E047-43B6-AFCB-FB33D4F599C0}" destId="{108FD0B1-CECB-417B-AADC-1A49815DF88C}" srcOrd="0" destOrd="0" presId="urn:microsoft.com/office/officeart/2005/8/layout/hProcess10"/>
    <dgm:cxn modelId="{F4ADDE92-CECE-4CC7-AF45-BFEA79D64600}" type="presParOf" srcId="{24454A42-E047-43B6-AFCB-FB33D4F599C0}" destId="{F6F42F49-1B9A-4D07-9FFD-31919F5DEF7F}" srcOrd="1" destOrd="0" presId="urn:microsoft.com/office/officeart/2005/8/layout/hProcess10"/>
    <dgm:cxn modelId="{BD4224EA-5351-4D84-A3ED-2789A8174B28}" type="presOf" srcId="{F342BD3F-1403-4910-BC76-08AD7481F712}" destId="{F6F42F49-1B9A-4D07-9FFD-31919F5DEF7F}" srcOrd="0" destOrd="0" presId="urn:microsoft.com/office/officeart/2005/8/layout/hProcess10"/>
    <dgm:cxn modelId="{48AF8C42-A238-47CD-A6B5-779812AB1190}" type="presParOf" srcId="{98850BE6-C23B-4FDA-AC54-BE7D5CBFA6A0}" destId="{C9059382-5F9A-492F-8FA0-85B3C0E7BCD6}" srcOrd="3" destOrd="0" presId="urn:microsoft.com/office/officeart/2005/8/layout/hProcess10"/>
    <dgm:cxn modelId="{F9C52DD1-1FA6-49C1-84AF-D8EECCA7324D}" type="presOf" srcId="{4B2F807D-5852-4A1D-B555-3E903F85ABBD}" destId="{C9059382-5F9A-492F-8FA0-85B3C0E7BCD6}" srcOrd="0" destOrd="0" presId="urn:microsoft.com/office/officeart/2005/8/layout/hProcess10"/>
    <dgm:cxn modelId="{0CEFB562-58F8-4177-BB4F-E95E617C160E}" type="presParOf" srcId="{C9059382-5F9A-492F-8FA0-85B3C0E7BCD6}" destId="{75579C3E-1DA1-4A6D-8CAD-B03A0A511DE7}" srcOrd="0" destOrd="0" presId="urn:microsoft.com/office/officeart/2005/8/layout/hProcess10"/>
    <dgm:cxn modelId="{9B3D71E7-D69F-4893-9CF9-D518F19D7594}" type="presOf" srcId="{4B2F807D-5852-4A1D-B555-3E903F85ABBD}" destId="{75579C3E-1DA1-4A6D-8CAD-B03A0A511DE7}" srcOrd="1" destOrd="0" presId="urn:microsoft.com/office/officeart/2005/8/layout/hProcess10"/>
    <dgm:cxn modelId="{0DBC2CC2-158A-4E27-B454-042964E3307B}" type="presParOf" srcId="{98850BE6-C23B-4FDA-AC54-BE7D5CBFA6A0}" destId="{9D279F75-66C0-4B81-8D95-831E7063A565}" srcOrd="4" destOrd="0" presId="urn:microsoft.com/office/officeart/2005/8/layout/hProcess10"/>
    <dgm:cxn modelId="{A4FF1BEE-E7ED-4AAC-9E1E-7247E7EAF8F2}" type="presParOf" srcId="{9D279F75-66C0-4B81-8D95-831E7063A565}" destId="{C1BFCA8F-17BA-481B-9410-7A6CB73787C1}" srcOrd="0" destOrd="0" presId="urn:microsoft.com/office/officeart/2005/8/layout/hProcess10"/>
    <dgm:cxn modelId="{63DD046F-7CFB-4560-BF06-CCE64CCCF08E}" type="presParOf" srcId="{9D279F75-66C0-4B81-8D95-831E7063A565}" destId="{F038B213-1CB9-4B11-B86B-2B0E817DA92B}" srcOrd="1" destOrd="0" presId="urn:microsoft.com/office/officeart/2005/8/layout/hProcess10"/>
    <dgm:cxn modelId="{0406E5BA-E108-4196-9E6D-B14569FC8D45}" type="presOf" srcId="{CC7F543B-AA9C-46F8-821F-A5AB03A1A2C2}" destId="{F038B213-1CB9-4B11-B86B-2B0E817DA92B}" srcOrd="0" destOrd="0" presId="urn:microsoft.com/office/officeart/2005/8/layout/hProcess10"/>
    <dgm:cxn modelId="{08781AEE-BD5E-4320-BF81-1AA81954CB62}" type="presParOf" srcId="{98850BE6-C23B-4FDA-AC54-BE7D5CBFA6A0}" destId="{73FABA02-FE58-49FF-B05F-1AF1C1B1038A}" srcOrd="5" destOrd="0" presId="urn:microsoft.com/office/officeart/2005/8/layout/hProcess10"/>
    <dgm:cxn modelId="{C7585361-CD40-4D4E-98C3-F1F85E380CAA}" type="presOf" srcId="{BC316844-D0DF-4950-B170-8E03E965FE95}" destId="{73FABA02-FE58-49FF-B05F-1AF1C1B1038A}" srcOrd="0" destOrd="0" presId="urn:microsoft.com/office/officeart/2005/8/layout/hProcess10"/>
    <dgm:cxn modelId="{7C2C3624-E25D-4941-80D7-9848BC1E2BFA}" type="presParOf" srcId="{73FABA02-FE58-49FF-B05F-1AF1C1B1038A}" destId="{F2198302-5959-4F8B-B6F9-1F9B682D9CD5}" srcOrd="0" destOrd="0" presId="urn:microsoft.com/office/officeart/2005/8/layout/hProcess10"/>
    <dgm:cxn modelId="{4B96DF31-0E07-4457-8DA3-B321FDBA79C2}" type="presOf" srcId="{BC316844-D0DF-4950-B170-8E03E965FE95}" destId="{F2198302-5959-4F8B-B6F9-1F9B682D9CD5}" srcOrd="1" destOrd="0" presId="urn:microsoft.com/office/officeart/2005/8/layout/hProcess10"/>
    <dgm:cxn modelId="{451899B9-A0A0-4618-BE04-CC3544B62B28}" type="presParOf" srcId="{98850BE6-C23B-4FDA-AC54-BE7D5CBFA6A0}" destId="{D5960DEC-F439-415A-BD5D-204E1AF4EA9B}" srcOrd="6" destOrd="0" presId="urn:microsoft.com/office/officeart/2005/8/layout/hProcess10"/>
    <dgm:cxn modelId="{F8204F6D-4041-43BA-AA10-E57C9DC21000}" type="presParOf" srcId="{D5960DEC-F439-415A-BD5D-204E1AF4EA9B}" destId="{9B472F71-01D1-40B7-9F98-DE7E23EB0C66}" srcOrd="0" destOrd="0" presId="urn:microsoft.com/office/officeart/2005/8/layout/hProcess10"/>
    <dgm:cxn modelId="{506B3F26-1D2E-4540-BFB1-5DAEA2EB13C6}" type="presParOf" srcId="{D5960DEC-F439-415A-BD5D-204E1AF4EA9B}" destId="{2ED6B1D9-D118-4331-B646-A079DB8427AD}" srcOrd="1" destOrd="0" presId="urn:microsoft.com/office/officeart/2005/8/layout/hProcess10"/>
    <dgm:cxn modelId="{FBC6410C-0813-4D7F-ADB8-42C51F460EEB}" type="presOf" srcId="{AC0BE0DC-F703-4EAC-9712-0E3DE5317285}" destId="{2ED6B1D9-D118-4331-B646-A079DB8427AD}" srcOrd="0" destOrd="0" presId="urn:microsoft.com/office/officeart/2005/8/layout/hProcess10"/>
  </dgm:cxnLst>
  <dgm:bg/>
  <dgm:whole/>
</dgm:dataModel>
</file>

<file path=ppt/diagrams/data3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ED8633A4-8466-4BA6-810C-61E30572BF41}" type="doc">
      <dgm:prSet loTypeId="urn:microsoft.com/office/officeart/2005/8/layout/hList7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/>
      </dgm:t>
    </dgm:pt>
    <dgm:pt modelId="{7222AE84-A263-42FB-80B6-D40DB1922F14}" type="parTrans" cxnId="{1CA8964E-927B-488E-A6C6-62159F18263E}">
      <dgm:prSet/>
      <dgm:spPr/>
      <dgm:t>
        <a:bodyPr/>
        <a:lstStyle/>
        <a:p>
          <a:endParaRPr lang="ru-RU"/>
        </a:p>
      </dgm:t>
    </dgm:pt>
    <dgm:pt modelId="{388BA85F-8008-4533-BD42-BE268C924E39}">
      <dgm:prSet phldrT="[Текст]"/>
      <dgm:spPr/>
      <dgm:t>
        <a:bodyPr/>
        <a:lstStyle/>
        <a:p>
          <a:r>
            <a:rPr lang="ru-RU" b="1" i="1" smtClean="0"/>
            <a:t>ГКУ «Волгоградский областной ППМС-центр»</a:t>
          </a:r>
          <a:endParaRPr lang="ru-RU" b="1" i="1"/>
        </a:p>
      </dgm:t>
    </dgm:pt>
    <dgm:pt modelId="{A1CC80CF-8222-49F1-9D59-D8575B9C498D}" type="sibTrans" cxnId="{1CA8964E-927B-488E-A6C6-62159F18263E}">
      <dgm:prSet/>
      <dgm:spPr/>
      <dgm:t>
        <a:bodyPr/>
        <a:lstStyle/>
        <a:p>
          <a:endParaRPr lang="ru-RU"/>
        </a:p>
      </dgm:t>
    </dgm:pt>
    <dgm:pt modelId="{3A16D186-1306-4AB1-BFA7-9F37F5A7AAB5}" type="parTrans" cxnId="{B556E27D-2FB8-4ED6-A87A-318DB17EABBD}">
      <dgm:prSet/>
      <dgm:spPr/>
      <dgm:t>
        <a:bodyPr/>
        <a:lstStyle/>
        <a:p>
          <a:endParaRPr lang="ru-RU"/>
        </a:p>
      </dgm:t>
    </dgm:pt>
    <dgm:pt modelId="{35867784-88FF-48BB-B687-70A341E06FF3}">
      <dgm:prSet/>
      <dgm:spPr/>
      <dgm:t>
        <a:bodyPr/>
        <a:lstStyle/>
        <a:p>
          <a:r>
            <a:rPr lang="ru-RU" b="1" i="0" smtClean="0"/>
            <a:t>ГБУЗ «Волгоградская областная детская клиническая психиатрическая больница» </a:t>
          </a:r>
          <a:endParaRPr lang="ru-RU" b="1" i="0"/>
        </a:p>
      </dgm:t>
    </dgm:pt>
    <dgm:pt modelId="{49FD2AA3-0F59-4761-A983-73F01E692CAD}" type="sibTrans" cxnId="{B556E27D-2FB8-4ED6-A87A-318DB17EABBD}">
      <dgm:prSet/>
      <dgm:spPr/>
      <dgm:t>
        <a:bodyPr/>
        <a:lstStyle/>
        <a:p>
          <a:endParaRPr lang="ru-RU"/>
        </a:p>
      </dgm:t>
    </dgm:pt>
    <dgm:pt modelId="{AE8D707A-6D2E-4CCE-836A-3B4053CBE455}" type="parTrans" cxnId="{4EB31124-4C27-460A-B51D-8605E25B5A20}">
      <dgm:prSet/>
      <dgm:spPr/>
      <dgm:t>
        <a:bodyPr/>
        <a:lstStyle/>
        <a:p>
          <a:endParaRPr lang="ru-RU"/>
        </a:p>
      </dgm:t>
    </dgm:pt>
    <dgm:pt modelId="{85406B19-CA37-4339-B238-6B665A121C88}">
      <dgm:prSet phldrT="[Текст]"/>
      <dgm:spPr/>
      <dgm:t>
        <a:bodyPr/>
        <a:lstStyle/>
        <a:p>
          <a:r>
            <a:rPr lang="ru-RU" b="1" i="0" smtClean="0"/>
            <a:t>АНО «Ресурсный центр развития детей с ОВЗ и детей инвалидов «Добрые сердца» </a:t>
          </a:r>
          <a:endParaRPr lang="ru-RU" b="1" i="0"/>
        </a:p>
      </dgm:t>
    </dgm:pt>
    <dgm:pt modelId="{44003D9B-81B8-41B1-B9A5-3E7D488A6386}" type="sibTrans" cxnId="{4EB31124-4C27-460A-B51D-8605E25B5A20}">
      <dgm:prSet/>
      <dgm:spPr/>
      <dgm:t>
        <a:bodyPr/>
        <a:lstStyle/>
        <a:p>
          <a:endParaRPr lang="ru-RU"/>
        </a:p>
      </dgm:t>
    </dgm:pt>
    <dgm:pt modelId="{F2C0751C-D37F-4506-A50B-2459224B1528}" type="parTrans" cxnId="{5BF48DBE-9E6E-460F-8E54-EE09D85290A8}">
      <dgm:prSet/>
      <dgm:spPr/>
      <dgm:t>
        <a:bodyPr/>
        <a:lstStyle/>
        <a:p>
          <a:endParaRPr lang="ru-RU"/>
        </a:p>
      </dgm:t>
    </dgm:pt>
    <dgm:pt modelId="{92742240-A97C-4734-A629-4B9BF500FB7E}">
      <dgm:prSet phldrT="[Текст]"/>
      <dgm:spPr/>
      <dgm:t>
        <a:bodyPr/>
        <a:lstStyle/>
        <a:p>
          <a:r>
            <a:rPr lang="ru-RU" b="1" i="0" smtClean="0"/>
            <a:t>ВРДОО Детский развивающий центр «Цветы жизни»  </a:t>
          </a:r>
          <a:endParaRPr lang="ru-RU" b="1" i="0"/>
        </a:p>
      </dgm:t>
    </dgm:pt>
    <dgm:pt modelId="{57F1E233-89BC-4A1D-AE7B-5EEB1445FAB0}" type="sibTrans" cxnId="{5BF48DBE-9E6E-460F-8E54-EE09D85290A8}">
      <dgm:prSet/>
      <dgm:spPr/>
      <dgm:t>
        <a:bodyPr/>
        <a:lstStyle/>
        <a:p>
          <a:endParaRPr lang="ru-RU"/>
        </a:p>
      </dgm:t>
    </dgm:pt>
    <dgm:pt modelId="{52A98754-4A08-435D-ABC9-952666C5A3EE}" type="pres">
      <dgm:prSet presAssocID="{ED8633A4-8466-4BA6-810C-61E30572BF41}" presName="Name0">
        <dgm:presLayoutVars>
          <dgm:dir/>
          <dgm:resizeHandles val="exact"/>
        </dgm:presLayoutVars>
      </dgm:prSet>
      <dgm:spPr/>
      <dgm:t>
        <a:bodyPr/>
        <a:lstStyle/>
        <a:p/>
      </dgm:t>
    </dgm:pt>
    <dgm:pt modelId="{1A25561E-39DE-4190-8B2C-7866ACC14195}" type="pres">
      <dgm:prSet presAssocID="{ED8633A4-8466-4BA6-810C-61E30572BF41}" presName="fgShape" presStyleLbl="fgShp" presStyleCnt="1"/>
      <dgm:spPr/>
      <dgm:t>
        <a:bodyPr/>
        <a:lstStyle/>
        <a:p/>
      </dgm:t>
    </dgm:pt>
    <dgm:pt modelId="{9E479790-10E0-4A11-9A5E-77DBFC4E68AC}" type="pres">
      <dgm:prSet presAssocID="{ED8633A4-8466-4BA6-810C-61E30572BF41}" presName="linComp"/>
      <dgm:spPr/>
      <dgm:t>
        <a:bodyPr/>
        <a:lstStyle/>
        <a:p/>
      </dgm:t>
    </dgm:pt>
    <dgm:pt modelId="{78A1951B-0FF4-48B8-B4D0-1BAD6BAC7632}" type="pres">
      <dgm:prSet presAssocID="{388BA85F-8008-4533-BD42-BE268C924E39}" presName="compNode"/>
      <dgm:spPr/>
      <dgm:t>
        <a:bodyPr/>
        <a:lstStyle/>
        <a:p/>
      </dgm:t>
    </dgm:pt>
    <dgm:pt modelId="{7055C1E9-CF98-46B3-A8E3-F448B2F92C3A}" type="pres">
      <dgm:prSet presAssocID="{388BA85F-8008-4533-BD42-BE268C924E39}" presName="bkgdShape" presStyleLbl="node1" presStyleCnt="4" custLinFactNeighborX="-95" custLinFactNeighborY="-977"/>
      <dgm:spPr/>
      <dgm:t>
        <a:bodyPr/>
        <a:lstStyle/>
        <a:p>
          <a:endParaRPr lang="ru-RU"/>
        </a:p>
      </dgm:t>
    </dgm:pt>
    <dgm:pt modelId="{5DD9167A-E72A-43A0-93AC-82AE414439DA}" type="pres">
      <dgm:prSet presAssocID="{388BA85F-8008-4533-BD42-BE268C924E39}" presName="nodeTx" presStyleLbl="node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E4E3F-FB65-42FF-A843-2C05049BF789}" type="pres">
      <dgm:prSet presAssocID="{388BA85F-8008-4533-BD42-BE268C924E39}" presName="invisiNode" presStyleLbl="node1" presStyleCnt="4"/>
      <dgm:spPr/>
      <dgm:t>
        <a:bodyPr/>
        <a:lstStyle/>
        <a:p/>
      </dgm:t>
    </dgm:pt>
    <dgm:pt modelId="{D2EBF7C8-18FC-4D16-9A79-6155D117B3C5}" type="pres">
      <dgm:prSet presAssocID="{388BA85F-8008-4533-BD42-BE268C924E39}" presName="imagNode" presStyleLbl="fgImgPlace1" presStyleCnt="4"/>
      <dgm:spPr>
        <a:blipFill rotWithShape="0">
          <a:blip r:embed="rId1"/>
          <a:stretch>
            <a:fillRect/>
          </a:stretch>
        </a:blipFill>
      </dgm:spPr>
      <dgm:t>
        <a:bodyPr/>
        <a:lstStyle/>
        <a:p/>
      </dgm:t>
    </dgm:pt>
    <dgm:pt modelId="{693A61A5-28D8-4CEA-AF18-D4690E4BE42B}" type="pres">
      <dgm:prSet presAssocID="{A1CC80CF-8222-49F1-9D59-D8575B9C498D}" presName="sibTrans" presStyleLbl="sibTrans2D1" presStyleCnt="3"/>
      <dgm:spPr/>
      <dgm:t>
        <a:bodyPr/>
        <a:lstStyle/>
        <a:p>
          <a:endParaRPr lang="ru-RU"/>
        </a:p>
      </dgm:t>
    </dgm:pt>
    <dgm:pt modelId="{F876F337-27C0-41D7-96F7-5718687D6D36}" type="pres">
      <dgm:prSet presAssocID="{35867784-88FF-48BB-B687-70A341E06FF3}" presName="compNode"/>
      <dgm:spPr/>
      <dgm:t>
        <a:bodyPr/>
        <a:lstStyle/>
        <a:p/>
      </dgm:t>
    </dgm:pt>
    <dgm:pt modelId="{0975685B-BCEE-4A49-8BA8-2A7C0B4143D3}" type="pres">
      <dgm:prSet presAssocID="{35867784-88FF-48BB-B687-70A341E06FF3}" presName="bkgdShape" presStyleLbl="node1" presStyleIdx="1" presStyleCnt="4"/>
      <dgm:spPr/>
      <dgm:t>
        <a:bodyPr/>
        <a:lstStyle/>
        <a:p>
          <a:endParaRPr lang="ru-RU"/>
        </a:p>
      </dgm:t>
    </dgm:pt>
    <dgm:pt modelId="{6A1671FD-C969-4BF9-8A81-C9423E4CF65A}" type="pres">
      <dgm:prSet presAssocID="{35867784-88FF-48BB-B687-70A341E06FF3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4257A-B37E-4321-9127-02088C840E77}" type="pres">
      <dgm:prSet presAssocID="{35867784-88FF-48BB-B687-70A341E06FF3}" presName="invisiNode" presStyleLbl="node1" presStyleIdx="1" presStyleCnt="4"/>
      <dgm:spPr/>
      <dgm:t>
        <a:bodyPr/>
        <a:lstStyle/>
        <a:p/>
      </dgm:t>
    </dgm:pt>
    <dgm:pt modelId="{9483ED5C-C474-454A-970B-5CE7AEC494EA}" type="pres">
      <dgm:prSet presAssocID="{35867784-88FF-48BB-B687-70A341E06FF3}" presName="imagNode" presStyleLbl="fgImgPlace1" presStyleIdx="1" presStyleCnt="4"/>
      <dgm:spPr>
        <a:blipFill rotWithShape="0">
          <a:blip r:embed="rId2"/>
          <a:stretch>
            <a:fillRect/>
          </a:stretch>
        </a:blipFill>
      </dgm:spPr>
      <dgm:t>
        <a:bodyPr/>
        <a:lstStyle/>
        <a:p/>
      </dgm:t>
    </dgm:pt>
    <dgm:pt modelId="{5A6B8574-FC08-47C4-8188-BFAD2934A7C5}" type="pres">
      <dgm:prSet presAssocID="{49FD2AA3-0F59-4761-A983-73F01E692CA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8D9DF3E-B786-4EC2-8D51-68A6D0F399DC}" type="pres">
      <dgm:prSet presAssocID="{85406B19-CA37-4339-B238-6B665A121C88}" presName="compNode"/>
      <dgm:spPr/>
      <dgm:t>
        <a:bodyPr/>
        <a:lstStyle/>
        <a:p/>
      </dgm:t>
    </dgm:pt>
    <dgm:pt modelId="{5D018E5D-4F62-4115-8DE0-4949B23FBF27}" type="pres">
      <dgm:prSet presAssocID="{85406B19-CA37-4339-B238-6B665A121C88}" presName="bkgdShape" presStyleLbl="node1" presStyleIdx="2" presStyleCnt="4"/>
      <dgm:spPr/>
      <dgm:t>
        <a:bodyPr/>
        <a:lstStyle/>
        <a:p>
          <a:endParaRPr lang="ru-RU"/>
        </a:p>
      </dgm:t>
    </dgm:pt>
    <dgm:pt modelId="{C0DE550A-C21C-41FC-AD95-CBF5FCEAC642}" type="pres">
      <dgm:prSet presAssocID="{85406B19-CA37-4339-B238-6B665A121C88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E22F0-6EDD-4B83-B589-9C2E173DABE0}" type="pres">
      <dgm:prSet presAssocID="{85406B19-CA37-4339-B238-6B665A121C88}" presName="invisiNode" presStyleLbl="node1" presStyleIdx="2" presStyleCnt="4"/>
      <dgm:spPr/>
      <dgm:t>
        <a:bodyPr/>
        <a:lstStyle/>
        <a:p/>
      </dgm:t>
    </dgm:pt>
    <dgm:pt modelId="{4BFE38AA-024E-45B0-B347-B4217EDA5627}" type="pres">
      <dgm:prSet presAssocID="{85406B19-CA37-4339-B238-6B665A121C88}" presName="imagNode" presStyleLbl="fgImgPlace1" presStyleIdx="2" presStyleCnt="4"/>
      <dgm:spPr>
        <a:blipFill rotWithShape="0">
          <a:blip r:embed="rId3"/>
          <a:stretch>
            <a:fillRect/>
          </a:stretch>
        </a:blipFill>
      </dgm:spPr>
      <dgm:t>
        <a:bodyPr/>
        <a:lstStyle/>
        <a:p/>
      </dgm:t>
    </dgm:pt>
    <dgm:pt modelId="{53A44DC9-40D6-4227-B6AC-144B3FE0B396}" type="pres">
      <dgm:prSet presAssocID="{44003D9B-81B8-41B1-B9A5-3E7D488A638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7C5FCDBD-F9B9-48DA-B7F8-324B12EA62E3}" type="pres">
      <dgm:prSet presAssocID="{92742240-A97C-4734-A629-4B9BF500FB7E}" presName="compNode"/>
      <dgm:spPr/>
      <dgm:t>
        <a:bodyPr/>
        <a:lstStyle/>
        <a:p/>
      </dgm:t>
    </dgm:pt>
    <dgm:pt modelId="{4C1A0DCD-3811-42D3-AA0F-1B8B5A93E5DC}" type="pres">
      <dgm:prSet presAssocID="{92742240-A97C-4734-A629-4B9BF500FB7E}" presName="bkgdShape" presStyleLbl="node1" presStyleIdx="3" presStyleCnt="4"/>
      <dgm:spPr/>
      <dgm:t>
        <a:bodyPr/>
        <a:lstStyle/>
        <a:p>
          <a:endParaRPr lang="ru-RU"/>
        </a:p>
      </dgm:t>
    </dgm:pt>
    <dgm:pt modelId="{0347FE06-6CB1-48D1-9708-37271342DA47}" type="pres">
      <dgm:prSet presAssocID="{92742240-A97C-4734-A629-4B9BF500FB7E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EFC0F-760D-46AA-8A0D-DDF834624445}" type="pres">
      <dgm:prSet presAssocID="{92742240-A97C-4734-A629-4B9BF500FB7E}" presName="invisiNode" presStyleLbl="node1" presStyleIdx="3" presStyleCnt="4"/>
      <dgm:spPr/>
      <dgm:t>
        <a:bodyPr/>
        <a:lstStyle/>
        <a:p/>
      </dgm:t>
    </dgm:pt>
    <dgm:pt modelId="{EFC52B5C-8425-461C-B5F1-536BBB3F9FFB}" type="pres">
      <dgm:prSet presAssocID="{92742240-A97C-4734-A629-4B9BF500FB7E}" presName="imagNode" presStyleLbl="fgImgPlace1" presStyleIdx="3" presStyleCnt="4"/>
      <dgm:spPr>
        <a:blipFill rotWithShape="0">
          <a:blip r:embed="rId4"/>
          <a:stretch>
            <a:fillRect/>
          </a:stretch>
        </a:blipFill>
      </dgm:spPr>
      <dgm:t>
        <a:bodyPr/>
        <a:lstStyle/>
        <a:p/>
      </dgm:t>
    </dgm:pt>
  </dgm:ptLst>
  <dgm:cxnLst>
    <dgm:cxn modelId="{1CA8964E-927B-488E-A6C6-62159F18263E}" srcId="{ED8633A4-8466-4BA6-810C-61E30572BF41}" destId="{388BA85F-8008-4533-BD42-BE268C924E39}" srcOrd="0" destOrd="0" parTransId="{7222AE84-A263-42FB-80B6-D40DB1922F14}" sibTransId="{A1CC80CF-8222-49F1-9D59-D8575B9C498D}"/>
    <dgm:cxn modelId="{B556E27D-2FB8-4ED6-A87A-318DB17EABBD}" srcId="{ED8633A4-8466-4BA6-810C-61E30572BF41}" destId="{35867784-88FF-48BB-B687-70A341E06FF3}" srcOrd="1" destOrd="0" parTransId="{3A16D186-1306-4AB1-BFA7-9F37F5A7AAB5}" sibTransId="{49FD2AA3-0F59-4761-A983-73F01E692CAD}"/>
    <dgm:cxn modelId="{4EB31124-4C27-460A-B51D-8605E25B5A20}" srcId="{ED8633A4-8466-4BA6-810C-61E30572BF41}" destId="{85406B19-CA37-4339-B238-6B665A121C88}" srcOrd="2" destOrd="0" parTransId="{AE8D707A-6D2E-4CCE-836A-3B4053CBE455}" sibTransId="{44003D9B-81B8-41B1-B9A5-3E7D488A6386}"/>
    <dgm:cxn modelId="{5BF48DBE-9E6E-460F-8E54-EE09D85290A8}" srcId="{ED8633A4-8466-4BA6-810C-61E30572BF41}" destId="{92742240-A97C-4734-A629-4B9BF500FB7E}" srcOrd="3" destOrd="0" parTransId="{F2C0751C-D37F-4506-A50B-2459224B1528}" sibTransId="{57F1E233-89BC-4A1D-AE7B-5EEB1445FAB0}"/>
    <dgm:cxn modelId="{FE51A94E-99B2-4D4F-B5A1-198F03D03ED4}" type="presOf" srcId="{ED8633A4-8466-4BA6-810C-61E30572BF41}" destId="{52A98754-4A08-435D-ABC9-952666C5A3EE}" srcOrd="0" destOrd="0" presId="urn:microsoft.com/office/officeart/2005/8/layout/hList7"/>
    <dgm:cxn modelId="{1FEDDD88-5C1C-4BBD-B2A3-FA0306265804}" type="presParOf" srcId="{52A98754-4A08-435D-ABC9-952666C5A3EE}" destId="{1A25561E-39DE-4190-8B2C-7866ACC14195}" srcOrd="0" destOrd="0" presId="urn:microsoft.com/office/officeart/2005/8/layout/hList7"/>
    <dgm:cxn modelId="{D44A237E-B9DA-4B33-AB73-AEB2B01748B9}" type="presParOf" srcId="{52A98754-4A08-435D-ABC9-952666C5A3EE}" destId="{9E479790-10E0-4A11-9A5E-77DBFC4E68AC}" srcOrd="1" destOrd="0" presId="urn:microsoft.com/office/officeart/2005/8/layout/hList7"/>
    <dgm:cxn modelId="{B48E31EB-D2F5-4C1C-A2FD-A6AC1A733E40}" type="presParOf" srcId="{9E479790-10E0-4A11-9A5E-77DBFC4E68AC}" destId="{78A1951B-0FF4-48B8-B4D0-1BAD6BAC7632}" srcOrd="0" destOrd="0" presId="urn:microsoft.com/office/officeart/2005/8/layout/hList7"/>
    <dgm:cxn modelId="{1353A04F-623E-419B-8620-2E8206E94180}" type="presParOf" srcId="{78A1951B-0FF4-48B8-B4D0-1BAD6BAC7632}" destId="{7055C1E9-CF98-46B3-A8E3-F448B2F92C3A}" srcOrd="0" destOrd="0" presId="urn:microsoft.com/office/officeart/2005/8/layout/hList7"/>
    <dgm:cxn modelId="{8B36F484-D513-44D1-B61D-2EED2368D90D}" type="presOf" srcId="{388BA85F-8008-4533-BD42-BE268C924E39}" destId="{7055C1E9-CF98-46B3-A8E3-F448B2F92C3A}" srcOrd="0" destOrd="0" presId="urn:microsoft.com/office/officeart/2005/8/layout/hList7"/>
    <dgm:cxn modelId="{38FB28F1-3F25-4A56-ACE1-A3BB30F8C43C}" type="presParOf" srcId="{78A1951B-0FF4-48B8-B4D0-1BAD6BAC7632}" destId="{5DD9167A-E72A-43A0-93AC-82AE414439DA}" srcOrd="1" destOrd="0" presId="urn:microsoft.com/office/officeart/2005/8/layout/hList7"/>
    <dgm:cxn modelId="{9040F792-3F03-4CF4-A6F1-FADF7411792A}" type="presOf" srcId="{388BA85F-8008-4533-BD42-BE268C924E39}" destId="{5DD9167A-E72A-43A0-93AC-82AE414439DA}" srcOrd="1" destOrd="0" presId="urn:microsoft.com/office/officeart/2005/8/layout/hList7"/>
    <dgm:cxn modelId="{79FF3F0F-74BB-4E41-874E-5AA7AE4E3EA9}" type="presParOf" srcId="{78A1951B-0FF4-48B8-B4D0-1BAD6BAC7632}" destId="{7B4E4E3F-FB65-42FF-A843-2C05049BF789}" srcOrd="2" destOrd="0" presId="urn:microsoft.com/office/officeart/2005/8/layout/hList7"/>
    <dgm:cxn modelId="{D355B67F-996E-4B4E-9210-F8CA46816BA2}" type="presParOf" srcId="{78A1951B-0FF4-48B8-B4D0-1BAD6BAC7632}" destId="{D2EBF7C8-18FC-4D16-9A79-6155D117B3C5}" srcOrd="3" destOrd="0" presId="urn:microsoft.com/office/officeart/2005/8/layout/hList7"/>
    <dgm:cxn modelId="{0F10B750-82B1-446B-81BC-53049F64A703}" type="presParOf" srcId="{9E479790-10E0-4A11-9A5E-77DBFC4E68AC}" destId="{693A61A5-28D8-4CEA-AF18-D4690E4BE42B}" srcOrd="1" destOrd="0" presId="urn:microsoft.com/office/officeart/2005/8/layout/hList7"/>
    <dgm:cxn modelId="{267C360D-7788-4D3D-B036-62D9C2904292}" type="presOf" srcId="{A1CC80CF-8222-49F1-9D59-D8575B9C498D}" destId="{693A61A5-28D8-4CEA-AF18-D4690E4BE42B}" srcOrd="0" destOrd="0" presId="urn:microsoft.com/office/officeart/2005/8/layout/hList7"/>
    <dgm:cxn modelId="{46508DE7-0237-4E84-A8F2-B62C0439C7B2}" type="presParOf" srcId="{9E479790-10E0-4A11-9A5E-77DBFC4E68AC}" destId="{F876F337-27C0-41D7-96F7-5718687D6D36}" srcOrd="2" destOrd="0" presId="urn:microsoft.com/office/officeart/2005/8/layout/hList7"/>
    <dgm:cxn modelId="{9B62EA24-969D-4D31-9F9A-EB1292D5C660}" type="presParOf" srcId="{F876F337-27C0-41D7-96F7-5718687D6D36}" destId="{0975685B-BCEE-4A49-8BA8-2A7C0B4143D3}" srcOrd="0" destOrd="0" presId="urn:microsoft.com/office/officeart/2005/8/layout/hList7"/>
    <dgm:cxn modelId="{F03008D2-2ED0-428F-9114-1702BB97EBD5}" type="presOf" srcId="{35867784-88FF-48BB-B687-70A341E06FF3}" destId="{0975685B-BCEE-4A49-8BA8-2A7C0B4143D3}" srcOrd="0" destOrd="0" presId="urn:microsoft.com/office/officeart/2005/8/layout/hList7"/>
    <dgm:cxn modelId="{83EBCFA5-5DA4-4022-B3B5-F4276F23FC59}" type="presParOf" srcId="{F876F337-27C0-41D7-96F7-5718687D6D36}" destId="{6A1671FD-C969-4BF9-8A81-C9423E4CF65A}" srcOrd="1" destOrd="0" presId="urn:microsoft.com/office/officeart/2005/8/layout/hList7"/>
    <dgm:cxn modelId="{E76F4FC6-684C-450E-8304-3FCCF7B806C3}" type="presOf" srcId="{35867784-88FF-48BB-B687-70A341E06FF3}" destId="{6A1671FD-C969-4BF9-8A81-C9423E4CF65A}" srcOrd="1" destOrd="0" presId="urn:microsoft.com/office/officeart/2005/8/layout/hList7"/>
    <dgm:cxn modelId="{4EA35529-3645-4C66-AB27-A6843B36164B}" type="presParOf" srcId="{F876F337-27C0-41D7-96F7-5718687D6D36}" destId="{7D14257A-B37E-4321-9127-02088C840E77}" srcOrd="2" destOrd="0" presId="urn:microsoft.com/office/officeart/2005/8/layout/hList7"/>
    <dgm:cxn modelId="{F3F0E135-41CB-4080-B2CB-A90068CACFF4}" type="presParOf" srcId="{F876F337-27C0-41D7-96F7-5718687D6D36}" destId="{9483ED5C-C474-454A-970B-5CE7AEC494EA}" srcOrd="3" destOrd="0" presId="urn:microsoft.com/office/officeart/2005/8/layout/hList7"/>
    <dgm:cxn modelId="{3832ABA3-FDE1-4882-8CB1-3BA734C1CA8E}" type="presParOf" srcId="{9E479790-10E0-4A11-9A5E-77DBFC4E68AC}" destId="{5A6B8574-FC08-47C4-8188-BFAD2934A7C5}" srcOrd="3" destOrd="0" presId="urn:microsoft.com/office/officeart/2005/8/layout/hList7"/>
    <dgm:cxn modelId="{C854EBE7-BD77-4B98-9E74-17A9A9D32C44}" type="presOf" srcId="{49FD2AA3-0F59-4761-A983-73F01E692CAD}" destId="{5A6B8574-FC08-47C4-8188-BFAD2934A7C5}" srcOrd="0" destOrd="0" presId="urn:microsoft.com/office/officeart/2005/8/layout/hList7"/>
    <dgm:cxn modelId="{8CF557FD-680E-4DAC-82A1-780D95BF9A92}" type="presParOf" srcId="{9E479790-10E0-4A11-9A5E-77DBFC4E68AC}" destId="{88D9DF3E-B786-4EC2-8D51-68A6D0F399DC}" srcOrd="4" destOrd="0" presId="urn:microsoft.com/office/officeart/2005/8/layout/hList7"/>
    <dgm:cxn modelId="{89748D40-902E-4E53-B356-0B098BCE7332}" type="presParOf" srcId="{88D9DF3E-B786-4EC2-8D51-68A6D0F399DC}" destId="{5D018E5D-4F62-4115-8DE0-4949B23FBF27}" srcOrd="0" destOrd="0" presId="urn:microsoft.com/office/officeart/2005/8/layout/hList7"/>
    <dgm:cxn modelId="{E845C625-6BD3-45E7-B1F1-50A1E46C90DD}" type="presOf" srcId="{85406B19-CA37-4339-B238-6B665A121C88}" destId="{5D018E5D-4F62-4115-8DE0-4949B23FBF27}" srcOrd="0" destOrd="0" presId="urn:microsoft.com/office/officeart/2005/8/layout/hList7"/>
    <dgm:cxn modelId="{DEBAC0B2-0D97-45EE-8468-433C2B47815D}" type="presParOf" srcId="{88D9DF3E-B786-4EC2-8D51-68A6D0F399DC}" destId="{C0DE550A-C21C-41FC-AD95-CBF5FCEAC642}" srcOrd="1" destOrd="0" presId="urn:microsoft.com/office/officeart/2005/8/layout/hList7"/>
    <dgm:cxn modelId="{672F210C-33BD-469D-BDC1-8D886826B52C}" type="presOf" srcId="{85406B19-CA37-4339-B238-6B665A121C88}" destId="{C0DE550A-C21C-41FC-AD95-CBF5FCEAC642}" srcOrd="1" destOrd="0" presId="urn:microsoft.com/office/officeart/2005/8/layout/hList7"/>
    <dgm:cxn modelId="{EFDE3331-DF4D-4089-974F-9C084DDF7922}" type="presParOf" srcId="{88D9DF3E-B786-4EC2-8D51-68A6D0F399DC}" destId="{95DE22F0-6EDD-4B83-B589-9C2E173DABE0}" srcOrd="2" destOrd="0" presId="urn:microsoft.com/office/officeart/2005/8/layout/hList7"/>
    <dgm:cxn modelId="{E0935EFB-EDB8-4A59-9326-C6ACA52BC11E}" type="presParOf" srcId="{88D9DF3E-B786-4EC2-8D51-68A6D0F399DC}" destId="{4BFE38AA-024E-45B0-B347-B4217EDA5627}" srcOrd="3" destOrd="0" presId="urn:microsoft.com/office/officeart/2005/8/layout/hList7"/>
    <dgm:cxn modelId="{10AF826B-C18D-4AEF-94F1-6B9A8C4C1266}" type="presParOf" srcId="{9E479790-10E0-4A11-9A5E-77DBFC4E68AC}" destId="{53A44DC9-40D6-4227-B6AC-144B3FE0B396}" srcOrd="5" destOrd="0" presId="urn:microsoft.com/office/officeart/2005/8/layout/hList7"/>
    <dgm:cxn modelId="{2A809791-215D-4D04-9F48-1E30F74E2246}" type="presOf" srcId="{44003D9B-81B8-41B1-B9A5-3E7D488A6386}" destId="{53A44DC9-40D6-4227-B6AC-144B3FE0B396}" srcOrd="0" destOrd="0" presId="urn:microsoft.com/office/officeart/2005/8/layout/hList7"/>
    <dgm:cxn modelId="{099703A7-B4E7-4277-88D3-AFC8B1025C41}" type="presParOf" srcId="{9E479790-10E0-4A11-9A5E-77DBFC4E68AC}" destId="{7C5FCDBD-F9B9-48DA-B7F8-324B12EA62E3}" srcOrd="6" destOrd="0" presId="urn:microsoft.com/office/officeart/2005/8/layout/hList7"/>
    <dgm:cxn modelId="{35671271-0EA1-47D9-BC96-4E566660B085}" type="presParOf" srcId="{7C5FCDBD-F9B9-48DA-B7F8-324B12EA62E3}" destId="{4C1A0DCD-3811-42D3-AA0F-1B8B5A93E5DC}" srcOrd="0" destOrd="0" presId="urn:microsoft.com/office/officeart/2005/8/layout/hList7"/>
    <dgm:cxn modelId="{6DC19C69-762B-4778-BFEF-C08ED83EC9A7}" type="presOf" srcId="{92742240-A97C-4734-A629-4B9BF500FB7E}" destId="{4C1A0DCD-3811-42D3-AA0F-1B8B5A93E5DC}" srcOrd="0" destOrd="0" presId="urn:microsoft.com/office/officeart/2005/8/layout/hList7"/>
    <dgm:cxn modelId="{63A190FF-2373-4DFF-9E46-D8C36C9B8973}" type="presParOf" srcId="{7C5FCDBD-F9B9-48DA-B7F8-324B12EA62E3}" destId="{0347FE06-6CB1-48D1-9708-37271342DA47}" srcOrd="1" destOrd="0" presId="urn:microsoft.com/office/officeart/2005/8/layout/hList7"/>
    <dgm:cxn modelId="{8E4FD058-11C6-476C-B684-0C792222D7B8}" type="presOf" srcId="{92742240-A97C-4734-A629-4B9BF500FB7E}" destId="{0347FE06-6CB1-48D1-9708-37271342DA47}" srcOrd="1" destOrd="0" presId="urn:microsoft.com/office/officeart/2005/8/layout/hList7"/>
    <dgm:cxn modelId="{1A1307DF-7283-4171-A00E-8514C509C599}" type="presParOf" srcId="{7C5FCDBD-F9B9-48DA-B7F8-324B12EA62E3}" destId="{778EFC0F-760D-46AA-8A0D-DDF834624445}" srcOrd="2" destOrd="0" presId="urn:microsoft.com/office/officeart/2005/8/layout/hList7"/>
    <dgm:cxn modelId="{E57C28FD-7EEF-4817-965B-1BD1BFDED1ED}" type="presParOf" srcId="{7C5FCDBD-F9B9-48DA-B7F8-324B12EA62E3}" destId="{EFC52B5C-8425-461C-B5F1-536BBB3F9FFB}" srcOrd="3" destOrd="0" presId="urn:microsoft.com/office/officeart/2005/8/layout/hList7"/>
  </dgm:cxnLst>
  <dgm:bg/>
  <dgm:whole/>
</dgm:dataModel>
</file>

<file path=ppt/diagrams/layout1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type="rightArrow" r:blip="">
            <dgm:adjLst/>
          </dgm:shape>
        </dgm:if>
        <dgm:else name="Name2">
          <dgm:shape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fact="1"/>
            <dgm:rule type="primFontSz" val="5"/>
          </dgm:ruleLst>
        </dgm:layoutNode>
        <dgm:forEach name="Name7" axis="followSib" ptType="sibTrans" cnt="1">
          <dgm:layoutNode name="sibTrans">
            <dgm:alg type="sp"/>
            <dgm:shape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/>
            </dgm:ruleLst>
          </dgm:layoutNode>
        </dgm:layoutNode>
      </dgm:forEach>
    </dgm:forEach>
  </dgm:layoutNode>
</dgm:layoutDef>
</file>

<file path=ppt/diagrams/layout3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type="rect" r:blip="" hideGeom="1">
              <dgm:adjLst/>
            </dgm:shape>
            <dgm:presOf axis="desOrSelf" ptType="node"/>
            <dgm:constrLst/>
            <dgm:ruleLst>
              <dgm:rule type="primFontSz" val="5"/>
            </dgm:ruleLst>
          </dgm:layoutNode>
          <dgm:layoutNode name="invisiNode">
            <dgm:alg type="sp"/>
            <dgm:shape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5.jpeg" /><Relationship Id="rId11" Type="http://schemas.openxmlformats.org/officeDocument/2006/relationships/image" Target="../media/image36.jpeg" /><Relationship Id="rId12" Type="http://schemas.openxmlformats.org/officeDocument/2006/relationships/image" Target="../media/image37.jpeg" /><Relationship Id="rId13" Type="http://schemas.openxmlformats.org/officeDocument/2006/relationships/image" Target="../media/image38.jpeg" /><Relationship Id="rId14" Type="http://schemas.openxmlformats.org/officeDocument/2006/relationships/image" Target="../media/image39.jpeg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30.jpeg" /><Relationship Id="rId6" Type="http://schemas.openxmlformats.org/officeDocument/2006/relationships/image" Target="../media/image31.jpeg" /><Relationship Id="rId7" Type="http://schemas.openxmlformats.org/officeDocument/2006/relationships/image" Target="../media/image32.jpeg" /><Relationship Id="rId8" Type="http://schemas.openxmlformats.org/officeDocument/2006/relationships/image" Target="../media/image33.jpeg" /><Relationship Id="rId9" Type="http://schemas.openxmlformats.org/officeDocument/2006/relationships/image" Target="../media/image3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diagramData" Target="../diagrams/data3.xml" /><Relationship Id="rId6" Type="http://schemas.openxmlformats.org/officeDocument/2006/relationships/diagramLayout" Target="../diagrams/layout3.xml" /><Relationship Id="rId7" Type="http://schemas.openxmlformats.org/officeDocument/2006/relationships/diagramQuickStyle" Target="../diagrams/quickStyle3.xml" /><Relationship Id="rId8" Type="http://schemas.openxmlformats.org/officeDocument/2006/relationships/diagramColors" Target="../diagrams/colors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4.jpeg" /><Relationship Id="rId6" Type="http://schemas.openxmlformats.org/officeDocument/2006/relationships/image" Target="../media/image45.jpeg" /><Relationship Id="rId7" Type="http://schemas.openxmlformats.org/officeDocument/2006/relationships/image" Target="../media/image4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7.jpeg" /><Relationship Id="rId6" Type="http://schemas.openxmlformats.org/officeDocument/2006/relationships/image" Target="../media/image48.jpeg" /><Relationship Id="rId7" Type="http://schemas.openxmlformats.org/officeDocument/2006/relationships/image" Target="../media/image4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Relationship Id="rId7" Type="http://schemas.openxmlformats.org/officeDocument/2006/relationships/image" Target="../media/image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8.jpeg" /><Relationship Id="rId6" Type="http://schemas.openxmlformats.org/officeDocument/2006/relationships/image" Target="../media/image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10.jpeg" /><Relationship Id="rId6" Type="http://schemas.openxmlformats.org/officeDocument/2006/relationships/image" Target="../media/image11.jpeg" /><Relationship Id="rId7" Type="http://schemas.openxmlformats.org/officeDocument/2006/relationships/image" Target="../media/image1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Relationship Id="rId7" Type="http://schemas.openxmlformats.org/officeDocument/2006/relationships/image" Target="../media/image1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16.jpeg" /><Relationship Id="rId6" Type="http://schemas.openxmlformats.org/officeDocument/2006/relationships/image" Target="../media/image17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3.jpeg" /><Relationship Id="rId11" Type="http://schemas.openxmlformats.org/officeDocument/2006/relationships/image" Target="../media/image24.jpeg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Relationship Id="rId7" Type="http://schemas.openxmlformats.org/officeDocument/2006/relationships/image" Target="../media/image20.jpeg" /><Relationship Id="rId8" Type="http://schemas.openxmlformats.org/officeDocument/2006/relationships/image" Target="../media/image21.jpeg" /><Relationship Id="rId9" Type="http://schemas.openxmlformats.org/officeDocument/2006/relationships/image" Target="../media/image22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25.jpeg" /><Relationship Id="rId6" Type="http://schemas.openxmlformats.org/officeDocument/2006/relationships/diagramData" Target="../diagrams/data1.xml" /><Relationship Id="rId7" Type="http://schemas.openxmlformats.org/officeDocument/2006/relationships/diagramLayout" Target="../diagrams/layout1.xml" /><Relationship Id="rId8" Type="http://schemas.openxmlformats.org/officeDocument/2006/relationships/diagramQuickStyle" Target="../diagrams/quickStyle1.xml" /><Relationship Id="rId9" Type="http://schemas.openxmlformats.org/officeDocument/2006/relationships/diagramColors" Target="../diagrams/colors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diagramData" Target="../diagrams/data2.xml" /><Relationship Id="rId6" Type="http://schemas.openxmlformats.org/officeDocument/2006/relationships/diagramLayout" Target="../diagrams/layout2.xml" /><Relationship Id="rId7" Type="http://schemas.openxmlformats.org/officeDocument/2006/relationships/diagramQuickStyle" Target="../diagrams/quickStyle2.xml" /><Relationship Id="rId8" Type="http://schemas.openxmlformats.org/officeDocument/2006/relationships/diagramColors" Target="../diagrams/colors2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826320" cy="6854220"/>
          </a:xfrm>
          <a:prstGeom prst="rect">
            <a:avLst/>
          </a:prstGeom>
          <a:solidFill>
            <a:srgbClr val="D8E3F0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02146" y="1021629"/>
            <a:ext cx="3312368" cy="4599220"/>
          </a:xfrm>
          <a:prstGeom prst="roundRect">
            <a:avLst>
              <a:gd name="adj" fmla="val 598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590178" y="1268760"/>
            <a:ext cx="2736304" cy="38713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Фото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42852"/>
            <a:ext cx="542925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0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«ВЫЕЗДНАЯ СЛУЖБА РАННЕЙ ПОМОЩИ «ДОМАШНИЙ КОНСУЛЬТАНТ»</a:t>
            </a:r>
          </a:p>
          <a:p>
            <a:pPr algn="ctr"/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02146" y="5877272"/>
            <a:ext cx="3446318" cy="576064"/>
          </a:xfrm>
          <a:prstGeom prst="roundRect">
            <a:avLst>
              <a:gd name="adj" fmla="val 2864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Казачкова Елена Владимировна</a:t>
            </a:r>
          </a:p>
          <a:p>
            <a:pPr algn="ctr"/>
            <a:endParaRPr lang="ru-RU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710" y="-14290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2396" y="142852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Пользователь\Desktop\photo_2023-05-19_11-07-39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500694" y="1214422"/>
            <a:ext cx="2946819" cy="392909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4572000" y="1571612"/>
            <a:ext cx="428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smtClean="0"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b="1" smtClean="0"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b="1" smtClean="0">
              <a:latin typeface="Montserrat Semi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5059210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142852"/>
            <a:ext cx="8929718" cy="785818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28662" y="214290"/>
            <a:ext cx="720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Методическое обеспечение практики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400" b="1" smtClean="0">
              <a:latin typeface="Montserrat SemiBold" pitchFamily="2" charset="-52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0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16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ходе реализации практики разработаны 3 программы работы с родителями,12 видов буклетов, методические рекомендации для специалистов и родителей</a:t>
            </a:r>
            <a:endParaRPr lang="ru-RU" sz="160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1" name="Picture 2" descr="\\servernew\надежда\Казачкова Е.В. зам. директора\Обложки\Растем вместе.jpe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14282" y="1857364"/>
            <a:ext cx="127252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3" descr="\\servernew\надежда\Казачкова Е.В. зам. директора\Обложки\Мы рядом, мы вместе.jpe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571604" y="1643050"/>
            <a:ext cx="127252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4" descr="\\servernew\надежда\Казачкова Е.В. зам. директора\Обложки\От принятия к действию.jpe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928926" y="1500174"/>
            <a:ext cx="1262587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C:\Users\Пользователь\Desktop\SxtVuj-8f-oP4bQCkI7-HTq9BFVrJECfnsjh5TmkjXsChsnlp04i8whhRDXA3gdBXdOh4ygdOlplCuMZ4KiK1Bca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4286248" y="1857364"/>
            <a:ext cx="2323905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3" descr="C:\Users\Пользователь\Desktop\XVWp11LFyBTykyUk262ahhKoy2e-ebXvR0jMdmf0Dxw-tQSAxgG8y5YbTQth2mahy_tTyLK7RkIqNfDVHIoehwaq.jp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6643702" y="1571612"/>
            <a:ext cx="2357422" cy="1666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6" descr="\\servernew\надежда\Казачкова Е.В. зам. директора\Обложки\Методические рекомендации (2) 2025.jpe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285720" y="3857628"/>
            <a:ext cx="1785950" cy="2526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5" descr="\\servernew\надежда\Казачкова Е.В. зам. директора\Обложки\Методические рекомендации.jpe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2203796" y="3857628"/>
            <a:ext cx="1767621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7" descr="C:\Users\Пользователь\Desktop\Scan.jp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 rot="5400000">
            <a:off x="3682359" y="4604393"/>
            <a:ext cx="2428892" cy="1649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9" descr="C:\Users\Пользователь\Desktop\W8u3IY9fN9dGU5UnYQS8Vc-XauOVEBb_PWa1T7DEsJ7qCj92vCLeZt-v2_uGSInXEN4kN6PW4DVy-INFr4nDt2n6.jpg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5786446" y="3929067"/>
            <a:ext cx="1508108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8" descr="C:\Users\Пользователь\Desktop\Scan1.jpg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 rot="5400000">
            <a:off x="6998392" y="4003004"/>
            <a:ext cx="2253412" cy="1534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2844" y="142852"/>
            <a:ext cx="8786874" cy="657364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710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00100" y="0"/>
            <a:ext cx="7202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Сотрудничество 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000" b="1" smtClean="0">
              <a:latin typeface="Montserrat SemiBold" pitchFamily="2" charset="-52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85720" y="857232"/>
            <a:ext cx="8715436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реализации проекта было привлечено 4 организации соисполнителя, с которыми приводились совместные мероприятия. Заключены договоры о межведомственном взаимодействии с организациями здравоохранения, образования и НКО Волгоградской области.  Сотрудничество продолжается!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Схема 23"/>
          <p:cNvGraphicFramePr/>
          <p:nvPr/>
        </p:nvGraphicFramePr>
        <p:xfrm>
          <a:off x="428596" y="1928802"/>
          <a:ext cx="8429684" cy="4064000"/>
        </p:xfrm>
        <a:graphic>
          <a:graphicData uri="http://schemas.openxmlformats.org/drawingml/2006/diagram">
            <dgm:relIds xmlns:dgm="http://schemas.openxmlformats.org/drawingml/2006/diagram" r:dm="rId5" r:lo="rId6" r:qs="rId7" r:cs="rId8"/>
          </a:graphicData>
        </a:graphic>
      </p:graphicFrame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142852"/>
            <a:ext cx="8786874" cy="657364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710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28662" y="214290"/>
            <a:ext cx="72021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Трансляция  практики</a:t>
            </a:r>
          </a:p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 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000" b="1" smtClean="0">
              <a:latin typeface="Montserrat SemiBold" pitchFamily="2" charset="-52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4282" y="785794"/>
            <a:ext cx="892971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36195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2024 год: Всероссийская конференция с международным участием «Актуальные проблемы нейросенсомоторного развития детей: семейные и средовые поддерживающие факторы», ГАУ «Коррекция и развитие», Астрахань. </a:t>
            </a:r>
            <a:endParaRPr lang="ru-RU" sz="140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2024 год: III Всероссийская научно-практическая конференция "Социальные и гуманитарные науки в современном обществе: теоретические и практические исследования"</a:t>
            </a:r>
            <a:endParaRPr lang="ru-RU" sz="140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2024 год: дистанционная выставочная онлайн площадка Волгоградской области она XV Всероссийском форуме «Вместе – ради детей!», г. Нижний Новгород</a:t>
            </a: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40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2025 год: </a:t>
            </a: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Форум специалистов служб ранней помощи Волгоградской области.</a:t>
            </a:r>
            <a:endParaRPr lang="ru-RU" altLang="zh-CN" sz="140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2025 год: </a:t>
            </a:r>
            <a:r>
              <a:rPr lang="en-US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II</a:t>
            </a: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Всероссийская научно-практическая конференция "Здоровьесберегающие технологии в образовательном процессе", г. Чебоксары. </a:t>
            </a:r>
            <a:endParaRPr lang="ru-RU" altLang="zh-CN" sz="140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2025 год: дистанционная выставочная онлайн площадка Волгоградской области на XV</a:t>
            </a:r>
            <a:r>
              <a:rPr lang="en-US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Всероссийском форуме «Вместе – ради детей!», г. Ульяновск</a:t>
            </a:r>
            <a:endParaRPr lang="ru-RU" altLang="zh-CN" sz="140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2025 год: I</a:t>
            </a:r>
            <a:r>
              <a:rPr lang="en-US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Всероссийская научно-практическая конференция "Социальные и гуманитарные науки в современном обществе: теоретические и практические исследования", РАНХиГС г. Волгоград. </a:t>
            </a:r>
          </a:p>
          <a:p>
            <a:pPr marL="0" lvl="1" indent="3619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zh-CN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2025 год: межрегиональная конференция «Ранняя помощь: комплексный подход к развитию детей раннего возраста с ограниченными возможностями здоровья и поддержке их семей», г. Волгоград.</a:t>
            </a:r>
            <a:endParaRPr lang="ru-RU" altLang="zh-CN" sz="140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i="1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1" indent="3619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20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 descr="C:\Users\Пользователь\Desktop\b8O168nhuyd8w6bjmyRDre8yGcryfhX0nsWgR0vPdaAIk6ZJFCAjDj6K8bk8ynCr3OhrFCHeSGriH3a9lIjs94_m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00034" y="2500306"/>
            <a:ext cx="257365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3" descr="C:\Users\Пользователь\Desktop\RXVBXQPJ3Icbds991VOzzA-LpN1TaSAj2rkpR6wGXQRxP90pIgraV-yVox7Oe4gHlNVWYZIKtK2NxRVOrQo0Ndca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500430" y="2500306"/>
            <a:ext cx="239750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4" descr="C:\Users\Пользователь\Desktop\sgrM2dXd4svY5YL-pZ_l1VqbWHR_9-fLul-cJSveVsZadJoo7UWf8a5hXao-glVhLHUtFdqk7W8Dw2jSrvAFXzV6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286512" y="2500306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78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2844" y="142852"/>
            <a:ext cx="8786874" cy="657364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6710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857224" y="214290"/>
            <a:ext cx="720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  <a:sym typeface="+mn-ea"/>
              </a:rPr>
              <a:t>Награды практики</a:t>
            </a:r>
            <a:endParaRPr lang="ru-RU" sz="24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endParaRPr lang="ru-RU" sz="2000" b="1" smtClean="0">
              <a:latin typeface="Montserrat SemiBold" pitchFamily="2" charset="-52"/>
              <a:cs typeface="Times New Roman" pitchFamily="18" charset="0"/>
            </a:endParaRPr>
          </a:p>
        </p:txBody>
      </p:sp>
      <p:pic>
        <p:nvPicPr>
          <p:cNvPr id="27" name="Picture 3" descr="C:\Users\Пользователь\Desktop\eFPgPeKz98p_CQJUb7OxWuUEmb_3pllkEJ4DLwEO2hdZTVCiSEyMDzjSLMfleaZ1YuYddgcj62QLMXO8yu0rtHJZ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143240" y="1785926"/>
            <a:ext cx="2807157" cy="3742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" descr="C:\Users\Пользователь\Desktop\LrNGQKlC7K6Ot1aKLSvrFrqSGwvwuhPRODhdTfJocY2TYTqGo-EqvEhlVtAqoj1iSZnhy8T8atBQcx81f5ZDylP_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072198" y="1616218"/>
            <a:ext cx="2875770" cy="3955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1" descr="C:\Users\Пользователь\Desktop\B-YHROd-B_gh83c_kA5i6oFd5MmnQY3RSeZQ5FJL43LXxE8vx4sMBkvBBmnNoo4Bca_ziOisw8gqbSblasmvPerI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85720" y="1643050"/>
            <a:ext cx="2748866" cy="3885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4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2844" y="142852"/>
            <a:ext cx="8786874" cy="657364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Актуальность практики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3834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14282" y="857232"/>
            <a:ext cx="878687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1400" b="1" i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Практика "Выездная служба ранней помощи "Домашний консультант" </a:t>
            </a: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направлена на создание условий для включения семьи, воспитывающей детей раннего возраста с ограниченными возможностями здоровья (ОВЗ), в том числе детей-инвалидов, в комплексную систему реабилитационной помощи ребёнку  через обучение родителей навыкам ухода, навыкам эффективного взаимодействия, воспитания и развития в домашних условиях. Проект направлен на помощь семьям, проживающим в удалённых районах Волгоградской области и не имеющим возможности посещать службу ранней помощи по месту проживания из-за тяжёлого дефекта ребёнка или из-за отсутствия возможности его транспортировки.</a:t>
            </a:r>
          </a:p>
          <a:p>
            <a:pPr algn="just"/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Практика реализуется при грантовой поддержке Фонда поддержки детей, находящихся в трудной жизненной ситуации.</a:t>
            </a:r>
          </a:p>
          <a:p>
            <a:pPr algn="just"/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400" b="1" i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Период реализации: </a:t>
            </a: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2024 – 2025 гг.</a:t>
            </a:r>
          </a:p>
          <a:p>
            <a:pPr lvl="0"/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400" b="1" i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Целевые группы: </a:t>
            </a:r>
          </a:p>
          <a:p>
            <a:pPr marL="361950" lvl="0" indent="265113">
              <a:buFont typeface="Arial" pitchFamily="34" charset="0"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Дети-инвалиды в возрасте от рождения до 3-х лет.</a:t>
            </a:r>
          </a:p>
          <a:p>
            <a:pPr marL="361950" lvl="0" indent="265113">
              <a:buFont typeface="Arial" pitchFamily="34" charset="0"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Дети в возрасте от  рождения  до  3-х  лет,  не  имеющие  статуса  «ребенок- инвалид»,  у которых выявлено стойкое нарушение функций  организма  или заболевание,  приводящие  к  нарушениям  функций  организма,  или  выявлена задержка развития.</a:t>
            </a:r>
          </a:p>
          <a:p>
            <a:pPr marL="361950" indent="265113">
              <a:buFont typeface="Arial" pitchFamily="34" charset="0"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Родители (законные представители) детей целевой группы.</a:t>
            </a:r>
            <a:endParaRPr lang="ru-RU" sz="14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3" descr="C:\Users\Пользователь\Desktop\mZtV_wEOsRiAp3VWD24TEZY7nj4UTDYkpCLyWi9uBbbkxmAgERhrywxoVaO4h-KvQEKR6WxoTGxZXZvDs6MANfX3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85720" y="4786322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4" descr="C:\Users\Пользователь\Desktop\s2qF1ps62pIIVK40d4kMdAr2EdL-BjU8a_HhCuyi8DlMI06HRL_BSNbQI3iWQgdBLuGF31cdMTwssRWqVooFGy4l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286116" y="4786322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" descr="C:\Users\Пользователь\Desktop\IjZIYe51jZnavR-OkbYpM6KFmrb-bItdo2_4mK3Yu6872hk6m2HkIXkyWgd8VrKaWQI4SGuvgoFzrgLPAV7KTmRl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429388" y="4786322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4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142852"/>
            <a:ext cx="8786874" cy="657364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3834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428860" y="285728"/>
            <a:ext cx="4166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  <a:sym typeface="+mn-ea"/>
              </a:rPr>
              <a:t>Цель и задачи практики</a:t>
            </a:r>
            <a:endParaRPr lang="ru-RU" sz="24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857232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ru-RU" sz="1400" b="1" i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Цель практики: </a:t>
            </a: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доступности ранней помощи детям с ОВЗ и их семьям по месту жительства, особенно в отдалённых районах Волгоградской области.</a:t>
            </a:r>
            <a:endParaRPr lang="ru-RU" sz="140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285720" y="1285860"/>
            <a:ext cx="5715040" cy="28931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87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практики: </a:t>
            </a:r>
          </a:p>
          <a:p>
            <a:pPr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содействие физическому и психическому развитию детей с ОВЗ;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повышение компетентности родителей (законных представителей) в вопросах развития и воспитания ребенка с ОВЗ;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содействие формированию позитивных взаимоотношений детей и родителей (законных представителей) в семье;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информационно-просветительской работы и публичных мероприятий;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разработка и реализация индивидуальных программ ранней помощи с учетом возраста и состояния здоровья ребенка междисциплинарной командой специалистов;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2" descr="C:\Users\Пользователь\Desktop\Домашний консультант - вали кулём\photo_2025-09-09_13-11-30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143636" y="1571612"/>
            <a:ext cx="2664243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3" descr="C:\Users\Пользователь\Desktop\Домашний консультант - вали кулём\NmVl1FJv44Y8EIyIhVzR9vHhOsokem--tA7rvMmxMkqfrGerkh6Tgrs8AniBDGb2hdqNxp3shXsmYbL23KO9L3rk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85720" y="4286256"/>
            <a:ext cx="2637752" cy="1978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3071802" y="4143380"/>
            <a:ext cx="58579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8775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обеспечение предоставления квалифицированной консультативной помощи семье по месту жительства и дистанционно;</a:t>
            </a:r>
          </a:p>
          <a:p>
            <a:pPr lvl="0" indent="358775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улучшение функционирования ребенка в естественных жизненных ситуациях;</a:t>
            </a:r>
          </a:p>
          <a:p>
            <a:pPr lvl="0" indent="358775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качественного контента дистанционной школы для родителей детей раннего возраста с ОВЗ;</a:t>
            </a:r>
          </a:p>
          <a:p>
            <a:pPr lvl="0" indent="358775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включение ребенка в среду сверстников, расширение социальных контактов ребенка и семьи;</a:t>
            </a:r>
          </a:p>
          <a:p>
            <a:pPr lvl="0" indent="3587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обобщение передового опыта работы специалистов выездной службы ранней помощи и его распространение/транслирование. </a:t>
            </a:r>
          </a:p>
        </p:txBody>
      </p:sp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4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282" y="142852"/>
            <a:ext cx="8786874" cy="657364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  <a:sym typeface="+mn-ea"/>
            </a:endParaRPr>
          </a:p>
          <a:p>
            <a:pPr algn="ctr"/>
            <a:r>
              <a:rPr lang="ru-RU" sz="20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  <a:sym typeface="+mn-ea"/>
              </a:rPr>
              <a:t>       </a:t>
            </a:r>
          </a:p>
          <a:p>
            <a:pPr algn="ctr"/>
            <a:r>
              <a:rPr lang="ru-RU" sz="24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  <a:sym typeface="+mn-ea"/>
              </a:rPr>
              <a:t>Этапы внедрения практики. </a:t>
            </a:r>
          </a:p>
          <a:p>
            <a:pPr algn="ctr"/>
            <a:r>
              <a:rPr lang="ru-RU" sz="24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  <a:sym typeface="+mn-ea"/>
              </a:rPr>
              <a:t>Подготовительный</a:t>
            </a:r>
            <a:endParaRPr lang="ru-RU" sz="24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endParaRPr lang="ru-RU" sz="2000" b="1" smtClean="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0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0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3834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14282" y="785794"/>
            <a:ext cx="8643998" cy="35394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этапа </a:t>
            </a:r>
            <a:r>
              <a:rPr kumimoji="0" lang="ru-RU" sz="1400" b="0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команды специалистов, определение правил консультирования междисциплинарной выездной командой и разработка методической и отчётной документации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400" b="0" i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600" b="1" i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командного духа,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принятие особенностей друг друга,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получение навыков совместной работы,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обучение приёмам выработки общей стратегии.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разработка алгоритма проведения работы;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распределение обязанностей между специалистами (определение куратора семьи, ведущих и привлечённых специалистов, разделение между специалистами направлений предоставления информации родителям);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определение этических принципов работы с семьёй, воспитывающей ребёнка с ОВЗ.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400" b="0" i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работы: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тренинг, тимбилдинг, мозговой штурм, аналитическая работа, изучение документов.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4" descr="C:\Users\Пользователь\Desktop\Py7HT1Uel00NNS5L4jKSi1waUuVrBDMqgMpEtl3sMQVucVCwL5YapM9lo8bgW6x6hbgEJTMgViR6qNeEO-u5BQNV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14282" y="4500570"/>
            <a:ext cx="2909412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3" descr="C:\Users\Пользователь\Desktop\jKOGlRnkKaAadzDWFfPmwbUlXBSLTQAU7kGPG2ZrP4bGOLsV5y86ISZEBtEWQNgfS9Kp_la3WVofBRA0g1q7oXwe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286116" y="4500570"/>
            <a:ext cx="2714644" cy="203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" descr="C:\Users\Пользователь\Desktop\NlAZu2q_Avb5hrmgYUKTBnvypak4ppgyTpNB_3NU5lJ5HUCjXsGU2j4k-rbOm7M2EOzBROisaQXV8Uy0_ZP_-KsZ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143636" y="4500570"/>
            <a:ext cx="2738457" cy="2053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4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2844" y="142852"/>
            <a:ext cx="8786874" cy="785818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Этапы внедрения практики.</a:t>
            </a:r>
          </a:p>
          <a:p>
            <a:pPr algn="ctr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 Предварительный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42844" y="1142984"/>
            <a:ext cx="8501122" cy="27699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этапа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подготовка родителей к включению в систему помощи ребенку, настрой их на эффективное взаимодействие с командой специалистов</a:t>
            </a:r>
          </a:p>
          <a:p>
            <a:pPr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600" b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первичное консультирование координатором,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сбор и анализ информации о семье,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выездной междисциплинарной команды для конкретной семьи,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определение куратора семьи, ведущих и привлеченных специалистов, 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заключение договора, 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разработка предварительного плана работы, 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40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ознакомление родителей и согласование с ними предварительного плана дальнейшей работы</a:t>
            </a: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/>
                <a:tab pos="457200"/>
              </a:tabLst>
            </a:pPr>
            <a:endParaRPr kumimoji="0" lang="ru-RU" sz="1400" b="0" i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работы: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анкеты, опросники для родителей, сбор анамнеза ребенка.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3" descr="C:\Users\Пользователь\Desktop\Домашний консультант - вали кулём\photo_2025-07-18_16-03-35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42844" y="4143380"/>
            <a:ext cx="2580046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2" descr="C:\Users\Пользователь\Desktop\Домашний консультант - вали кулём\Снимок 1.JPG"/>
          <p:cNvPicPr>
            <a:picLocks noChangeAspect="1" noChangeArrowheads="1"/>
          </p:cNvPicPr>
          <p:nvPr/>
        </p:nvPicPr>
        <p:blipFill>
          <a:blip r:embed="rId6"/>
          <a:srcRect l="1984" r="6734"/>
          <a:stretch>
            <a:fillRect/>
          </a:stretch>
        </p:blipFill>
        <p:spPr bwMode="auto">
          <a:xfrm>
            <a:off x="2769791" y="4143379"/>
            <a:ext cx="3516721" cy="1857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4" descr="C:\Users\Пользователь\Desktop\Домашний консультант - вали кулём\Изображение WhatsApp 2025-07-18 в 11.15.16_f2694990.jpg"/>
          <p:cNvPicPr>
            <a:picLocks noChangeAspect="1" noChangeArrowheads="1"/>
          </p:cNvPicPr>
          <p:nvPr/>
        </p:nvPicPr>
        <p:blipFill>
          <a:blip r:embed="rId7"/>
          <a:srcRect t="3891"/>
          <a:stretch>
            <a:fillRect/>
          </a:stretch>
        </p:blipFill>
        <p:spPr bwMode="auto">
          <a:xfrm>
            <a:off x="6372047" y="4143380"/>
            <a:ext cx="2576779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78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142852"/>
            <a:ext cx="9001156" cy="857256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/>
            <a:r>
              <a:rPr lang="ru-RU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Этапы внедрения практики. </a:t>
            </a:r>
          </a:p>
          <a:p>
            <a:pPr algn="ctr">
              <a:buClrTx/>
              <a:buSzTx/>
              <a:buFontTx/>
            </a:pPr>
            <a:r>
              <a:rPr lang="ru-RU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Основной этап: первичный прием → проведение </a:t>
            </a:r>
          </a:p>
          <a:p>
            <a:pPr algn="ctr">
              <a:buClrTx/>
              <a:buSzTx/>
              <a:buFontTx/>
            </a:pPr>
            <a:r>
              <a:rPr lang="ru-RU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оценочных процедур, разработка ИПРП</a:t>
            </a:r>
          </a:p>
          <a:p>
            <a:pPr algn="ctr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r>
              <a:rPr lang="ru-RU" sz="2800" b="1" smtClean="0">
                <a:solidFill>
                  <a:schemeClr val="accent1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Пользователь\Desktop\Домашний консультант - вали кулём\Изображение WhatsApp 2025-07-23 в 11.44.03_25baefd6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85720" y="1214422"/>
            <a:ext cx="2688000" cy="20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071802" y="1142984"/>
            <a:ext cx="5857916" cy="22467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793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/>
              </a:tabLst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этапа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подтверждение нуждаемости ребёнка и его семьи в услугах ранней помощи, а также определение её объёма и перечня основных услуг ранней помощи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/>
              </a:tabLst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600" b="1" i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выявление запроса семьи, построение отношений с семьей,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оценка факторов окружающей среды,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определение навыков ребенка в основных областях развития, его трудности и ограничения жизнедеятельности,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оценка уровня развития ребенка по доменам МКФ.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/>
              </a:tabLst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работы: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домашнее визитирование, наблюдение, опрос.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42844" y="3500438"/>
            <a:ext cx="5786478" cy="28931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этапа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разработка индивидуальной программы ранней помощи (ИПРП) на основе результатов углубленной диагностики.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600" b="1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анализ результатов диагностических исследований,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постановка функциональных целей,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определение проблемных и ресурсных рутин,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разработка и утверждение ИПРП,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разработка и утверждение графика выполнения мероприятий по реализации ИПРП,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согласование ИПРП и графика с родителями.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работы: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домашнее визитирование, диагностические исследования, медико-психолого-педагогический консилиум (МППк)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4" descr="C:\Users\Пользователь\Desktop\Домашний консультант - вали кулём\Изображение WhatsApp 2025-07-04 в 09.23.22_0f49e106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000760" y="4000504"/>
            <a:ext cx="2876685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142852"/>
            <a:ext cx="8929718" cy="857256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  <a:p>
            <a:pPr algn="ctr" fontAlgn="base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 fontAlgn="base"/>
            <a:r>
              <a:rPr lang="ru-RU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</a:rPr>
              <a:t> </a:t>
            </a:r>
          </a:p>
          <a:p>
            <a:pPr algn="ctr" fontAlgn="base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Этапы внедрения практики. </a:t>
            </a:r>
          </a:p>
          <a:p>
            <a:pPr algn="ctr" fontAlgn="base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Основной этап: реализация ИПРП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 fontAlgn="base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800" b="1" smtClean="0">
                <a:solidFill>
                  <a:schemeClr val="tx2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42844" y="928670"/>
            <a:ext cx="6143668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этапа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повышение уровня родительской компетенции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600" b="1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обучение родителей эффективным навыкам развития ребенка в естественных жизненных ситуациях,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достижение функциональных целей ИПРП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партнерской позиции родителей,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промежуточная оценка эффективности реализации ИПРП для внесения корректировки в случае необходимости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3587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работы: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домашнее визитирование, дистанционная работа, обучающие сессии, коучинговые сессии, супервизии, тренинги, онлайн-школа для родителей, родительский клуб, работа выездного игротерапевтического кабинета, работа детско-родительских групп.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3" descr="C:\Users\Пользователь\Desktop\Домашний консультант - вали кулём\ogGrdOeAeTRFX397PHJNt-whHb-ya04CJBobgsnv00wkdidJ8M3dM6n8OSy2yoJcP34xq0VTTYpzx8wQbhQvsX1y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429388" y="1071546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7" descr="C:\Users\Пользователь\Desktop\Домашний консультант - вали кулём\Изображение WhatsApp 2025-03-07 в 10.12.09_8375812f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429388" y="2946794"/>
            <a:ext cx="2428892" cy="1821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C:\Users\Пользователь\Desktop\Домашний консультант - вали кулём\DOFyGjvTl30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429388" y="4857760"/>
            <a:ext cx="2482927" cy="1819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8" descr="C:\Users\Пользователь\Desktop\Домашний консультант - вали кулём\wPO9BUsd4E4kSaokKHv4_N6gbwO8ReF9Dx0yL8QbQDEkRft-gY54XTgjpRu-a5N5u0KYuhmuKE7Mr_76yoJ32WH9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3286116" y="3643314"/>
            <a:ext cx="2071702" cy="1553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5" descr="C:\Users\Пользователь\Desktop\Домашний консультант - вали кулём\Изображение WhatsApp 2025-03-07 в 10.12.08_cf1cecab.jp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571472" y="5214950"/>
            <a:ext cx="2000264" cy="1500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6" descr="C:\Users\Пользователь\Desktop\Домашний консультант - вали кулём\uoiI21BdFqqHhBpFbK5nyH6Z03HU0CKy1UlQEhwvTt-OvLWHa-xmg6JIaHR2VSEn4Ab8JbRaWoR59IBAfhA_-yyI.jp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571472" y="3643314"/>
            <a:ext cx="2024078" cy="1518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 descr="https://sun9-17.userapi.com/s/v1/ig2/9jX6bzIOmVtlk64dbZsB3JP104gytQjywfMCODFF4yf8tzFDABeW870UN-2RU3cRGkuzccByIx4GRDQpFDmuTc5C.jpg?quality=95&amp;as=32x43,48x64,72x96,108x144,160x213,240x320,360x480,480x640,540x720,640x853,720x960,1080x1440,1200x1600&amp;from=bu&amp;u=e3kwUJuxvyNLuAZ0cw3loweDtitiCwag39ZkvqC5M-0&amp;cs=640x0"/>
          <p:cNvPicPr>
            <a:picLocks noChangeAspect="1" noChangeArrowheads="1"/>
          </p:cNvPicPr>
          <p:nvPr/>
        </p:nvPicPr>
        <p:blipFill>
          <a:blip r:embed="rId11"/>
          <a:srcRect t="17552" b="29137"/>
          <a:stretch>
            <a:fillRect/>
          </a:stretch>
        </p:blipFill>
        <p:spPr bwMode="auto">
          <a:xfrm>
            <a:off x="3286116" y="5286388"/>
            <a:ext cx="2027053" cy="1438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4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2844" y="142852"/>
            <a:ext cx="8786874" cy="857256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  <a:p>
            <a:pPr algn="ctr" fontAlgn="base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 fontAlgn="base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  <a:sym typeface="+mn-ea"/>
            </a:endParaRPr>
          </a:p>
          <a:p>
            <a:pPr algn="ctr" fontAlgn="base"/>
            <a:r>
              <a:rPr lang="ru-RU" sz="20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Этапы внедрения практики. Заключительный этап: </a:t>
            </a:r>
          </a:p>
          <a:p>
            <a:pPr algn="ctr" fontAlgn="base"/>
            <a:r>
              <a:rPr lang="ru-RU" sz="20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оценка эффективности реализации ИПРП</a:t>
            </a:r>
          </a:p>
          <a:p>
            <a:pPr algn="ctr" fontAlgn="base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000" b="1" smtClean="0">
                <a:solidFill>
                  <a:schemeClr val="tx2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000" b="1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142844" y="1071546"/>
            <a:ext cx="5357850" cy="2259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0975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этапа</a:t>
            </a: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подведение итогов работы с семьей.</a:t>
            </a:r>
            <a:endParaRPr kumimoji="0" lang="ru-RU" sz="1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180975" algn="just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1600" b="1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итоговой диагностики ребенка, </a:t>
            </a:r>
            <a:endParaRPr kumimoji="0" lang="ru-RU" sz="1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анализ результатов работы, </a:t>
            </a:r>
            <a:endParaRPr kumimoji="0" lang="ru-RU" sz="1600" b="0" i="0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61950" marR="0" lvl="0" indent="-180975" algn="just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решение о выводе семьи из программы ранней помощи.</a:t>
            </a:r>
            <a:endParaRPr kumimoji="0" lang="ru-RU" sz="1600" b="0" i="1" u="none" strike="noStrike" cap="none" normalizeH="0" baseline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marR="0" lvl="0" indent="180975" algn="just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600" b="1" i="1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работы: 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диагностические исследования, медико-психолого-педагогический консилиум (МППк)</a:t>
            </a: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0" name="Picture 4" descr="C:\Users\Пользователь\Desktop\Домашний консультант - вали кулём\IMG_20251022_105511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929322" y="1142983"/>
            <a:ext cx="2902430" cy="2176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1" name="Схема 30"/>
          <p:cNvGraphicFramePr/>
          <p:nvPr/>
        </p:nvGraphicFramePr>
        <p:xfrm>
          <a:off x="142844" y="3500438"/>
          <a:ext cx="8786874" cy="3143272"/>
        </p:xfrm>
        <a:graphic>
          <a:graphicData uri="http://schemas.openxmlformats.org/drawingml/2006/diagram">
            <dgm:relIds xmlns:dgm="http://schemas.openxmlformats.org/drawingml/2006/diagram" r:dm="rId6" r:lo="rId7" r:qs="rId8" r:cs="rId9"/>
          </a:graphicData>
        </a:graphic>
      </p:graphicFrame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" y="-3780"/>
            <a:ext cx="982632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8424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82711" y="4237141"/>
            <a:ext cx="5031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  <a:p>
            <a:endParaRPr lang="ru-RU" sz="2400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826320" cy="6854220"/>
          </a:xfrm>
          <a:prstGeom prst="rect">
            <a:avLst/>
          </a:prstGeom>
          <a:solidFill>
            <a:srgbClr val="D8E3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>
              <a:solidFill>
                <a:schemeClr val="accent1">
                  <a:lumMod val="75000"/>
                </a:schemeClr>
              </a:solidFill>
              <a:latin typeface="Montserrat Semi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4282" y="142852"/>
            <a:ext cx="8786874" cy="857256"/>
          </a:xfrm>
          <a:prstGeom prst="roundRect">
            <a:avLst>
              <a:gd name="adj" fmla="val 106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40000">
                <a:schemeClr val="accent1">
                  <a:tint val="44500"/>
                  <a:satMod val="160000"/>
                  <a:lumMod val="7000"/>
                  <a:lumOff val="93000"/>
                  <a:alpha val="5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  <a:p>
            <a:pPr algn="ctr" fontAlgn="base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 fontAlgn="base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 fontAlgn="base"/>
            <a:endParaRPr lang="ru-RU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000" b="1" smtClean="0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  <a:p>
            <a:pPr algn="ctr"/>
            <a:r>
              <a:rPr lang="ru-RU" sz="2800" b="1" smtClean="0">
                <a:solidFill>
                  <a:schemeClr val="tx2">
                    <a:lumMod val="75000"/>
                  </a:schemeClr>
                </a:solidFill>
                <a:latin typeface="Montserrat SemiBold"/>
              </a:rPr>
              <a:t> </a:t>
            </a:r>
            <a:endParaRPr lang="ru-RU" sz="2800" b="1">
              <a:solidFill>
                <a:schemeClr val="tx2">
                  <a:lumMod val="75000"/>
                </a:schemeClr>
              </a:solidFill>
              <a:latin typeface="Montserrat SemiBold"/>
            </a:endParaRPr>
          </a:p>
        </p:txBody>
      </p:sp>
      <p:pic>
        <p:nvPicPr>
          <p:cNvPr id="19" name="Picture 2" descr="C:\Users\AR_Vydra\Desktop\Выдра\Дизайн_без_названия_Пост_Вконтакте_4_3_горизонтальный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0"/>
            <a:ext cx="1445414" cy="1140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8148" y="285728"/>
            <a:ext cx="452181" cy="50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28662" y="285728"/>
            <a:ext cx="720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cs typeface="Times New Roman" pitchFamily="18" charset="0"/>
                <a:sym typeface="+mn-ea"/>
              </a:rPr>
              <a:t>Результаты внедрения практики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latin typeface="Montserrat SemiBold" pitchFamily="2" charset="-52"/>
              <a:cs typeface="Times New Roman" pitchFamily="18" charset="0"/>
            </a:endParaRPr>
          </a:p>
          <a:p>
            <a:pPr algn="ctr"/>
            <a:endParaRPr lang="ru-RU" sz="2400" b="1" smtClean="0">
              <a:latin typeface="Montserrat SemiBold" pitchFamily="2" charset="-52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71802" y="1000108"/>
            <a:ext cx="3304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Количественные результаты:</a:t>
            </a:r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3" name="Схема 22"/>
          <p:cNvGraphicFramePr/>
          <p:nvPr/>
        </p:nvGraphicFramePr>
        <p:xfrm>
          <a:off x="285720" y="3714752"/>
          <a:ext cx="8643998" cy="3921124"/>
        </p:xfrm>
        <a:graphic>
          <a:graphicData uri="http://schemas.openxmlformats.org/drawingml/2006/diagram">
            <dgm:relIds xmlns:dgm="http://schemas.openxmlformats.org/drawingml/2006/diagram" r:dm="rId5" r:lo="rId6" r:qs="rId7" r:cs="rId8"/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214283" y="1381200"/>
          <a:ext cx="8643998" cy="295215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114580"/>
                <a:gridCol w="1520606"/>
                <a:gridCol w="1431158"/>
                <a:gridCol w="1577654"/>
              </a:tblGrid>
              <a:tr h="32373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 Направление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деятельности / Показатель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2024 год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2025 год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Общий результат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</a:tr>
              <a:tr h="32373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Семьи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, получившие помощь (дети с инвалидностью / с ОВЗ)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(5/5)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31 (10/21)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 семья (15/26)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0" marT="79177" marB="79177" anchor="ctr"/>
                </a:tc>
              </a:tr>
              <a:tr h="30297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Количество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выездов в семьи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93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123  выезда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0" marT="79177" marB="79177" anchor="ctr"/>
                </a:tc>
              </a:tr>
              <a:tr h="46213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Семьи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, получившие помощь через выездные консультативно-диагностические пункты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 семья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46 семей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87 семей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0" marT="79177" marB="79177" anchor="ctr"/>
                </a:tc>
              </a:tr>
              <a:tr h="32373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 Участники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тренинга «От принятия к действию» 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родителей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32 родителя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42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родителя 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0" marT="79177" marB="79177" anchor="ctr"/>
                </a:tc>
              </a:tr>
              <a:tr h="32373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 Участники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детско-родительских групп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семей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31 семья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41 семья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0" marT="79177" marB="79177" anchor="ctr"/>
                </a:tc>
              </a:tr>
              <a:tr h="32373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 Родители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, прошедшие обучающие занятия по уходу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12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родителей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 родителя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46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родителей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0" marT="79177" marB="79177" anchor="ctr"/>
                </a:tc>
              </a:tr>
              <a:tr h="44159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   Областные </a:t>
                      </a:r>
                      <a:r>
                        <a:rPr lang="ru-RU" sz="1000" b="1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методические семинары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126683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26683" marR="126683" marT="79177" marB="79177" anchor="ctr"/>
                </a:tc>
                <a:tc>
                  <a:txBody>
                    <a:bodyPr vert="horz" wrap="square"/>
                    <a:lstStyle/>
                    <a:p>
                      <a:pPr marL="159385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7918" marT="79177" marB="79177" anchor="ctr"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0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</a:t>
                      </a:r>
                      <a:r>
                        <a:rPr lang="ru-RU" sz="1000" b="1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семинара</a:t>
                      </a:r>
                      <a:endParaRPr lang="ru-RU" sz="1000" b="1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126683" marR="0" marT="79177" marB="79177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3716107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127</Paragraphs>
  <Slides>13</Slides>
  <Notes>0</Notes>
  <TotalTime>404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baseType="lpstr" size="18">
      <vt:lpstr>Arial</vt:lpstr>
      <vt:lpstr>Calibri</vt:lpstr>
      <vt:lpstr>Montserrat SemiBold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Икрянникова Виктория Александровна</dc:creator>
  <cp:lastModifiedBy>Пользователь</cp:lastModifiedBy>
  <cp:revision>43</cp:revision>
  <dcterms:created xsi:type="dcterms:W3CDTF">2026-02-04T06:03:05Z</dcterms:created>
  <dcterms:modified xsi:type="dcterms:W3CDTF">2026-02-17T05:51:42Z</dcterms:modified>
</cp:coreProperties>
</file>