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3" r:id="rId9"/>
    <p:sldId id="264" r:id="rId10"/>
    <p:sldId id="265" r:id="rId11"/>
    <p:sldId id="266" r:id="rId12"/>
    <p:sldId id="270" r:id="rId13"/>
    <p:sldId id="269" r:id="rId14"/>
    <p:sldId id="267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>
        <p:scale>
          <a:sx n="81" d="100"/>
          <a:sy n="81" d="100"/>
        </p:scale>
        <p:origin x="-27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15.04.2025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15.04.2025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15.04.2025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15.04.2025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15.04.2025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15.04.2025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15.04.2025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15.04.2025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15.04.2025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15.04.2025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15.04.2025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x-none" smtClean="0"/>
              <a:t>15.04.2025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BC2C3183-3BA4-DC45-A563-EB07D8457435}"/>
              </a:ext>
            </a:extLst>
          </p:cNvPr>
          <p:cNvSpPr/>
          <p:nvPr/>
        </p:nvSpPr>
        <p:spPr>
          <a:xfrm>
            <a:off x="441434" y="1084850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63974C-299F-3A42-928D-66554BBDC41B}"/>
              </a:ext>
            </a:extLst>
          </p:cNvPr>
          <p:cNvSpPr txBox="1"/>
          <p:nvPr/>
        </p:nvSpPr>
        <p:spPr>
          <a:xfrm>
            <a:off x="767255" y="1637570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9B813D-2B66-114A-A35A-8916837DF786}"/>
              </a:ext>
            </a:extLst>
          </p:cNvPr>
          <p:cNvSpPr txBox="1"/>
          <p:nvPr/>
        </p:nvSpPr>
        <p:spPr>
          <a:xfrm>
            <a:off x="767255" y="2710919"/>
            <a:ext cx="5328745" cy="848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 smtClean="0">
                <a:solidFill>
                  <a:schemeClr val="bg1"/>
                </a:solidFill>
                <a:latin typeface="Playfair Display" pitchFamily="2" charset="-52"/>
              </a:rPr>
              <a:t>Родные</a:t>
            </a:r>
            <a:r>
              <a:rPr lang="ru-RU" sz="4800" dirty="0" smtClean="0">
                <a:solidFill>
                  <a:schemeClr val="bg1"/>
                </a:solidFill>
                <a:latin typeface="Playfair Display" pitchFamily="2" charset="-52"/>
              </a:rPr>
              <a:t> люди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6505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smtClean="0">
                <a:solidFill>
                  <a:schemeClr val="bg1"/>
                </a:solidFill>
              </a:rPr>
              <a:t>Харченко Юлия Владимировна, 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Россия</a:t>
            </a:r>
            <a:r>
              <a:rPr lang="ru-RU" sz="2000" dirty="0" smtClean="0">
                <a:solidFill>
                  <a:schemeClr val="bg1"/>
                </a:solidFill>
              </a:rPr>
              <a:t>, Москва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E84038-B740-F244-89E0-809A1E3F117D}"/>
              </a:ext>
            </a:extLst>
          </p:cNvPr>
          <p:cNvSpPr txBox="1"/>
          <p:nvPr/>
        </p:nvSpPr>
        <p:spPr>
          <a:xfrm>
            <a:off x="767255" y="3782371"/>
            <a:ext cx="730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 Номинация: Социальные проекты взаимопомощи</a:t>
            </a:r>
            <a:endParaRPr lang="ru-RU" sz="3200" dirty="0">
              <a:solidFill>
                <a:schemeClr val="bg1"/>
              </a:solidFill>
              <a:latin typeface="Playfair Displ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xmlns="" id="{DC3B501B-B269-614F-917B-772DB15CA874}"/>
              </a:ext>
            </a:extLst>
          </p:cNvPr>
          <p:cNvSpPr/>
          <p:nvPr/>
        </p:nvSpPr>
        <p:spPr>
          <a:xfrm>
            <a:off x="599090" y="1952331"/>
            <a:ext cx="3597772" cy="83776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dirty="0"/>
              <a:t>https://t.me/t_nujen/1222?single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xmlns="" id="{7C7832D9-CBDF-B945-8F10-B649688DA286}"/>
              </a:ext>
            </a:extLst>
          </p:cNvPr>
          <p:cNvSpPr/>
          <p:nvPr/>
        </p:nvSpPr>
        <p:spPr>
          <a:xfrm>
            <a:off x="4583723" y="1952331"/>
            <a:ext cx="7009186" cy="83776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Телеграмм канал  Ты нужен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80EBE8EA-8E2C-004C-ABBC-D37E06429DD1}"/>
              </a:ext>
            </a:extLst>
          </p:cNvPr>
          <p:cNvSpPr/>
          <p:nvPr/>
        </p:nvSpPr>
        <p:spPr>
          <a:xfrm>
            <a:off x="599091" y="3007188"/>
            <a:ext cx="3597771" cy="73377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dirty="0"/>
              <a:t>https://vk.com/townofhappiness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xmlns="" id="{475633CC-A75F-0848-98FF-DB9865A7CF51}"/>
              </a:ext>
            </a:extLst>
          </p:cNvPr>
          <p:cNvSpPr/>
          <p:nvPr/>
        </p:nvSpPr>
        <p:spPr>
          <a:xfrm>
            <a:off x="4594237" y="2980888"/>
            <a:ext cx="7009185" cy="76007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Группа ВК  Кот Жизни </a:t>
            </a:r>
            <a:endParaRPr lang="ru-RU" dirty="0"/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xmlns="" id="{63CFB881-8CB1-C745-BF4E-362C9249D0BD}"/>
              </a:ext>
            </a:extLst>
          </p:cNvPr>
          <p:cNvSpPr/>
          <p:nvPr/>
        </p:nvSpPr>
        <p:spPr>
          <a:xfrm>
            <a:off x="599091" y="3942206"/>
            <a:ext cx="3597771" cy="64087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dirty="0"/>
              <a:t>https://t.me/rodnieludi_rus</a:t>
            </a:r>
            <a:endParaRPr lang="ru-RU" dirty="0"/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xmlns="" id="{10F1AE2E-6180-1A4D-92DD-CE5FFD87B989}"/>
              </a:ext>
            </a:extLst>
          </p:cNvPr>
          <p:cNvSpPr/>
          <p:nvPr/>
        </p:nvSpPr>
        <p:spPr>
          <a:xfrm>
            <a:off x="4583723" y="3942207"/>
            <a:ext cx="7009186" cy="64087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Телеграмм канал Родные </a:t>
            </a:r>
            <a:endParaRPr lang="ru-RU" dirty="0"/>
          </a:p>
        </p:txBody>
      </p:sp>
      <p:sp>
        <p:nvSpPr>
          <p:cNvPr id="14" name="Прямоугольник: скругленные углы 25">
            <a:extLst>
              <a:ext uri="{FF2B5EF4-FFF2-40B4-BE49-F238E27FC236}">
                <a16:creationId xmlns:a16="http://schemas.microsoft.com/office/drawing/2014/main" xmlns="" id="{63CFB881-8CB1-C745-BF4E-362C9249D0BD}"/>
              </a:ext>
            </a:extLst>
          </p:cNvPr>
          <p:cNvSpPr/>
          <p:nvPr/>
        </p:nvSpPr>
        <p:spPr>
          <a:xfrm>
            <a:off x="599091" y="4833159"/>
            <a:ext cx="3703278" cy="64087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dirty="0"/>
              <a:t>https://vk.com/winners_generation</a:t>
            </a:r>
            <a:endParaRPr lang="ru-RU" dirty="0"/>
          </a:p>
        </p:txBody>
      </p:sp>
      <p:sp>
        <p:nvSpPr>
          <p:cNvPr id="15" name="Прямоугольник: скругленные углы 26">
            <a:extLst>
              <a:ext uri="{FF2B5EF4-FFF2-40B4-BE49-F238E27FC236}">
                <a16:creationId xmlns:a16="http://schemas.microsoft.com/office/drawing/2014/main" xmlns="" id="{10F1AE2E-6180-1A4D-92DD-CE5FFD87B989}"/>
              </a:ext>
            </a:extLst>
          </p:cNvPr>
          <p:cNvSpPr/>
          <p:nvPr/>
        </p:nvSpPr>
        <p:spPr>
          <a:xfrm>
            <a:off x="4583723" y="4833159"/>
            <a:ext cx="7009186" cy="64087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 Группа ВК Поколение победителей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3996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A72E88"/>
                </a:solidFill>
                <a:latin typeface="Playfair Display SemiBold" pitchFamily="2" charset="-52"/>
              </a:rPr>
              <a:t>Ресурсы имеющиеся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EE874E-3323-BF4D-9B75-DF953D69A747}"/>
              </a:ext>
            </a:extLst>
          </p:cNvPr>
          <p:cNvSpPr txBox="1"/>
          <p:nvPr/>
        </p:nvSpPr>
        <p:spPr>
          <a:xfrm>
            <a:off x="501036" y="1286539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B1303B-4984-EF43-9CF9-35A1F375DD81}"/>
              </a:ext>
            </a:extLst>
          </p:cNvPr>
          <p:cNvSpPr txBox="1"/>
          <p:nvPr/>
        </p:nvSpPr>
        <p:spPr>
          <a:xfrm>
            <a:off x="501036" y="437677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CFBDE54-120F-D048-86E3-8F4AFF1F5D24}"/>
              </a:ext>
            </a:extLst>
          </p:cNvPr>
          <p:cNvSpPr txBox="1"/>
          <p:nvPr/>
        </p:nvSpPr>
        <p:spPr>
          <a:xfrm>
            <a:off x="1297458" y="1167501"/>
            <a:ext cx="99774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Организационные ресурсы: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АНО Счастливый город  -  ресурсы по проведению активностей для жен/детей участников СВО ( мастер-классы, арт-терапии и т.д.)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БФ Ты нужен – работа с участниками СВО находящимися на лечении в госпитале (организация выездов, доставка ребят и т.д.)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БФ География Сердца им. Валентина и Тамары Кудиновых. (помощь в организации встреч, пикников, вечеров, покупка ТСР для участников СВО, финансовые)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АНО Поколение Победителей (помощь в организации активностей, проведение соревнований, оказание консультационных услуг участникам СВО 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Церковь иконы Божией Матери Неувядаемый Цвет в Рублево (помощь в организации активностей, праздников для жен/матерей, детей, организация подарков к праздникам и т.д.)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Жены погибших участников СВО (организация активностей, работа с участниками сообщества)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8E612C6-676E-3449-8945-F356D1293AB0}"/>
              </a:ext>
            </a:extLst>
          </p:cNvPr>
          <p:cNvSpPr txBox="1"/>
          <p:nvPr/>
        </p:nvSpPr>
        <p:spPr>
          <a:xfrm>
            <a:off x="1349088" y="4699939"/>
            <a:ext cx="9651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Информационные ресурсы: 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Телеграмм канал, ВК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Телеграмм каналы партнеров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Телеграмм канал Единого Центра поддержки участников СВО г. Москва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4280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A72E88"/>
                </a:solidFill>
                <a:latin typeface="Playfair Display SemiBold" pitchFamily="2" charset="-52"/>
              </a:rPr>
              <a:t>Необходимые Ресурсы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EE874E-3323-BF4D-9B75-DF953D69A747}"/>
              </a:ext>
            </a:extLst>
          </p:cNvPr>
          <p:cNvSpPr txBox="1"/>
          <p:nvPr/>
        </p:nvSpPr>
        <p:spPr>
          <a:xfrm>
            <a:off x="501036" y="1286539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CFBDE54-120F-D048-86E3-8F4AFF1F5D24}"/>
              </a:ext>
            </a:extLst>
          </p:cNvPr>
          <p:cNvSpPr txBox="1"/>
          <p:nvPr/>
        </p:nvSpPr>
        <p:spPr>
          <a:xfrm>
            <a:off x="1297458" y="1167501"/>
            <a:ext cx="9977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Организационные ресурсы: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Постоянная площадка для проведения регулярных встреч, мастер-классов, </a:t>
            </a:r>
            <a:r>
              <a:rPr lang="ru-RU" dirty="0" err="1" smtClean="0"/>
              <a:t>квартирников</a:t>
            </a:r>
            <a:r>
              <a:rPr lang="ru-RU" dirty="0" smtClean="0"/>
              <a:t> и т.д.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Площадка для летних  открытых встреч, пикников, концертов и пленэров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Помощь в приобретении </a:t>
            </a:r>
            <a:r>
              <a:rPr lang="ru-RU" dirty="0" err="1" smtClean="0"/>
              <a:t>расходников</a:t>
            </a:r>
            <a:r>
              <a:rPr lang="ru-RU" dirty="0" smtClean="0"/>
              <a:t> для активностей, мастер-классов (холсты, краски, заготовки)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Помощь в  поддержке проекта/получении  ФПГ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69396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xmlns="" id="{542E1A9A-5B69-4C48-93D1-12245F700B90}"/>
              </a:ext>
            </a:extLst>
          </p:cNvPr>
          <p:cNvSpPr/>
          <p:nvPr/>
        </p:nvSpPr>
        <p:spPr>
          <a:xfrm>
            <a:off x="599090" y="1726689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E1AB8-A27C-0540-B40E-DDBEBC322F07}"/>
              </a:ext>
            </a:extLst>
          </p:cNvPr>
          <p:cNvSpPr txBox="1"/>
          <p:nvPr/>
        </p:nvSpPr>
        <p:spPr>
          <a:xfrm>
            <a:off x="2103554" y="1729223"/>
            <a:ext cx="92421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Харченко Юлия Владимировна  08.06.1978</a:t>
            </a:r>
          </a:p>
          <a:p>
            <a:r>
              <a:rPr lang="ru-RU" sz="1400" dirty="0" smtClean="0"/>
              <a:t>Г. Москва</a:t>
            </a:r>
          </a:p>
          <a:p>
            <a:r>
              <a:rPr lang="ru-RU" sz="1400" dirty="0" smtClean="0"/>
              <a:t>Успешно реализованные проекты: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Региональный хореографический инклюзивный фестиваль «МЫ» 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Конкурс-показ дизайнеров адаптивной моды «На крыльях»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Вечер Памяти погибших участников СВО «Семейный Альбом»</a:t>
            </a:r>
          </a:p>
          <a:p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A5C35F-2BAF-3D4B-ACCF-DC530FD2EB68}"/>
              </a:ext>
            </a:extLst>
          </p:cNvPr>
          <p:cNvSpPr txBox="1"/>
          <p:nvPr/>
        </p:nvSpPr>
        <p:spPr>
          <a:xfrm>
            <a:off x="465079" y="1123703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8" name="Овал 2">
            <a:extLst>
              <a:ext uri="{FF2B5EF4-FFF2-40B4-BE49-F238E27FC236}">
                <a16:creationId xmlns:a16="http://schemas.microsoft.com/office/drawing/2014/main" xmlns="" id="{542E1A9A-5B69-4C48-93D1-12245F700B90}"/>
              </a:ext>
            </a:extLst>
          </p:cNvPr>
          <p:cNvSpPr/>
          <p:nvPr/>
        </p:nvSpPr>
        <p:spPr>
          <a:xfrm>
            <a:off x="599089" y="3498495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03E1AB8-A27C-0540-B40E-DDBEBC322F07}"/>
              </a:ext>
            </a:extLst>
          </p:cNvPr>
          <p:cNvSpPr txBox="1"/>
          <p:nvPr/>
        </p:nvSpPr>
        <p:spPr>
          <a:xfrm>
            <a:off x="2361278" y="3498496"/>
            <a:ext cx="823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Дарья Витальевна Федько 21.08.1980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Г. Москва/Донецк</a:t>
            </a:r>
          </a:p>
          <a:p>
            <a:r>
              <a:rPr lang="ru-RU" sz="1400" dirty="0" smtClean="0"/>
              <a:t>Успешно реализованные проекты:</a:t>
            </a:r>
          </a:p>
          <a:p>
            <a:r>
              <a:rPr lang="ru-RU" sz="1400" dirty="0" smtClean="0"/>
              <a:t>- Благотворительный фонд География сердца</a:t>
            </a:r>
          </a:p>
          <a:p>
            <a:r>
              <a:rPr lang="ru-RU" sz="1400" dirty="0" smtClean="0"/>
              <a:t>- Реабилитационный центр п. Амвросиевка ДНР</a:t>
            </a:r>
          </a:p>
        </p:txBody>
      </p:sp>
      <p:sp>
        <p:nvSpPr>
          <p:cNvPr id="20" name="Овал 2">
            <a:extLst>
              <a:ext uri="{FF2B5EF4-FFF2-40B4-BE49-F238E27FC236}">
                <a16:creationId xmlns:a16="http://schemas.microsoft.com/office/drawing/2014/main" xmlns="" id="{542E1A9A-5B69-4C48-93D1-12245F700B90}"/>
              </a:ext>
            </a:extLst>
          </p:cNvPr>
          <p:cNvSpPr/>
          <p:nvPr/>
        </p:nvSpPr>
        <p:spPr>
          <a:xfrm>
            <a:off x="599088" y="5186618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03E1AB8-A27C-0540-B40E-DDBEBC322F07}"/>
              </a:ext>
            </a:extLst>
          </p:cNvPr>
          <p:cNvSpPr txBox="1"/>
          <p:nvPr/>
        </p:nvSpPr>
        <p:spPr>
          <a:xfrm>
            <a:off x="2255954" y="5402061"/>
            <a:ext cx="9242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400" dirty="0" err="1" smtClean="0"/>
              <a:t>Масютина</a:t>
            </a:r>
            <a:r>
              <a:rPr lang="ru-RU" sz="1400" dirty="0" smtClean="0"/>
              <a:t> Елена Алексеевна</a:t>
            </a:r>
          </a:p>
          <a:p>
            <a:r>
              <a:rPr lang="ru-RU" sz="1400" dirty="0" smtClean="0"/>
              <a:t>Г. Москва</a:t>
            </a:r>
          </a:p>
          <a:p>
            <a:r>
              <a:rPr lang="ru-RU" sz="1400" dirty="0" smtClean="0"/>
              <a:t>Успешно реализованные проекты:</a:t>
            </a:r>
          </a:p>
          <a:p>
            <a:r>
              <a:rPr lang="ru-RU" sz="1400" dirty="0" smtClean="0"/>
              <a:t>- Благотворительный проект Ты нужен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4" y="1644519"/>
            <a:ext cx="1161462" cy="15493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6" y="3498496"/>
            <a:ext cx="1829376" cy="13052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7" y="4883490"/>
            <a:ext cx="1638475" cy="16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30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xmlns="" id="{542E1A9A-5B69-4C48-93D1-12245F700B90}"/>
              </a:ext>
            </a:extLst>
          </p:cNvPr>
          <p:cNvSpPr/>
          <p:nvPr/>
        </p:nvSpPr>
        <p:spPr>
          <a:xfrm>
            <a:off x="599090" y="1983735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9" name="Овал 25">
            <a:extLst>
              <a:ext uri="{FF2B5EF4-FFF2-40B4-BE49-F238E27FC236}">
                <a16:creationId xmlns:a16="http://schemas.microsoft.com/office/drawing/2014/main" xmlns="" id="{36C56E9E-1EE5-AF41-8154-A19F2CEB6114}"/>
              </a:ext>
            </a:extLst>
          </p:cNvPr>
          <p:cNvSpPr/>
          <p:nvPr/>
        </p:nvSpPr>
        <p:spPr>
          <a:xfrm>
            <a:off x="599090" y="3976205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D5AE49-FCC8-D949-836F-A74AD3355702}"/>
              </a:ext>
            </a:extLst>
          </p:cNvPr>
          <p:cNvSpPr txBox="1"/>
          <p:nvPr/>
        </p:nvSpPr>
        <p:spPr>
          <a:xfrm>
            <a:off x="3064198" y="2091455"/>
            <a:ext cx="8539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Краснов Дмитрий Анатольевич г. Москва</a:t>
            </a:r>
          </a:p>
          <a:p>
            <a:r>
              <a:rPr lang="ru-RU" sz="1400" dirty="0" smtClean="0"/>
              <a:t>Председатель правления АНО «Поколение победителей»</a:t>
            </a:r>
          </a:p>
          <a:p>
            <a:r>
              <a:rPr lang="ru-RU" sz="1400" dirty="0" smtClean="0"/>
              <a:t>Реализованные проекты 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Международный кубок В.И. </a:t>
            </a:r>
            <a:r>
              <a:rPr lang="ru-RU" sz="1400" dirty="0" err="1" smtClean="0"/>
              <a:t>Дикуля</a:t>
            </a:r>
            <a:r>
              <a:rPr lang="ru-RU" sz="1400" dirty="0" smtClean="0"/>
              <a:t> по </a:t>
            </a:r>
            <a:r>
              <a:rPr lang="ru-RU" sz="1400" dirty="0" err="1" smtClean="0"/>
              <a:t>Паралимпийскому</a:t>
            </a:r>
            <a:r>
              <a:rPr lang="ru-RU" sz="1400" dirty="0" smtClean="0"/>
              <a:t> пауэрлифтингу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86B73B-7217-4A43-8A68-5F8E11397A44}"/>
              </a:ext>
            </a:extLst>
          </p:cNvPr>
          <p:cNvSpPr txBox="1"/>
          <p:nvPr/>
        </p:nvSpPr>
        <p:spPr>
          <a:xfrm>
            <a:off x="2926125" y="3785767"/>
            <a:ext cx="79174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Сорокина Ольга Сергеевна </a:t>
            </a:r>
          </a:p>
          <a:p>
            <a:r>
              <a:rPr lang="ru-RU" sz="1400" dirty="0" smtClean="0"/>
              <a:t>Генеральный директор АНО «Центр поддержки инновационных и социальных решений «Счастливый город»</a:t>
            </a:r>
          </a:p>
          <a:p>
            <a:r>
              <a:rPr lang="ru-RU" sz="1400" dirty="0" smtClean="0"/>
              <a:t>Г. Москва</a:t>
            </a:r>
          </a:p>
          <a:p>
            <a:r>
              <a:rPr lang="ru-RU" sz="1400" dirty="0" smtClean="0"/>
              <a:t>Реализованные проекты 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Кот жизни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Фестиваль детской науки «Опытным путем»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8F5C6B-9DA1-054C-BDF6-066529B98D57}"/>
              </a:ext>
            </a:extLst>
          </p:cNvPr>
          <p:cNvSpPr txBox="1"/>
          <p:nvPr/>
        </p:nvSpPr>
        <p:spPr>
          <a:xfrm>
            <a:off x="925257" y="1237166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9" y="3798275"/>
            <a:ext cx="2051851" cy="15629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" y="1867992"/>
            <a:ext cx="2295100" cy="16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FA4AC9-FA2A-F546-B98E-179AC30F4925}"/>
              </a:ext>
            </a:extLst>
          </p:cNvPr>
          <p:cNvSpPr txBox="1"/>
          <p:nvPr/>
        </p:nvSpPr>
        <p:spPr>
          <a:xfrm>
            <a:off x="599089" y="456678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xmlns="" id="{9F6E69A9-5301-7B4E-92FA-1F8457768E3C}"/>
              </a:ext>
            </a:extLst>
          </p:cNvPr>
          <p:cNvSpPr/>
          <p:nvPr/>
        </p:nvSpPr>
        <p:spPr>
          <a:xfrm>
            <a:off x="704193" y="979897"/>
            <a:ext cx="10731062" cy="5608471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910EEE-BC29-304B-9E47-CEEC63703760}"/>
              </a:ext>
            </a:extLst>
          </p:cNvPr>
          <p:cNvSpPr txBox="1"/>
          <p:nvPr/>
        </p:nvSpPr>
        <p:spPr>
          <a:xfrm>
            <a:off x="1770752" y="1130461"/>
            <a:ext cx="9295656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Жены и матери Погибших участников СВО  (г. Москва и масштабирование в регионы) находятся в тяжелом эмоциональном состоянии. В части семей, эмоциональное состояние членов семей может иметь кризисное состояние. Семьи находятся в длительном проживании горя, часто не идут на контакт, для оказания поддержки. Требуется найти «точки входа». </a:t>
            </a:r>
            <a:r>
              <a:rPr lang="ru-RU" dirty="0" smtClean="0">
                <a:solidFill>
                  <a:schemeClr val="bg1"/>
                </a:solidFill>
              </a:rPr>
              <a:t> Мероприятия Взаимопомощи «тем кому хуже» становятся такой точкой входа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9DE830-45A8-874C-AFAB-3F5290048970}"/>
              </a:ext>
            </a:extLst>
          </p:cNvPr>
          <p:cNvSpPr txBox="1"/>
          <p:nvPr/>
        </p:nvSpPr>
        <p:spPr>
          <a:xfrm>
            <a:off x="1770752" y="2759832"/>
            <a:ext cx="9295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Жены и матери Действующих участников СВО находятся в длительном стрессовом ожидании и неизвестности исхода событий.  Длительный страх  физической утраты мужа/сына – глубокая депрессия.  В данное состояние кросс-погружены и дети.  Мероприятия взаимопомощи «тем кому хуже»  помогают оценить ситуацию и расставить приоритеты, цели, собраться с силами ждать и продолжать жить. Помогая другим-помогаешь себе.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56765F-582D-8346-8EDF-C67D0745B7AB}"/>
              </a:ext>
            </a:extLst>
          </p:cNvPr>
          <p:cNvSpPr txBox="1"/>
          <p:nvPr/>
        </p:nvSpPr>
        <p:spPr>
          <a:xfrm>
            <a:off x="1770752" y="4506451"/>
            <a:ext cx="9295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Участники СВО находящиеся на лечении в госпиталях длительное время (полгода  - два года) находятся в длительной стрессовой ситуации. «Новое восприятие» себя или не восприятие себя нового (после ампутации),  страх за будущее, длительное нахождение в ограниченном пространстве – все это негативно влияет на восстановительные процессы.  Мероприятия Взаимопомощи послужат точкой выхода из ограниченного пространства, 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обладают терапевтическим эффектом от коммуникации с «тем кому хуже» (жены/матери погибших). Помогая более слабому  - терапевтически становишься «сильнее»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C306F3-43A5-3A4C-BCD8-D0207E3A747A}"/>
              </a:ext>
            </a:extLst>
          </p:cNvPr>
          <p:cNvSpPr txBox="1"/>
          <p:nvPr/>
        </p:nvSpPr>
        <p:spPr>
          <a:xfrm>
            <a:off x="936911" y="1437944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CF2911-A4F6-6F4B-94D7-5D790B8B48F4}"/>
              </a:ext>
            </a:extLst>
          </p:cNvPr>
          <p:cNvSpPr txBox="1"/>
          <p:nvPr/>
        </p:nvSpPr>
        <p:spPr>
          <a:xfrm>
            <a:off x="936912" y="291159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0AB43A-6FF0-EC46-A91F-70C0BBFB8398}"/>
              </a:ext>
            </a:extLst>
          </p:cNvPr>
          <p:cNvSpPr txBox="1"/>
          <p:nvPr/>
        </p:nvSpPr>
        <p:spPr>
          <a:xfrm>
            <a:off x="936910" y="434814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3FE0D1-C6A5-C04E-AEFC-D4902E28A74D}"/>
              </a:ext>
            </a:extLst>
          </p:cNvPr>
          <p:cNvSpPr txBox="1"/>
          <p:nvPr/>
        </p:nvSpPr>
        <p:spPr>
          <a:xfrm>
            <a:off x="599090" y="1556744"/>
            <a:ext cx="7707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Целевая аудитория проекта затрагивает сразу несколько сегментов: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Жены/матери погибших, пропавших без вести участников СВО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Жены/матери действующих участников СВО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Дети погибших/пропавших без вести участников СВО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Дети действующих участников СВО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Участники СВО находящиеся на лечении в госпиталях, участники СВО закончившие службу. </a:t>
            </a:r>
          </a:p>
          <a:p>
            <a:pPr marL="342900" indent="-342900"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290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Активный </a:t>
            </a:r>
            <a:r>
              <a:rPr lang="ru-RU" sz="2000" dirty="0"/>
              <a:t>проект (продумана архитектура проекта собрана команда, понятны ресурсы, источники продвижения проекта, реализация </a:t>
            </a:r>
            <a:r>
              <a:rPr lang="ru-RU" sz="2000" dirty="0" smtClean="0"/>
              <a:t>продолжается</a:t>
            </a:r>
            <a:r>
              <a:rPr lang="ru-RU" sz="2000" dirty="0"/>
              <a:t>)</a:t>
            </a:r>
          </a:p>
          <a:p>
            <a:pPr>
              <a:spcBef>
                <a:spcPts val="1200"/>
              </a:spcBef>
            </a:pPr>
            <a:endParaRPr lang="ru-RU" sz="2000" dirty="0"/>
          </a:p>
          <a:p>
            <a:pPr>
              <a:spcBef>
                <a:spcPts val="1200"/>
              </a:spcBef>
            </a:pPr>
            <a:endParaRPr lang="ru-RU" sz="2000" dirty="0"/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xmlns="" id="{A17177B6-1C68-8E47-9657-8BC211F975BA}"/>
              </a:ext>
            </a:extLst>
          </p:cNvPr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D715F0-A4C3-AB47-8EB8-B2A9F769791D}"/>
              </a:ext>
            </a:extLst>
          </p:cNvPr>
          <p:cNvSpPr txBox="1"/>
          <p:nvPr/>
        </p:nvSpPr>
        <p:spPr>
          <a:xfrm>
            <a:off x="599090" y="1324418"/>
            <a:ext cx="1073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Выбирается один из возможных вариантов статусов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D0987B-83B4-AA46-BFCD-AB6618EC16FA}"/>
              </a:ext>
            </a:extLst>
          </p:cNvPr>
          <p:cNvSpPr txBox="1"/>
          <p:nvPr/>
        </p:nvSpPr>
        <p:spPr>
          <a:xfrm>
            <a:off x="599090" y="422711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78B6A2-483B-5041-9AAB-37FF081A67F6}"/>
              </a:ext>
            </a:extLst>
          </p:cNvPr>
          <p:cNvSpPr txBox="1"/>
          <p:nvPr/>
        </p:nvSpPr>
        <p:spPr>
          <a:xfrm>
            <a:off x="728601" y="3360500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ED018C-C8C8-FC47-9904-8EE67C111AE9}"/>
              </a:ext>
            </a:extLst>
          </p:cNvPr>
          <p:cNvSpPr txBox="1"/>
          <p:nvPr/>
        </p:nvSpPr>
        <p:spPr>
          <a:xfrm>
            <a:off x="726332" y="400683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3663EC-3DC1-1547-9D13-5F13AA9CB760}"/>
              </a:ext>
            </a:extLst>
          </p:cNvPr>
          <p:cNvSpPr txBox="1"/>
          <p:nvPr/>
        </p:nvSpPr>
        <p:spPr>
          <a:xfrm>
            <a:off x="726331" y="477160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A06FC8-20DC-1442-B6F9-1D752E470FFA}"/>
              </a:ext>
            </a:extLst>
          </p:cNvPr>
          <p:cNvSpPr txBox="1"/>
          <p:nvPr/>
        </p:nvSpPr>
        <p:spPr>
          <a:xfrm>
            <a:off x="782035" y="2975780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AEF22A-80F6-934F-814E-7A34502A8484}"/>
              </a:ext>
            </a:extLst>
          </p:cNvPr>
          <p:cNvSpPr txBox="1"/>
          <p:nvPr/>
        </p:nvSpPr>
        <p:spPr>
          <a:xfrm>
            <a:off x="1602138" y="4145331"/>
            <a:ext cx="9471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Проведение встреч, гостевых визитов участников СВО находящихся на лечении, мероприятий направленных на психологическую помощь, обучению навыкам самопомощи и восстановления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A45BA0-D4B1-6C43-A815-242F5EBF451D}"/>
              </a:ext>
            </a:extLst>
          </p:cNvPr>
          <p:cNvSpPr txBox="1"/>
          <p:nvPr/>
        </p:nvSpPr>
        <p:spPr>
          <a:xfrm>
            <a:off x="1602138" y="3499000"/>
            <a:ext cx="991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Создание сообщества поддержки.  Создание сети сообществ по округам Москвы. Объединение жен/матерей участников СВО для обмена опытом, советами, поддержкой 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02AC18-941A-574F-8D29-652E047DEC2E}"/>
              </a:ext>
            </a:extLst>
          </p:cNvPr>
          <p:cNvSpPr txBox="1"/>
          <p:nvPr/>
        </p:nvSpPr>
        <p:spPr>
          <a:xfrm>
            <a:off x="1555597" y="5049507"/>
            <a:ext cx="9459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Информационная поддержка.  Предоставление/помочь найти актуальную информацию о правах, льготах и возможностях, о процессе реабилитации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D9C69FB-0247-0B45-B74E-CC7C827B27CE}"/>
              </a:ext>
            </a:extLst>
          </p:cNvPr>
          <p:cNvSpPr txBox="1"/>
          <p:nvPr/>
        </p:nvSpPr>
        <p:spPr>
          <a:xfrm>
            <a:off x="728601" y="972152"/>
            <a:ext cx="11078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Миссия проекта заключается в создании поддерживающего сообщества, которое поможет справится с горем/утратой и трудностями, связанными с реабилитацией, болезнью, длительным ожиданием. Мы обеспечиваем эмоциональную и практическую поддержку, способствуя восстановлению и укреплению душевного равновесия.  Проект направлен на создание крепкого сообщества , где каждая женщина сможет найти поддержку, понимание ресурсы, необходимые для преодоления трудностей, связанных с потерей и ожиданием.</a:t>
            </a:r>
            <a:endParaRPr lang="ru-RU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3B1BA54-CEA8-324D-A51C-67190010D735}"/>
              </a:ext>
            </a:extLst>
          </p:cNvPr>
          <p:cNvSpPr txBox="1"/>
          <p:nvPr/>
        </p:nvSpPr>
        <p:spPr>
          <a:xfrm>
            <a:off x="1633240" y="5755814"/>
            <a:ext cx="9440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Психологическая поддержка.  Обеспечение желания/доступа к квалифицированным психологам для оказания помощи в преодолении потери/стресса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D3663EC-3DC1-1547-9D13-5F13AA9CB760}"/>
              </a:ext>
            </a:extLst>
          </p:cNvPr>
          <p:cNvSpPr txBox="1"/>
          <p:nvPr/>
        </p:nvSpPr>
        <p:spPr>
          <a:xfrm>
            <a:off x="764348" y="5484669"/>
            <a:ext cx="1021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4</a:t>
            </a:r>
            <a:r>
              <a:rPr lang="ru-RU" sz="5400" dirty="0" smtClean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3230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З</a:t>
            </a:r>
            <a:r>
              <a:rPr lang="ru-RU" sz="2800" dirty="0" smtClean="0">
                <a:solidFill>
                  <a:srgbClr val="A72E88"/>
                </a:solidFill>
                <a:latin typeface="Playfair Display SemiBold" pitchFamily="2" charset="-52"/>
              </a:rPr>
              <a:t>адачи 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проекта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3A1142-CF42-E546-891A-29A412372602}"/>
              </a:ext>
            </a:extLst>
          </p:cNvPr>
          <p:cNvSpPr txBox="1"/>
          <p:nvPr/>
        </p:nvSpPr>
        <p:spPr>
          <a:xfrm>
            <a:off x="599090" y="1323460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C7FB12-663E-BB45-B0AE-A412BADB16B3}"/>
              </a:ext>
            </a:extLst>
          </p:cNvPr>
          <p:cNvSpPr txBox="1"/>
          <p:nvPr/>
        </p:nvSpPr>
        <p:spPr>
          <a:xfrm>
            <a:off x="599090" y="242229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AF7BDC-95D7-3642-91FF-A8B00E650BBC}"/>
              </a:ext>
            </a:extLst>
          </p:cNvPr>
          <p:cNvSpPr txBox="1"/>
          <p:nvPr/>
        </p:nvSpPr>
        <p:spPr>
          <a:xfrm>
            <a:off x="599090" y="3817787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3B1BA54-CEA8-324D-A51C-67190010D735}"/>
              </a:ext>
            </a:extLst>
          </p:cNvPr>
          <p:cNvSpPr txBox="1"/>
          <p:nvPr/>
        </p:nvSpPr>
        <p:spPr>
          <a:xfrm>
            <a:off x="1672928" y="4094786"/>
            <a:ext cx="893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Мониторинг и оценка эффективности работы сообщества.  Проведение регулярных опросов и исследований членов сообщества, как действующих так и вновь вступивших. Оценка эффективности предоставленной помощи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EC083BC-A197-F644-8276-D16BE958C6FF}"/>
              </a:ext>
            </a:extLst>
          </p:cNvPr>
          <p:cNvSpPr txBox="1"/>
          <p:nvPr/>
        </p:nvSpPr>
        <p:spPr>
          <a:xfrm>
            <a:off x="1672928" y="2699293"/>
            <a:ext cx="8936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Создание баз данных специалистов и возможностей сообщества.  Формирование списка квалифицированных психологов, социальных работников и специалистов готовых оказать помощь. </a:t>
            </a:r>
          </a:p>
          <a:p>
            <a:r>
              <a:rPr lang="ru-RU" dirty="0" smtClean="0"/>
              <a:t>Создание базы данных ресурсных возможностей сообщества. 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3142D69-389E-FA41-B6F5-C90265FC495B}"/>
              </a:ext>
            </a:extLst>
          </p:cNvPr>
          <p:cNvSpPr txBox="1"/>
          <p:nvPr/>
        </p:nvSpPr>
        <p:spPr>
          <a:xfrm>
            <a:off x="1672929" y="1600459"/>
            <a:ext cx="893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Масштабирование </a:t>
            </a:r>
            <a:r>
              <a:rPr lang="ru-RU" dirty="0" err="1" smtClean="0"/>
              <a:t>оффлайн</a:t>
            </a:r>
            <a:r>
              <a:rPr lang="ru-RU" dirty="0" smtClean="0"/>
              <a:t>-платформы для общения и поддержки сообщества. </a:t>
            </a:r>
          </a:p>
          <a:p>
            <a:r>
              <a:rPr lang="ru-RU" dirty="0" smtClean="0"/>
              <a:t>Масштабирование онлайн-платформы  для общения и поддержки, где участники смогут делиться историями и находить единомышленников, проживших подобный опыт.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3B1BA54-CEA8-324D-A51C-67190010D735}"/>
              </a:ext>
            </a:extLst>
          </p:cNvPr>
          <p:cNvSpPr txBox="1"/>
          <p:nvPr/>
        </p:nvSpPr>
        <p:spPr>
          <a:xfrm>
            <a:off x="1706599" y="5325709"/>
            <a:ext cx="893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Обучение и тренинги. Организация тренингов и семинаров по темам психического здоровья, стресс-менеджмента и навыков самопомощи.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6AF7BDC-95D7-3642-91FF-A8B00E650BBC}"/>
              </a:ext>
            </a:extLst>
          </p:cNvPr>
          <p:cNvSpPr txBox="1"/>
          <p:nvPr/>
        </p:nvSpPr>
        <p:spPr>
          <a:xfrm>
            <a:off x="599090" y="5048625"/>
            <a:ext cx="1021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</a:t>
            </a:r>
            <a:r>
              <a:rPr lang="ru-RU" sz="5400" dirty="0" smtClean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55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690254-2E86-BE45-BDF3-C531AFA98911}"/>
              </a:ext>
            </a:extLst>
          </p:cNvPr>
          <p:cNvSpPr txBox="1"/>
          <p:nvPr/>
        </p:nvSpPr>
        <p:spPr>
          <a:xfrm>
            <a:off x="599090" y="333972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xmlns="" id="{A94B22EA-478D-ED42-A6D1-AF33314DED96}"/>
              </a:ext>
            </a:extLst>
          </p:cNvPr>
          <p:cNvSpPr/>
          <p:nvPr/>
        </p:nvSpPr>
        <p:spPr>
          <a:xfrm>
            <a:off x="1266718" y="811025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Суть проекта в создании </a:t>
            </a:r>
            <a:r>
              <a:rPr lang="ru-RU" dirty="0" err="1" smtClean="0"/>
              <a:t>оффлайн</a:t>
            </a:r>
            <a:r>
              <a:rPr lang="ru-RU" dirty="0" smtClean="0"/>
              <a:t>-сообщества, в рамках которого будут проводиться объединяющие мероприятия поддержки для жен, матерей, детей погибших/действующих участников СВО.  Где оказывая поддержку более слабому, более болящему – терапевтически излечиваешься сам.  Объединение посредством помощи тем, «кому хуже». </a:t>
            </a:r>
            <a:endParaRPr lang="ru-RU" dirty="0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xmlns="" id="{BEB46AAA-30A5-DB41-83AD-72BC9CB91D2F}"/>
              </a:ext>
            </a:extLst>
          </p:cNvPr>
          <p:cNvSpPr/>
          <p:nvPr/>
        </p:nvSpPr>
        <p:spPr>
          <a:xfrm>
            <a:off x="1266718" y="2140069"/>
            <a:ext cx="9658564" cy="271685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регулярных гостевых выездов участников СВО находящихся на лечении в госпитале, в семейную атмосферу поддержки. Составом таких мероприятий будут совместные мастер-классы, пикники на природе, спортивные мероприятия. Где привлекая помочь более слабому, мы объединяем разные группы целевой аудитории.  Дети оставшиеся без отцов и нуждающиеся в мужском общении, смогут совместно  с «таким как мой отец» принять участие в активностях, получив при этом взаимный терапевтический эффект.  Жены и матери погибших участников СВО смогут оказать заботу и поддержку «таким же как был мой муж/сын», получив при этом терапевтический эффект. Участники СВО в свою очередь, смогут оказать поддержку матери/жене своего погибшего «брата» получив понимание, что не все потеряно пока жив.</a:t>
            </a:r>
            <a:endParaRPr lang="ru-RU" dirty="0"/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xmlns="" id="{67F45B01-050D-CE47-83F2-B1A6474A87AF}"/>
              </a:ext>
            </a:extLst>
          </p:cNvPr>
          <p:cNvSpPr/>
          <p:nvPr/>
        </p:nvSpPr>
        <p:spPr>
          <a:xfrm>
            <a:off x="1266718" y="5026300"/>
            <a:ext cx="9658564" cy="146828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активностей для жен и матерей участников СВО как погибших/пропавших без вести так и действующих.  Активности для восстановления и нормализации психологического здоровья: арт-терапии, совместные занятия йогой/спортом, пикники, где женщины оказывают поддержку друг другу.  Введение наставничества уже прожившими, вновь прибывшим в сообщество участницам.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012B77-6744-9940-BDBF-145020A371EA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Указывается до 5 основных результатов проекта, которые будут достигнуты в </a:t>
            </a:r>
            <a:r>
              <a:rPr lang="ru-RU" sz="2000" dirty="0" smtClean="0"/>
              <a:t>2025 </a:t>
            </a:r>
            <a:r>
              <a:rPr lang="ru-RU" sz="2000" dirty="0"/>
              <a:t>году </a:t>
            </a:r>
            <a:br>
              <a:rPr lang="ru-RU" sz="2000" dirty="0"/>
            </a:br>
            <a:r>
              <a:rPr lang="ru-RU" sz="2000" dirty="0"/>
              <a:t>и в последующем периоде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xmlns="" id="{95A6727E-4E54-5049-AD3F-7E4D733BE664}"/>
              </a:ext>
            </a:extLst>
          </p:cNvPr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xmlns="" id="{F97F9C59-89C4-ED46-BC9F-0D3E4EABDB46}"/>
              </a:ext>
            </a:extLst>
          </p:cNvPr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xmlns="" id="{0B50C7FF-C535-C04C-BB21-B8312DB0B06A}"/>
              </a:ext>
            </a:extLst>
          </p:cNvPr>
          <p:cNvSpPr/>
          <p:nvPr/>
        </p:nvSpPr>
        <p:spPr>
          <a:xfrm>
            <a:off x="721583" y="3890696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xmlns="" id="{1A11A1F6-0531-364A-AD8A-E589334E16B2}"/>
              </a:ext>
            </a:extLst>
          </p:cNvPr>
          <p:cNvSpPr/>
          <p:nvPr/>
        </p:nvSpPr>
        <p:spPr>
          <a:xfrm>
            <a:off x="721584" y="4559751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xmlns="" id="{D73557A0-38A9-CB4B-B14C-F1430907911C}"/>
              </a:ext>
            </a:extLst>
          </p:cNvPr>
          <p:cNvSpPr/>
          <p:nvPr/>
        </p:nvSpPr>
        <p:spPr>
          <a:xfrm>
            <a:off x="726437" y="5131258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678E1D-1ED6-9A49-824B-A22693BFE844}"/>
              </a:ext>
            </a:extLst>
          </p:cNvPr>
          <p:cNvSpPr txBox="1"/>
          <p:nvPr/>
        </p:nvSpPr>
        <p:spPr>
          <a:xfrm>
            <a:off x="1096871" y="2117299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Создана разветвленная сеть сообществ по округам Москвы. Назначены руководители окружных сообществ. Настроена работа с Префектурами города.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C87659-64EE-F442-B024-A538C907FAFE}"/>
              </a:ext>
            </a:extLst>
          </p:cNvPr>
          <p:cNvSpPr txBox="1"/>
          <p:nvPr/>
        </p:nvSpPr>
        <p:spPr>
          <a:xfrm>
            <a:off x="1042781" y="2844500"/>
            <a:ext cx="10324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Проведены минимум 20 мероприятий по совместному проживанию горя/утраты, поддерживающих, мотивирующих, </a:t>
            </a:r>
            <a:r>
              <a:rPr lang="ru-RU" sz="2000" dirty="0" err="1" smtClean="0"/>
              <a:t>профориентационных</a:t>
            </a:r>
            <a:r>
              <a:rPr lang="ru-RU" sz="2000" dirty="0" smtClean="0"/>
              <a:t>, спортивных, концертов, вечеров памяти. 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9F775E-F051-4040-A4CF-F5F248A66BCF}"/>
              </a:ext>
            </a:extLst>
          </p:cNvPr>
          <p:cNvSpPr txBox="1"/>
          <p:nvPr/>
        </p:nvSpPr>
        <p:spPr>
          <a:xfrm>
            <a:off x="1096871" y="3808555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Успешный опыт масштабирован в регионы России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52F3FE3-DDDF-F04D-99FC-5558F11755A7}"/>
              </a:ext>
            </a:extLst>
          </p:cNvPr>
          <p:cNvSpPr txBox="1"/>
          <p:nvPr/>
        </p:nvSpPr>
        <p:spPr>
          <a:xfrm>
            <a:off x="1096871" y="4398924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Более тысячи семей состоит в сообществе. Оказаны различные меры поддержки. 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6DD552-DC4B-A740-A522-4DBB1979DBB7}"/>
              </a:ext>
            </a:extLst>
          </p:cNvPr>
          <p:cNvSpPr txBox="1"/>
          <p:nvPr/>
        </p:nvSpPr>
        <p:spPr>
          <a:xfrm>
            <a:off x="1096871" y="4987171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Негативный опыт и боль утраты «переработана» в желание жить и поддерживать «тех кому хуже». Недавно «болящие» являются активными волонтерами сообщества.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xmlns="" id="{C4169BAA-4B12-B14F-A2F9-009A19F16532}"/>
              </a:ext>
            </a:extLst>
          </p:cNvPr>
          <p:cNvSpPr/>
          <p:nvPr/>
        </p:nvSpPr>
        <p:spPr>
          <a:xfrm>
            <a:off x="599089" y="1712871"/>
            <a:ext cx="11159157" cy="107722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- Проведены гостевые дни участников СВО находящихся на лечении в госпитале</a:t>
            </a:r>
          </a:p>
          <a:p>
            <a:r>
              <a:rPr lang="ru-RU" dirty="0" smtClean="0"/>
              <a:t>- На регулярной основе проходят встречи жен/матерей/детей семей погибших/действующих участников СВО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xmlns="" id="{444AD552-A7DD-B541-B481-B576E7BAE03B}"/>
              </a:ext>
            </a:extLst>
          </p:cNvPr>
          <p:cNvSpPr/>
          <p:nvPr/>
        </p:nvSpPr>
        <p:spPr>
          <a:xfrm>
            <a:off x="599090" y="2886767"/>
            <a:ext cx="4899033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/>
              <a:t>https://t.me/rodnieludi_rus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C18EE8D4-00F3-1F40-B507-684B74EA7715}"/>
              </a:ext>
            </a:extLst>
          </p:cNvPr>
          <p:cNvSpPr/>
          <p:nvPr/>
        </p:nvSpPr>
        <p:spPr>
          <a:xfrm>
            <a:off x="599088" y="3868615"/>
            <a:ext cx="11159157" cy="273147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Гостевые дни участников СВО находящихся не лечении в госпитале: 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за три гостевых выезда, из госпиталей Бурденко и Вишневского , в программе гостевого дня участвовали  70 участников СВО: из них 35 колясочников, остальные с ампутацией  конечностей.</a:t>
            </a:r>
          </a:p>
          <a:p>
            <a:pPr marL="285750" indent="-285750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ривлечены к участию и помощи 30 жен погибших/пропавших без вести участников СВО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Привлечены к участию и помощи более 30 ветеранов СВО и Ассоциация ветеранов СВО г. Москвы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Регулярные встречи жен/матерей участников СВО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 среднем ежемесячная статистика посещаемости 70-100 человек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Вновь прибывших  в сообщество человек ежемесячно  10-20 человек 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xmlns="" id="{6925F8D5-4A90-3449-9C15-AFA3927AC4E0}"/>
              </a:ext>
            </a:extLst>
          </p:cNvPr>
          <p:cNvSpPr/>
          <p:nvPr/>
        </p:nvSpPr>
        <p:spPr>
          <a:xfrm>
            <a:off x="5725308" y="2893648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Соц. </a:t>
            </a:r>
            <a:r>
              <a:rPr lang="ru-RU" dirty="0" smtClean="0"/>
              <a:t>Сети :  </a:t>
            </a:r>
            <a:r>
              <a:rPr lang="en-US" dirty="0" smtClean="0"/>
              <a:t>https</a:t>
            </a:r>
            <a:r>
              <a:rPr lang="en-US" dirty="0"/>
              <a:t>://t.me/t_nujen/1222?single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8697</TotalTime>
  <Words>1428</Words>
  <Application>Microsoft Office PowerPoint</Application>
  <PresentationFormat>Произвольный</PresentationFormat>
  <Paragraphs>132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юля</cp:lastModifiedBy>
  <cp:revision>45</cp:revision>
  <dcterms:created xsi:type="dcterms:W3CDTF">2025-03-26T12:04:55Z</dcterms:created>
  <dcterms:modified xsi:type="dcterms:W3CDTF">2025-04-21T07:44:05Z</dcterms:modified>
</cp:coreProperties>
</file>