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5" r:id="rId12"/>
    <p:sldId id="266" r:id="rId13"/>
    <p:sldId id="269" r:id="rId14"/>
    <p:sldId id="267" r:id="rId15"/>
  </p:sldIdLst>
  <p:sldSz cx="12192000" cy="6858000"/>
  <p:notesSz cx="6858000" cy="9144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2E87"/>
    <a:srgbClr val="A23694"/>
    <a:srgbClr val="863458"/>
    <a:srgbClr val="651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 showGuides="1">
      <p:cViewPr varScale="1">
        <p:scale>
          <a:sx n="70" d="100"/>
          <a:sy n="70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CA14-0783-0442-8B43-1865A8812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7D968-37EC-FE40-AB46-32C59BD11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1B1C4-A9AA-9042-9A10-D8A21B42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04/18/2025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D9571-5E7F-E745-AEB9-7CA9B155D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E4D91-4232-2E40-B542-61599FA52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13099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563C7-BF04-9541-A3BA-1EC3155E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8868E-D979-C241-9B7B-847DB9EFB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3B753-0970-BA49-8E1F-69739D451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04/18/2025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1C29A-35D4-764F-8EF5-3B1CB7A4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5C276-872E-5C43-B7CF-2AD1F9D3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6647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DDB34-A444-AC47-803F-5C0D2E85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685CE-926B-ED47-BE9E-FA65006D4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7A14B-C39F-6845-B507-E6C27D1A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04/18/2025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8461A-2CA5-9C43-BE32-7E938C3CD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9A6B-82D4-FA40-9BF2-3B5522C1D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759332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215C8-2F70-BA4E-AFC1-2D345E508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C1E8B-2AA2-DF40-A096-0F20FFA597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20B7B-023C-F549-8C1D-ABE1A60C5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3FBAD-B739-3849-AE3A-878D05538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04/18/2025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44275-9D2F-D540-98C7-790CF9E40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65E1B-BDC3-5E40-B884-047D1EED5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9691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A4140-6F29-874E-83AA-5CBE2EB5C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479D2-391E-3D47-9236-19E384C6B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7586E-75BA-BA45-8BC4-920EABE2A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EF321A-AC70-EF49-8FCC-46AA23897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A2D6C3-FD50-B64A-9FBE-62BB4E0DAF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62348-8F70-B14D-BE99-0C70F9FB2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04/18/2025</a:t>
            </a:fld>
            <a:endParaRPr lang="en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8A1FC1-9FD6-2546-BF32-F542B824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87ADF1-7043-3943-9B86-91A5BFAAE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59824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22561-48E8-EE44-B6C8-58030750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F9D8E-5CD9-FC4F-B6F4-C020B57E4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04/18/2025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FEC1-62B9-824C-822A-7AF12162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9528D4-1EA2-B548-9AD9-1B7F8428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868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5A742A-4AF4-2543-813D-9C714AC99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04/18/2025</a:t>
            </a:fld>
            <a:endParaRPr lang="en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921CE1-9D2B-2843-8523-1F03F6B8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24975-66A2-2B48-A7C4-BD60AEBFC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52530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92AEC-4239-8546-8CD5-EA687E733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61AE6-5F80-AA4C-9CB5-5F3A8FC8C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BE359-5A99-DD4C-B0D3-25A48DB1C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B49FA-C8A1-2948-A5F0-3FC5D3054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04/18/2025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418EFC-7344-1549-8D73-BEF777EBA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30B34-6B03-2C4D-9648-5B35E44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8075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BFACA-111A-D74A-AD16-129F183A4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E9030E-57F6-1141-BCB4-E951A80B4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6E3DE-83F5-6541-8F19-ED9CDCBD3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A7955-355C-0145-B0AA-A67AC9CB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04/18/2025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279E2-40E0-E74A-9196-0CFD2D07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684C6A-B901-5F4D-B2DF-14E4FBA1D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94541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8B3C3-C578-844B-AF87-F297E696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A91F7-A599-FB43-A586-0CC751004D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1F158-2512-A44D-A26D-54697C16E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04/18/2025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F998-4F9B-804A-9F02-0F4D60108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966B-9D23-6848-99CB-AB9C01AB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629233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08C84E-89E4-D749-BF5D-C7AFF866AA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841363-9323-674F-A3CA-6D2AAEE61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CFA2A-828B-5843-93AB-C4BBF913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04/18/2025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EFA42-7CDF-C24D-8B70-B191A9AE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5325E-D7E8-9F48-B2BF-11C3640AB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02137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00B775-6F2A-A24E-B50A-4A3DE0E5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D5A98-EC46-7644-8DA8-92AFCEC35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DDACC-C11C-8C47-8E0D-C4036CB53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EFBB3-7FA6-3D49-B851-9472CC50247F}" type="datetimeFigureOut">
              <a:rPr lang="en-RU" smtClean="0"/>
              <a:t>04/18/2025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3BE82-33C8-7C44-81AF-AE353C01D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79654-7902-ED4A-8D7C-93B21514F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1185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C2C3183-3BA4-DC45-A563-EB07D8457435}"/>
              </a:ext>
            </a:extLst>
          </p:cNvPr>
          <p:cNvSpPr/>
          <p:nvPr/>
        </p:nvSpPr>
        <p:spPr>
          <a:xfrm>
            <a:off x="348717" y="1145628"/>
            <a:ext cx="11319642" cy="5370786"/>
          </a:xfrm>
          <a:prstGeom prst="roundRect">
            <a:avLst>
              <a:gd name="adj" fmla="val 5904"/>
            </a:avLst>
          </a:prstGeom>
          <a:solidFill>
            <a:srgbClr val="A72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475A95-DB94-754D-B3E8-90058E16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2933" y="113255"/>
            <a:ext cx="1661510" cy="8642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63974C-299F-3A42-928D-66554BBDC41B}"/>
              </a:ext>
            </a:extLst>
          </p:cNvPr>
          <p:cNvSpPr txBox="1"/>
          <p:nvPr/>
        </p:nvSpPr>
        <p:spPr>
          <a:xfrm>
            <a:off x="651141" y="1433086"/>
            <a:ext cx="5979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Всероссийский конкурсный отбор проектов 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«Женщины за здоровое общество»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9C0A55-CA0E-4A40-B358-6A83C9303414}"/>
              </a:ext>
            </a:extLst>
          </p:cNvPr>
          <p:cNvSpPr txBox="1"/>
          <p:nvPr/>
        </p:nvSpPr>
        <p:spPr>
          <a:xfrm>
            <a:off x="767255" y="4976893"/>
            <a:ext cx="91410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Руководитель команды</a:t>
            </a:r>
            <a:r>
              <a:rPr lang="ru-RU" sz="2000" dirty="0" smtClean="0">
                <a:solidFill>
                  <a:schemeClr val="bg1"/>
                </a:solidFill>
              </a:rPr>
              <a:t>: </a:t>
            </a:r>
            <a:r>
              <a:rPr lang="ru-RU" sz="2000" dirty="0" err="1">
                <a:solidFill>
                  <a:schemeClr val="bg1"/>
                </a:solidFill>
              </a:rPr>
              <a:t>Табакова</a:t>
            </a:r>
            <a:r>
              <a:rPr lang="ru-RU" sz="2000" dirty="0">
                <a:solidFill>
                  <a:schemeClr val="bg1"/>
                </a:solidFill>
              </a:rPr>
              <a:t> Ольга Сергеевна, Россия, Республика Татарстан</a:t>
            </a:r>
            <a:r>
              <a:rPr lang="ru-RU" sz="2000" dirty="0" smtClean="0">
                <a:solidFill>
                  <a:schemeClr val="bg1"/>
                </a:solidFill>
              </a:rPr>
              <a:t>,</a:t>
            </a:r>
            <a:endParaRPr lang="en-US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Лаишевский</a:t>
            </a:r>
            <a:r>
              <a:rPr lang="ru-RU" sz="2000" dirty="0">
                <a:solidFill>
                  <a:schemeClr val="bg1"/>
                </a:solidFill>
              </a:rPr>
              <a:t> район, </a:t>
            </a:r>
            <a:r>
              <a:rPr lang="ru-RU" sz="2000" dirty="0" err="1" smtClean="0">
                <a:solidFill>
                  <a:schemeClr val="bg1"/>
                </a:solidFill>
              </a:rPr>
              <a:t>с.Столбище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E84038-B740-F244-89E0-809A1E3F117D}"/>
              </a:ext>
            </a:extLst>
          </p:cNvPr>
          <p:cNvSpPr txBox="1"/>
          <p:nvPr/>
        </p:nvSpPr>
        <p:spPr>
          <a:xfrm>
            <a:off x="1392620" y="2715012"/>
            <a:ext cx="92318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Playfair Display" pitchFamily="2" charset="-52"/>
              </a:rPr>
              <a:t>Проект «МЕТР С КЕПКОЙ».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Playfair Display" pitchFamily="2" charset="-52"/>
              </a:rPr>
              <a:t>Сообщество для мам и малышей до 5 лет.</a:t>
            </a:r>
            <a:endParaRPr lang="ru-RU" sz="2000" dirty="0">
              <a:solidFill>
                <a:schemeClr val="bg1"/>
              </a:solidFill>
              <a:latin typeface="Playfair Display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83656" y="4058493"/>
            <a:ext cx="5239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solidFill>
                  <a:schemeClr val="bg1"/>
                </a:solidFill>
                <a:latin typeface="Montserrat"/>
              </a:rPr>
              <a:t>Номинация 2: Материнство и детство</a:t>
            </a:r>
            <a:endParaRPr lang="ru-RU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248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FA4AC9-FA2A-F546-B98E-179AC30F4925}"/>
              </a:ext>
            </a:extLst>
          </p:cNvPr>
          <p:cNvSpPr txBox="1"/>
          <p:nvPr/>
        </p:nvSpPr>
        <p:spPr>
          <a:xfrm>
            <a:off x="599090" y="588577"/>
            <a:ext cx="7510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>
                <a:solidFill>
                  <a:srgbClr val="A72E88"/>
                </a:solidFill>
                <a:latin typeface="Playfair Display SemiBold" pitchFamily="2" charset="-52"/>
              </a:rPr>
              <a:t>Проблематизация</a:t>
            </a:r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. Актуальность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46D322-CBE5-544C-9576-5AB63A8F2DAD}"/>
              </a:ext>
            </a:extLst>
          </p:cNvPr>
          <p:cNvSpPr txBox="1"/>
          <p:nvPr/>
        </p:nvSpPr>
        <p:spPr>
          <a:xfrm>
            <a:off x="943161" y="1097116"/>
            <a:ext cx="10731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Реализация проекта на территории сельского поселения. Республика ТАТАРСТАН, </a:t>
            </a:r>
            <a:r>
              <a:rPr lang="ru-RU" sz="2000" dirty="0" err="1" smtClean="0"/>
              <a:t>Лаишевский</a:t>
            </a:r>
            <a:r>
              <a:rPr lang="ru-RU" sz="2000" dirty="0" smtClean="0"/>
              <a:t> район, с. </a:t>
            </a:r>
            <a:r>
              <a:rPr lang="ru-RU" sz="2000" dirty="0" err="1" smtClean="0"/>
              <a:t>Столбище</a:t>
            </a:r>
            <a:r>
              <a:rPr lang="ru-RU" sz="2000" dirty="0" smtClean="0"/>
              <a:t>.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id="{9F6E69A9-5301-7B4E-92FA-1F8457768E3C}"/>
              </a:ext>
            </a:extLst>
          </p:cNvPr>
          <p:cNvSpPr/>
          <p:nvPr/>
        </p:nvSpPr>
        <p:spPr>
          <a:xfrm>
            <a:off x="598476" y="2097452"/>
            <a:ext cx="11274209" cy="4521062"/>
          </a:xfrm>
          <a:prstGeom prst="roundRect">
            <a:avLst>
              <a:gd name="adj" fmla="val 6704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910EEE-BC29-304B-9E47-CEEC63703760}"/>
              </a:ext>
            </a:extLst>
          </p:cNvPr>
          <p:cNvSpPr txBox="1"/>
          <p:nvPr/>
        </p:nvSpPr>
        <p:spPr>
          <a:xfrm>
            <a:off x="1587752" y="2723513"/>
            <a:ext cx="9295656" cy="1754326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Рост </a:t>
            </a:r>
            <a:r>
              <a:rPr lang="ru-RU" dirty="0">
                <a:solidFill>
                  <a:schemeClr val="bg1"/>
                </a:solidFill>
              </a:rPr>
              <a:t>послеродовой депрессии и эмоционального выгорания мам: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 </a:t>
            </a:r>
            <a:r>
              <a:rPr lang="ru-RU" dirty="0">
                <a:solidFill>
                  <a:schemeClr val="bg1"/>
                </a:solidFill>
              </a:rPr>
              <a:t>данным ВОЗ, каждая 7-я мама сталкивается с послеродовой депрессией, а 80% испытывают хроническую </a:t>
            </a:r>
            <a:r>
              <a:rPr lang="ru-RU" dirty="0" smtClean="0">
                <a:solidFill>
                  <a:schemeClr val="bg1"/>
                </a:solidFill>
              </a:rPr>
              <a:t>усталость. Причины</a:t>
            </a:r>
            <a:r>
              <a:rPr lang="ru-RU" dirty="0">
                <a:solidFill>
                  <a:schemeClr val="bg1"/>
                </a:solidFill>
              </a:rPr>
              <a:t>: изоляция, отсутствие поддержки, давление социума («идеальная мать</a:t>
            </a:r>
            <a:r>
              <a:rPr lang="ru-RU" dirty="0" smtClean="0">
                <a:solidFill>
                  <a:schemeClr val="bg1"/>
                </a:solidFill>
              </a:rPr>
              <a:t>»).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C306F3-43A5-3A4C-BCD8-D0207E3A747A}"/>
              </a:ext>
            </a:extLst>
          </p:cNvPr>
          <p:cNvSpPr txBox="1"/>
          <p:nvPr/>
        </p:nvSpPr>
        <p:spPr>
          <a:xfrm>
            <a:off x="943161" y="3007428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CF2911-A4F6-6F4B-94D7-5D790B8B48F4}"/>
              </a:ext>
            </a:extLst>
          </p:cNvPr>
          <p:cNvSpPr txBox="1"/>
          <p:nvPr/>
        </p:nvSpPr>
        <p:spPr>
          <a:xfrm>
            <a:off x="943161" y="388828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0AB43A-6FF0-EC46-A91F-70C0BBFB8398}"/>
              </a:ext>
            </a:extLst>
          </p:cNvPr>
          <p:cNvSpPr txBox="1"/>
          <p:nvPr/>
        </p:nvSpPr>
        <p:spPr>
          <a:xfrm>
            <a:off x="943161" y="483517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03049" y="3873140"/>
            <a:ext cx="9295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</a:t>
            </a:r>
            <a:r>
              <a:rPr lang="ru-RU" dirty="0" smtClean="0">
                <a:solidFill>
                  <a:schemeClr val="bg1"/>
                </a:solidFill>
              </a:rPr>
              <a:t>оциализации </a:t>
            </a:r>
            <a:r>
              <a:rPr lang="ru-RU" dirty="0">
                <a:solidFill>
                  <a:schemeClr val="bg1"/>
                </a:solidFill>
              </a:rPr>
              <a:t>детей в раннем возрасте: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Современные </a:t>
            </a:r>
            <a:r>
              <a:rPr lang="ru-RU" dirty="0">
                <a:solidFill>
                  <a:schemeClr val="bg1"/>
                </a:solidFill>
              </a:rPr>
              <a:t>дети часто ограничены общением в рамках семьи, что тормозит развитие коммуникативных </a:t>
            </a:r>
            <a:r>
              <a:rPr lang="ru-RU" dirty="0" smtClean="0">
                <a:solidFill>
                  <a:schemeClr val="bg1"/>
                </a:solidFill>
              </a:rPr>
              <a:t>навыков. Ранняя </a:t>
            </a:r>
            <a:r>
              <a:rPr lang="ru-RU" dirty="0">
                <a:solidFill>
                  <a:schemeClr val="bg1"/>
                </a:solidFill>
              </a:rPr>
              <a:t>социализация </a:t>
            </a:r>
            <a:r>
              <a:rPr lang="ru-RU" dirty="0" smtClean="0">
                <a:solidFill>
                  <a:schemeClr val="bg1"/>
                </a:solidFill>
              </a:rPr>
              <a:t>необходима </a:t>
            </a:r>
            <a:r>
              <a:rPr lang="ru-RU" dirty="0">
                <a:solidFill>
                  <a:schemeClr val="bg1"/>
                </a:solidFill>
              </a:rPr>
              <a:t>для формирования эмоционального интеллекта и адаптации к садику/школе.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46477" y="4973472"/>
            <a:ext cx="10445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Отсутствие безопасных пространств для мам и </a:t>
            </a:r>
            <a:r>
              <a:rPr lang="ru-RU" dirty="0" smtClean="0">
                <a:solidFill>
                  <a:schemeClr val="bg1"/>
                </a:solidFill>
              </a:rPr>
              <a:t>детей: в селе, а также в ближайших селах нет пространств для прогулок с детьми, площадок очень мало, отсутствуют парки. Нет детских клубов, ориентированных на маленьких детей до 5 лет, отсутствуют ясельные группы в детских садах в районе.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Коммерческие </a:t>
            </a:r>
            <a:r>
              <a:rPr lang="ru-RU" dirty="0">
                <a:solidFill>
                  <a:schemeClr val="bg1"/>
                </a:solidFill>
              </a:rPr>
              <a:t>детские центры часто недоступны по цене или не учитывают потребности мам.</a:t>
            </a:r>
          </a:p>
        </p:txBody>
      </p:sp>
    </p:spTree>
    <p:extLst>
      <p:ext uri="{BB962C8B-B14F-4D97-AF65-F5344CB8AC3E}">
        <p14:creationId xmlns:p14="http://schemas.microsoft.com/office/powerpoint/2010/main" val="30535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BFE4FB-DBD4-3046-8961-57C86C99613F}"/>
              </a:ext>
            </a:extLst>
          </p:cNvPr>
          <p:cNvSpPr txBox="1"/>
          <p:nvPr/>
        </p:nvSpPr>
        <p:spPr>
          <a:xfrm>
            <a:off x="599090" y="588577"/>
            <a:ext cx="3568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Целевая аудитория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3FE0D1-C6A5-C04E-AEFC-D4902E28A74D}"/>
              </a:ext>
            </a:extLst>
          </p:cNvPr>
          <p:cNvSpPr txBox="1"/>
          <p:nvPr/>
        </p:nvSpPr>
        <p:spPr>
          <a:xfrm>
            <a:off x="599090" y="1027655"/>
            <a:ext cx="1034323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/>
              <a:t>Основная аудитория:</a:t>
            </a:r>
          </a:p>
          <a:p>
            <a:r>
              <a:rPr lang="ru-RU" b="1"/>
              <a:t>1. Мамы с детьми 0–5 лет</a:t>
            </a:r>
            <a:endParaRPr lang="ru-RU"/>
          </a:p>
          <a:p>
            <a:r>
              <a:rPr lang="ru-RU" b="1"/>
              <a:t>Возраст мам</a:t>
            </a:r>
            <a:r>
              <a:rPr lang="ru-RU"/>
              <a:t>: 20–40 лет.</a:t>
            </a:r>
          </a:p>
          <a:p>
            <a:pPr lvl="1"/>
            <a:r>
              <a:rPr lang="ru-RU" i="1"/>
              <a:t>Ядро</a:t>
            </a:r>
            <a:r>
              <a:rPr lang="ru-RU"/>
              <a:t>: 25–35 лет (молодые мамы, часто с первым ребёнком).</a:t>
            </a:r>
          </a:p>
          <a:p>
            <a:pPr lvl="1"/>
            <a:r>
              <a:rPr lang="ru-RU" i="1"/>
              <a:t>Расширение</a:t>
            </a:r>
            <a:r>
              <a:rPr lang="ru-RU"/>
              <a:t>: 40+ (мамы позднего репродуктивного возраста или с погодками).</a:t>
            </a:r>
          </a:p>
          <a:p>
            <a:r>
              <a:rPr lang="ru-RU" b="1"/>
              <a:t>Пол</a:t>
            </a:r>
            <a:r>
              <a:rPr lang="ru-RU"/>
              <a:t>: женщины (98%), но проект открыт для отцов, бабушек и нянь.</a:t>
            </a:r>
          </a:p>
          <a:p>
            <a:r>
              <a:rPr lang="ru-RU" b="1"/>
              <a:t>Социальный статус</a:t>
            </a:r>
            <a:r>
              <a:rPr lang="ru-RU"/>
              <a:t>:</a:t>
            </a:r>
          </a:p>
          <a:p>
            <a:pPr lvl="1"/>
            <a:r>
              <a:rPr lang="ru-RU" b="1"/>
              <a:t>Средний класс</a:t>
            </a:r>
            <a:r>
              <a:rPr lang="ru-RU"/>
              <a:t>: семьи с доходом 30–80 тыс. руб./мес. (для платных услуг).</a:t>
            </a:r>
          </a:p>
          <a:p>
            <a:pPr lvl="1"/>
            <a:r>
              <a:rPr lang="ru-RU" b="1"/>
              <a:t>Малообеспеченные</a:t>
            </a:r>
            <a:r>
              <a:rPr lang="ru-RU"/>
              <a:t>: мамы в декрете или без работы, которым нужна бесплатная поддержка.</a:t>
            </a:r>
          </a:p>
          <a:p>
            <a:r>
              <a:rPr lang="ru-RU" b="1"/>
              <a:t>Образование</a:t>
            </a:r>
            <a:r>
              <a:rPr lang="ru-RU"/>
              <a:t>:</a:t>
            </a:r>
          </a:p>
          <a:p>
            <a:pPr lvl="1"/>
            <a:r>
              <a:rPr lang="ru-RU"/>
              <a:t>Высшее или неоконченное высшее (70%) – ценят развивающие методики.</a:t>
            </a:r>
          </a:p>
          <a:p>
            <a:pPr lvl="1"/>
            <a:r>
              <a:rPr lang="ru-RU"/>
              <a:t>Среднее специальное (30%) – ищут простые и доступные активности.</a:t>
            </a:r>
          </a:p>
          <a:p>
            <a:r>
              <a:rPr lang="ru-RU" b="1"/>
              <a:t>Занятость</a:t>
            </a:r>
            <a:r>
              <a:rPr lang="ru-RU"/>
              <a:t>:</a:t>
            </a:r>
          </a:p>
          <a:p>
            <a:pPr lvl="1"/>
            <a:r>
              <a:rPr lang="ru-RU"/>
              <a:t>В декретном отпуске (60%).</a:t>
            </a:r>
          </a:p>
          <a:p>
            <a:pPr lvl="1"/>
            <a:r>
              <a:rPr lang="ru-RU"/>
              <a:t>Фрилансеры или частично занятые (30%).</a:t>
            </a:r>
          </a:p>
          <a:p>
            <a:pPr lvl="1"/>
            <a:r>
              <a:rPr lang="ru-RU"/>
              <a:t>Не работают (10%) – из-за отсутствия помощи с ребёнком.</a:t>
            </a:r>
          </a:p>
          <a:p>
            <a:r>
              <a:rPr lang="ru-RU" b="1"/>
              <a:t>Семейное положение</a:t>
            </a:r>
            <a:r>
              <a:rPr lang="ru-RU"/>
              <a:t>:</a:t>
            </a:r>
          </a:p>
          <a:p>
            <a:pPr lvl="1"/>
            <a:r>
              <a:rPr lang="ru-RU"/>
              <a:t>Замужем/в партнёрстве (75%).</a:t>
            </a:r>
          </a:p>
          <a:p>
            <a:pPr lvl="1"/>
            <a:r>
              <a:rPr lang="ru-RU"/>
              <a:t>Одинокие мамы (25%) – ключевая группа для поддержки.</a:t>
            </a:r>
          </a:p>
        </p:txBody>
      </p:sp>
    </p:spTree>
    <p:extLst>
      <p:ext uri="{BB962C8B-B14F-4D97-AF65-F5344CB8AC3E}">
        <p14:creationId xmlns:p14="http://schemas.microsoft.com/office/powerpoint/2010/main" val="153252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FD9C88-5035-B741-9EF2-4D25C8FCEB64}"/>
              </a:ext>
            </a:extLst>
          </p:cNvPr>
          <p:cNvSpPr txBox="1"/>
          <p:nvPr/>
        </p:nvSpPr>
        <p:spPr>
          <a:xfrm>
            <a:off x="599090" y="588577"/>
            <a:ext cx="62504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Стадия проекта. Зрелость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9E9D96-F053-B14C-97B3-0191C1B7F1A9}"/>
              </a:ext>
            </a:extLst>
          </p:cNvPr>
          <p:cNvSpPr txBox="1"/>
          <p:nvPr/>
        </p:nvSpPr>
        <p:spPr>
          <a:xfrm>
            <a:off x="1039528" y="1471792"/>
            <a:ext cx="10702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3200" dirty="0"/>
              <a:t>Инициатива</a:t>
            </a:r>
            <a:r>
              <a:rPr lang="ru-RU" sz="2000" dirty="0"/>
              <a:t> (хорошая, продуманная идея, но проект еще не реализован</a:t>
            </a:r>
            <a:r>
              <a:rPr lang="ru-RU" sz="2000" dirty="0" smtClean="0"/>
              <a:t>)</a:t>
            </a:r>
            <a:endParaRPr lang="ru-RU" sz="2000" dirty="0"/>
          </a:p>
        </p:txBody>
      </p:sp>
      <p:sp>
        <p:nvSpPr>
          <p:cNvPr id="8" name="Овал 2">
            <a:extLst>
              <a:ext uri="{FF2B5EF4-FFF2-40B4-BE49-F238E27FC236}">
                <a16:creationId xmlns:a16="http://schemas.microsoft.com/office/drawing/2014/main" id="{A17177B6-1C68-8E47-9657-8BC211F975BA}"/>
              </a:ext>
            </a:extLst>
          </p:cNvPr>
          <p:cNvSpPr/>
          <p:nvPr/>
        </p:nvSpPr>
        <p:spPr>
          <a:xfrm>
            <a:off x="727844" y="1714230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770" y="2280756"/>
            <a:ext cx="3762829" cy="37628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9" y="2184605"/>
            <a:ext cx="3692245" cy="369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7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D0987B-83B4-AA46-BFCD-AB6618EC16FA}"/>
              </a:ext>
            </a:extLst>
          </p:cNvPr>
          <p:cNvSpPr txBox="1"/>
          <p:nvPr/>
        </p:nvSpPr>
        <p:spPr>
          <a:xfrm>
            <a:off x="599090" y="588577"/>
            <a:ext cx="7226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Миссия проекта. Цели и задачи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9C69FB-0247-0B45-B74E-CC7C827B27CE}"/>
              </a:ext>
            </a:extLst>
          </p:cNvPr>
          <p:cNvSpPr txBox="1"/>
          <p:nvPr/>
        </p:nvSpPr>
        <p:spPr>
          <a:xfrm>
            <a:off x="599090" y="1301123"/>
            <a:ext cx="11078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Миссия проекта «Метр с кепкой» </a:t>
            </a:r>
            <a:endParaRPr lang="ru-RU" b="1" dirty="0" smtClean="0"/>
          </a:p>
          <a:p>
            <a:r>
              <a:rPr lang="ru-RU" b="1" dirty="0" smtClean="0"/>
              <a:t>«</a:t>
            </a:r>
            <a:r>
              <a:rPr lang="ru-RU" b="1" dirty="0"/>
              <a:t>Создать доступное и тёплое пространство, </a:t>
            </a:r>
            <a:r>
              <a:rPr lang="ru-RU" b="1" dirty="0" smtClean="0"/>
              <a:t>где </a:t>
            </a:r>
            <a:r>
              <a:rPr lang="ru-RU" b="1" dirty="0"/>
              <a:t>мамы и дети получают поддержку, развитие и радость общения, вопреки расстояниям и ограниченным ресурсам»</a:t>
            </a:r>
            <a:r>
              <a:rPr lang="ru-RU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78B6A2-483B-5041-9AAB-37FF081A67F6}"/>
              </a:ext>
            </a:extLst>
          </p:cNvPr>
          <p:cNvSpPr txBox="1"/>
          <p:nvPr/>
        </p:nvSpPr>
        <p:spPr>
          <a:xfrm>
            <a:off x="787531" y="2925708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A72E88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D018C-C8C8-FC47-9904-8EE67C111AE9}"/>
              </a:ext>
            </a:extLst>
          </p:cNvPr>
          <p:cNvSpPr txBox="1"/>
          <p:nvPr/>
        </p:nvSpPr>
        <p:spPr>
          <a:xfrm>
            <a:off x="829016" y="371488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3663EC-3DC1-1547-9D13-5F13AA9CB760}"/>
              </a:ext>
            </a:extLst>
          </p:cNvPr>
          <p:cNvSpPr txBox="1"/>
          <p:nvPr/>
        </p:nvSpPr>
        <p:spPr>
          <a:xfrm>
            <a:off x="781282" y="4724071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3A1142-CF42-E546-891A-29A412372602}"/>
              </a:ext>
            </a:extLst>
          </p:cNvPr>
          <p:cNvSpPr txBox="1"/>
          <p:nvPr/>
        </p:nvSpPr>
        <p:spPr>
          <a:xfrm>
            <a:off x="5090642" y="3180729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C7FB12-663E-BB45-B0AE-A412BADB16B3}"/>
              </a:ext>
            </a:extLst>
          </p:cNvPr>
          <p:cNvSpPr txBox="1"/>
          <p:nvPr/>
        </p:nvSpPr>
        <p:spPr>
          <a:xfrm>
            <a:off x="5090642" y="3912652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AF7BDC-95D7-3642-91FF-A8B00E650BBC}"/>
              </a:ext>
            </a:extLst>
          </p:cNvPr>
          <p:cNvSpPr txBox="1"/>
          <p:nvPr/>
        </p:nvSpPr>
        <p:spPr>
          <a:xfrm>
            <a:off x="5164917" y="4712464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A06FC8-20DC-1442-B6F9-1D752E470FFA}"/>
              </a:ext>
            </a:extLst>
          </p:cNvPr>
          <p:cNvSpPr txBox="1"/>
          <p:nvPr/>
        </p:nvSpPr>
        <p:spPr>
          <a:xfrm>
            <a:off x="735237" y="2248170"/>
            <a:ext cx="10092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layfair Display SemiBold" pitchFamily="2" charset="-52"/>
              </a:rPr>
              <a:t>Цели                                                 Задачи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Playfair Display SemiBold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AEF22A-80F6-934F-814E-7A34502A8484}"/>
              </a:ext>
            </a:extLst>
          </p:cNvPr>
          <p:cNvSpPr txBox="1"/>
          <p:nvPr/>
        </p:nvSpPr>
        <p:spPr>
          <a:xfrm>
            <a:off x="1420875" y="2814253"/>
            <a:ext cx="3541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Социальная</a:t>
            </a:r>
            <a:r>
              <a:rPr lang="ru-RU" dirty="0" smtClean="0"/>
              <a:t>: Снижение </a:t>
            </a:r>
            <a:r>
              <a:rPr lang="ru-RU" dirty="0"/>
              <a:t>изоляции сельских семей через регулярные встречи и мероприятия.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A45BA0-D4B1-6C43-A815-242F5EBF451D}"/>
              </a:ext>
            </a:extLst>
          </p:cNvPr>
          <p:cNvSpPr txBox="1"/>
          <p:nvPr/>
        </p:nvSpPr>
        <p:spPr>
          <a:xfrm>
            <a:off x="1355560" y="3780446"/>
            <a:ext cx="40930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Образовательная</a:t>
            </a:r>
            <a:r>
              <a:rPr lang="ru-RU" dirty="0" smtClean="0"/>
              <a:t>: Развитие </a:t>
            </a:r>
            <a:r>
              <a:rPr lang="ru-RU" dirty="0"/>
              <a:t>детей 0–5 лет с помощью игр и творчества в условиях дефицита инфраструктуры.</a:t>
            </a:r>
          </a:p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02AC18-941A-574F-8D29-652E047DEC2E}"/>
              </a:ext>
            </a:extLst>
          </p:cNvPr>
          <p:cNvSpPr txBox="1"/>
          <p:nvPr/>
        </p:nvSpPr>
        <p:spPr>
          <a:xfrm>
            <a:off x="1401970" y="4751899"/>
            <a:ext cx="3919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Психологическая</a:t>
            </a:r>
            <a:r>
              <a:rPr lang="ru-RU" dirty="0" smtClean="0"/>
              <a:t>: Профилактика </a:t>
            </a:r>
            <a:r>
              <a:rPr lang="ru-RU" dirty="0"/>
              <a:t>выгорания и депрессии у мам через взаимопомощь и консультации.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B1BA54-CEA8-324D-A51C-67190010D735}"/>
              </a:ext>
            </a:extLst>
          </p:cNvPr>
          <p:cNvSpPr txBox="1"/>
          <p:nvPr/>
        </p:nvSpPr>
        <p:spPr>
          <a:xfrm>
            <a:off x="5631524" y="3281396"/>
            <a:ext cx="5480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Провести 12 </a:t>
            </a:r>
            <a:r>
              <a:rPr lang="ru-RU" dirty="0" smtClean="0"/>
              <a:t>мастер-классов по </a:t>
            </a:r>
            <a:r>
              <a:rPr lang="ru-RU" dirty="0"/>
              <a:t>развивающим играм из подручных материалов в течение года</a:t>
            </a:r>
            <a:r>
              <a:rPr lang="ru-RU" dirty="0" smtClean="0"/>
              <a:t>, занятия для малышей с мамами еженедельно.</a:t>
            </a:r>
            <a:endParaRPr lang="ru-RU" dirty="0"/>
          </a:p>
          <a:p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C083BC-A197-F644-8276-D16BE958C6FF}"/>
              </a:ext>
            </a:extLst>
          </p:cNvPr>
          <p:cNvSpPr txBox="1"/>
          <p:nvPr/>
        </p:nvSpPr>
        <p:spPr>
          <a:xfrm>
            <a:off x="5637587" y="4175376"/>
            <a:ext cx="5596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/>
              <a:t>Организовать </a:t>
            </a:r>
            <a:r>
              <a:rPr lang="ru-RU" dirty="0"/>
              <a:t>группу психологической поддержки для 15 </a:t>
            </a:r>
            <a:r>
              <a:rPr lang="ru-RU" dirty="0" smtClean="0"/>
              <a:t>мам.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142D69-389E-FA41-B6F5-C90265FC495B}"/>
              </a:ext>
            </a:extLst>
          </p:cNvPr>
          <p:cNvSpPr txBox="1"/>
          <p:nvPr/>
        </p:nvSpPr>
        <p:spPr>
          <a:xfrm>
            <a:off x="5649713" y="4947056"/>
            <a:ext cx="5584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Наладить </a:t>
            </a:r>
            <a:r>
              <a:rPr lang="ru-RU" dirty="0"/>
              <a:t>регулярные встречи для мам с детьми одного года </a:t>
            </a:r>
            <a:r>
              <a:rPr lang="ru-RU" dirty="0" smtClean="0"/>
              <a:t>рождения.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3663EC-3DC1-1547-9D13-5F13AA9CB760}"/>
              </a:ext>
            </a:extLst>
          </p:cNvPr>
          <p:cNvSpPr txBox="1"/>
          <p:nvPr/>
        </p:nvSpPr>
        <p:spPr>
          <a:xfrm>
            <a:off x="846371" y="5599104"/>
            <a:ext cx="7120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4</a:t>
            </a:r>
            <a:r>
              <a:rPr lang="ru-RU" sz="5400" dirty="0" smtClean="0">
                <a:solidFill>
                  <a:srgbClr val="A72E88"/>
                </a:solidFill>
                <a:latin typeface="Dita Sweet" panose="02000503090000020004" pitchFamily="50" charset="0"/>
              </a:rPr>
              <a:t>.</a:t>
            </a:r>
            <a:endParaRPr lang="ru-RU" sz="5400" dirty="0">
              <a:solidFill>
                <a:srgbClr val="A72E88"/>
              </a:solidFill>
              <a:latin typeface="Dita Sweet" panose="02000503090000020004" pitchFamily="50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02AC18-941A-574F-8D29-652E047DEC2E}"/>
              </a:ext>
            </a:extLst>
          </p:cNvPr>
          <p:cNvSpPr txBox="1"/>
          <p:nvPr/>
        </p:nvSpPr>
        <p:spPr>
          <a:xfrm>
            <a:off x="1401969" y="5639091"/>
            <a:ext cx="3919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Культурная</a:t>
            </a:r>
            <a:r>
              <a:rPr lang="ru-RU" dirty="0" smtClean="0"/>
              <a:t>: Сохранение </a:t>
            </a:r>
            <a:r>
              <a:rPr lang="ru-RU" dirty="0"/>
              <a:t>местных традиций (народные игры, сказки, ремёсла).</a:t>
            </a:r>
          </a:p>
        </p:txBody>
      </p:sp>
    </p:spTree>
    <p:extLst>
      <p:ext uri="{BB962C8B-B14F-4D97-AF65-F5344CB8AC3E}">
        <p14:creationId xmlns:p14="http://schemas.microsoft.com/office/powerpoint/2010/main" val="1478707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690254-2E86-BE45-BDF3-C531AFA98911}"/>
              </a:ext>
            </a:extLst>
          </p:cNvPr>
          <p:cNvSpPr txBox="1"/>
          <p:nvPr/>
        </p:nvSpPr>
        <p:spPr>
          <a:xfrm>
            <a:off x="599090" y="588577"/>
            <a:ext cx="25314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Суть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37FA73-FDF5-4545-9A83-B81C56B1FB7A}"/>
              </a:ext>
            </a:extLst>
          </p:cNvPr>
          <p:cNvSpPr txBox="1"/>
          <p:nvPr/>
        </p:nvSpPr>
        <p:spPr>
          <a:xfrm>
            <a:off x="599090" y="1311852"/>
            <a:ext cx="10731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Социально-образовательный клуб для:</a:t>
            </a:r>
          </a:p>
        </p:txBody>
      </p:sp>
      <p:sp>
        <p:nvSpPr>
          <p:cNvPr id="8" name="Прямоугольник: скругленные углы 11">
            <a:extLst>
              <a:ext uri="{FF2B5EF4-FFF2-40B4-BE49-F238E27FC236}">
                <a16:creationId xmlns:a16="http://schemas.microsoft.com/office/drawing/2014/main" id="{A94B22EA-478D-ED42-A6D1-AF33314DED96}"/>
              </a:ext>
            </a:extLst>
          </p:cNvPr>
          <p:cNvSpPr/>
          <p:nvPr/>
        </p:nvSpPr>
        <p:spPr>
          <a:xfrm>
            <a:off x="1266718" y="1829221"/>
            <a:ext cx="9658564" cy="11504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/>
              <a:t>Детей 0-5 лет</a:t>
            </a:r>
            <a:r>
              <a:rPr lang="ru-RU"/>
              <a:t> – раннее развитие через доступные игровые методики</a:t>
            </a:r>
          </a:p>
        </p:txBody>
      </p:sp>
      <p:sp>
        <p:nvSpPr>
          <p:cNvPr id="9" name="Прямоугольник: скругленные углы 15">
            <a:extLst>
              <a:ext uri="{FF2B5EF4-FFF2-40B4-BE49-F238E27FC236}">
                <a16:creationId xmlns:a16="http://schemas.microsoft.com/office/drawing/2014/main" id="{BEB46AAA-30A5-DB41-83AD-72BC9CB91D2F}"/>
              </a:ext>
            </a:extLst>
          </p:cNvPr>
          <p:cNvSpPr/>
          <p:nvPr/>
        </p:nvSpPr>
        <p:spPr>
          <a:xfrm>
            <a:off x="1266718" y="3152550"/>
            <a:ext cx="9658564" cy="11504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 smtClean="0"/>
              <a:t>Для мам</a:t>
            </a:r>
            <a:r>
              <a:rPr lang="ru-RU" dirty="0"/>
              <a:t> – психологическая разгрузка, обмен опытом</a:t>
            </a:r>
          </a:p>
        </p:txBody>
      </p:sp>
      <p:sp>
        <p:nvSpPr>
          <p:cNvPr id="10" name="Прямоугольник: скругленные углы 16">
            <a:extLst>
              <a:ext uri="{FF2B5EF4-FFF2-40B4-BE49-F238E27FC236}">
                <a16:creationId xmlns:a16="http://schemas.microsoft.com/office/drawing/2014/main" id="{67F45B01-050D-CE47-83F2-B1A6474A87AF}"/>
              </a:ext>
            </a:extLst>
          </p:cNvPr>
          <p:cNvSpPr/>
          <p:nvPr/>
        </p:nvSpPr>
        <p:spPr>
          <a:xfrm>
            <a:off x="1266718" y="4475879"/>
            <a:ext cx="9658564" cy="11504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/>
              <a:t>Местного сообщества</a:t>
            </a:r>
            <a:r>
              <a:rPr lang="ru-RU" dirty="0"/>
              <a:t> – возрождение традиций семейного досуга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09486" y="5843020"/>
            <a:ext cx="9415796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40404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dirty="0">
                <a:solidFill>
                  <a:srgbClr val="40404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"Развиваем детей, поддерживаем мам, объединяем семьи!"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397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5D33E-8624-9F40-B0DC-F3E78C924CAB}"/>
              </a:ext>
            </a:extLst>
          </p:cNvPr>
          <p:cNvSpPr txBox="1"/>
          <p:nvPr/>
        </p:nvSpPr>
        <p:spPr>
          <a:xfrm>
            <a:off x="599090" y="588577"/>
            <a:ext cx="34323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Механика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A60232-FEBC-9240-8017-B07BA7245877}"/>
              </a:ext>
            </a:extLst>
          </p:cNvPr>
          <p:cNvSpPr txBox="1"/>
          <p:nvPr/>
        </p:nvSpPr>
        <p:spPr>
          <a:xfrm>
            <a:off x="599090" y="1076788"/>
            <a:ext cx="10731062" cy="3042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Отличительные характеристики проекта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Низкобюджетный старт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подручных материалов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Минимальная инфраструктура (занятия в любом доступном помещении)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Гибкая модульная система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адаптации программ под запросы, сопровождение на разных этапах материнства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Вариативность форматов (индивидуальные/групповые,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indoor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outdoor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 "снежного кома"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Постепенное вовлечение новых участников через "мам-лидеров"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Наращивание активности по мере формирования сообщества</a:t>
            </a:r>
          </a:p>
        </p:txBody>
      </p:sp>
      <p:sp>
        <p:nvSpPr>
          <p:cNvPr id="9" name="Прямоугольник: скругленные углы 7">
            <a:extLst>
              <a:ext uri="{FF2B5EF4-FFF2-40B4-BE49-F238E27FC236}">
                <a16:creationId xmlns:a16="http://schemas.microsoft.com/office/drawing/2014/main" id="{C99722BC-85BA-A140-9E9E-71C5F0D0B7CC}"/>
              </a:ext>
            </a:extLst>
          </p:cNvPr>
          <p:cNvSpPr/>
          <p:nvPr/>
        </p:nvSpPr>
        <p:spPr>
          <a:xfrm>
            <a:off x="3195144" y="4348374"/>
            <a:ext cx="5959365" cy="216760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sz="1100" dirty="0"/>
              <a:t>Инструменты:</a:t>
            </a:r>
          </a:p>
          <a:p>
            <a:r>
              <a:rPr lang="ru-RU" sz="1100" dirty="0" smtClean="0"/>
              <a:t>1.</a:t>
            </a:r>
            <a:r>
              <a:rPr lang="ru-RU" sz="1100" dirty="0"/>
              <a:t> Организационные:</a:t>
            </a:r>
          </a:p>
          <a:p>
            <a:r>
              <a:rPr lang="ru-RU" sz="1100" dirty="0"/>
              <a:t>Наличие походящего помещение для аренды</a:t>
            </a:r>
          </a:p>
          <a:p>
            <a:r>
              <a:rPr lang="ru-RU" sz="1100" dirty="0"/>
              <a:t>Анкетирование целевой аудитории (</a:t>
            </a:r>
            <a:r>
              <a:rPr lang="ru-RU" sz="1100" dirty="0" err="1"/>
              <a:t>Google</a:t>
            </a:r>
            <a:r>
              <a:rPr lang="ru-RU" sz="1100" dirty="0"/>
              <a:t> </a:t>
            </a:r>
            <a:r>
              <a:rPr lang="ru-RU" sz="1100" dirty="0" err="1"/>
              <a:t>Forms</a:t>
            </a:r>
            <a:r>
              <a:rPr lang="ru-RU" sz="1100" dirty="0"/>
              <a:t>, бумажные опросники)</a:t>
            </a:r>
          </a:p>
          <a:p>
            <a:r>
              <a:rPr lang="ru-RU" sz="1100" dirty="0"/>
              <a:t>"Доска задач" для волонтеров (обычная или онлайн-версия)</a:t>
            </a:r>
          </a:p>
          <a:p>
            <a:r>
              <a:rPr lang="ru-RU" sz="1100" dirty="0" smtClean="0"/>
              <a:t>2.Методические</a:t>
            </a:r>
            <a:r>
              <a:rPr lang="ru-RU" sz="1100" dirty="0"/>
              <a:t>:</a:t>
            </a:r>
          </a:p>
          <a:p>
            <a:r>
              <a:rPr lang="ru-RU" sz="1100" dirty="0"/>
              <a:t>Библиотека адаптированных пособий (распечатки, самодельные карточки)</a:t>
            </a:r>
          </a:p>
          <a:p>
            <a:r>
              <a:rPr lang="ru-RU" sz="1100" dirty="0"/>
              <a:t>Мобильные игровые комплекты ("чемоданчик ведущего")</a:t>
            </a:r>
          </a:p>
          <a:p>
            <a:r>
              <a:rPr lang="ru-RU" sz="1100" dirty="0" smtClean="0"/>
              <a:t>3.Коммуникационные</a:t>
            </a:r>
            <a:r>
              <a:rPr lang="ru-RU" sz="1100" dirty="0"/>
              <a:t>:</a:t>
            </a:r>
          </a:p>
          <a:p>
            <a:r>
              <a:rPr lang="ru-RU" sz="1100" dirty="0"/>
              <a:t>Местные каналы связи: доски объявлений, группы в социальных сетях</a:t>
            </a:r>
          </a:p>
          <a:p>
            <a:r>
              <a:rPr lang="ru-RU" sz="1100" dirty="0"/>
              <a:t>Чат в мессенджере для участников</a:t>
            </a:r>
          </a:p>
          <a:p>
            <a:r>
              <a:rPr lang="ru-RU" sz="1100" dirty="0"/>
              <a:t>Фотоотчеты в социальных сетях клуба</a:t>
            </a:r>
          </a:p>
          <a:p>
            <a:endParaRPr lang="ru-RU" sz="1100" dirty="0" smtClean="0"/>
          </a:p>
        </p:txBody>
      </p:sp>
    </p:spTree>
    <p:extLst>
      <p:ext uri="{BB962C8B-B14F-4D97-AF65-F5344CB8AC3E}">
        <p14:creationId xmlns:p14="http://schemas.microsoft.com/office/powerpoint/2010/main" val="2642858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5D33E-8624-9F40-B0DC-F3E78C924CAB}"/>
              </a:ext>
            </a:extLst>
          </p:cNvPr>
          <p:cNvSpPr txBox="1"/>
          <p:nvPr/>
        </p:nvSpPr>
        <p:spPr>
          <a:xfrm>
            <a:off x="599090" y="588577"/>
            <a:ext cx="34323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Механика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9090" y="1148029"/>
            <a:ext cx="9947910" cy="5394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Пошаговая последовательность запуска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Подготовительный этап (2-4 недели)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Создать группу в социальной сети для привлечения участниц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Найти 2-3 мам-активисток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Сделать ревизию доступных ресурсов (помещения, материалы)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Разработать упрощенную программу первых занятий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Пилотный период (1-2 месяца)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Запустить 2 регулярные активности:</a:t>
            </a:r>
            <a:b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Развивающие игры для малышей</a:t>
            </a:r>
            <a:b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Тематическая встреча для мам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Организовать 1 массовое событие (праздник, ярмарка)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Начать вести "Дневник проекта" (фото, отзывы,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идеи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Стабилизация (3-6 месяц)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Ввести систему дежурств среди мам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Добавить новые форматы (выездные мероприятия, гостевые встречи)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Наладить партнерства с местными производителями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Масштабирование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Обучить местных тренеров из числа активных участниц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Создать методическую базу для передачи опыта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Разработать систему мотивации для волонтеров</a:t>
            </a:r>
          </a:p>
        </p:txBody>
      </p:sp>
    </p:spTree>
    <p:extLst>
      <p:ext uri="{BB962C8B-B14F-4D97-AF65-F5344CB8AC3E}">
        <p14:creationId xmlns:p14="http://schemas.microsoft.com/office/powerpoint/2010/main" val="771783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2DB4CB-73D1-2148-924A-D3D1A20C3243}"/>
              </a:ext>
            </a:extLst>
          </p:cNvPr>
          <p:cNvSpPr txBox="1"/>
          <p:nvPr/>
        </p:nvSpPr>
        <p:spPr>
          <a:xfrm>
            <a:off x="599090" y="588577"/>
            <a:ext cx="5606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Основные результаты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012B77-6744-9940-BDBF-145020A371EA}"/>
              </a:ext>
            </a:extLst>
          </p:cNvPr>
          <p:cNvSpPr txBox="1"/>
          <p:nvPr/>
        </p:nvSpPr>
        <p:spPr>
          <a:xfrm>
            <a:off x="599090" y="1311852"/>
            <a:ext cx="107310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Фишка проекта:</a:t>
            </a:r>
          </a:p>
          <a:p>
            <a:r>
              <a:rPr lang="ru-RU" b="1" dirty="0"/>
              <a:t>«Выращиваем своё сообщество»</a:t>
            </a:r>
            <a:r>
              <a:rPr lang="ru-RU" dirty="0"/>
              <a:t> — обучаем мам-лидеров, чтобы проект жил даже без внешней поддержки.</a:t>
            </a:r>
          </a:p>
        </p:txBody>
      </p:sp>
      <p:sp>
        <p:nvSpPr>
          <p:cNvPr id="8" name="Овал 9">
            <a:extLst>
              <a:ext uri="{FF2B5EF4-FFF2-40B4-BE49-F238E27FC236}">
                <a16:creationId xmlns:a16="http://schemas.microsoft.com/office/drawing/2014/main" id="{95A6727E-4E54-5049-AD3F-7E4D733BE664}"/>
              </a:ext>
            </a:extLst>
          </p:cNvPr>
          <p:cNvSpPr/>
          <p:nvPr/>
        </p:nvSpPr>
        <p:spPr>
          <a:xfrm>
            <a:off x="707844" y="2296600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11">
            <a:extLst>
              <a:ext uri="{FF2B5EF4-FFF2-40B4-BE49-F238E27FC236}">
                <a16:creationId xmlns:a16="http://schemas.microsoft.com/office/drawing/2014/main" id="{0B50C7FF-C535-C04C-BB21-B8312DB0B06A}"/>
              </a:ext>
            </a:extLst>
          </p:cNvPr>
          <p:cNvSpPr/>
          <p:nvPr/>
        </p:nvSpPr>
        <p:spPr>
          <a:xfrm>
            <a:off x="707844" y="3555730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3">
            <a:extLst>
              <a:ext uri="{FF2B5EF4-FFF2-40B4-BE49-F238E27FC236}">
                <a16:creationId xmlns:a16="http://schemas.microsoft.com/office/drawing/2014/main" id="{D73557A0-38A9-CB4B-B14C-F1430907911C}"/>
              </a:ext>
            </a:extLst>
          </p:cNvPr>
          <p:cNvSpPr/>
          <p:nvPr/>
        </p:nvSpPr>
        <p:spPr>
          <a:xfrm>
            <a:off x="707844" y="4799034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8E1D-1ED6-9A49-824B-A22693BFE844}"/>
              </a:ext>
            </a:extLst>
          </p:cNvPr>
          <p:cNvSpPr txBox="1"/>
          <p:nvPr/>
        </p:nvSpPr>
        <p:spPr>
          <a:xfrm>
            <a:off x="1096871" y="2219793"/>
            <a:ext cx="10324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/>
              <a:t>Для мам:</a:t>
            </a:r>
            <a:br>
              <a:rPr lang="ru-RU"/>
            </a:br>
            <a:r>
              <a:rPr lang="ru-RU"/>
              <a:t>✓ Снижение изоляции: 80% участниц найдут «свою» группу поддержки</a:t>
            </a:r>
            <a:br>
              <a:rPr lang="ru-RU"/>
            </a:br>
            <a:r>
              <a:rPr lang="ru-RU"/>
              <a:t>✓ Уменьшение тревожности: 60% мам отметят улучшение эмоционального состояния через 3 месяца</a:t>
            </a:r>
            <a:br>
              <a:rPr lang="ru-RU"/>
            </a:br>
            <a:r>
              <a:rPr lang="ru-RU"/>
              <a:t>✓ Практические навыки: 100% получат минимум 5 рабочих методик развития малышей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9F775E-F051-4040-A4CF-F5F248A66BCF}"/>
              </a:ext>
            </a:extLst>
          </p:cNvPr>
          <p:cNvSpPr txBox="1"/>
          <p:nvPr/>
        </p:nvSpPr>
        <p:spPr>
          <a:xfrm>
            <a:off x="1096871" y="3469207"/>
            <a:ext cx="10324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Для детей:</a:t>
            </a:r>
            <a:br>
              <a:rPr lang="ru-RU" dirty="0"/>
            </a:br>
            <a:r>
              <a:rPr lang="ru-RU" dirty="0"/>
              <a:t>✓ Ускоренная адаптация: малыши 3+ лет легче пойдут в садик (по отзывам родителей)</a:t>
            </a:r>
            <a:br>
              <a:rPr lang="ru-RU" dirty="0"/>
            </a:br>
            <a:r>
              <a:rPr lang="ru-RU" dirty="0"/>
              <a:t>✓ Развитие навыков: улучшение моторики у 90% детей за 4-6 месяцев</a:t>
            </a:r>
            <a:br>
              <a:rPr lang="ru-RU" dirty="0"/>
            </a:br>
            <a:r>
              <a:rPr lang="ru-RU" dirty="0"/>
              <a:t>✓ Первая социализация: формирование навыков общения у малышей 1.5-3 лет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6DD552-DC4B-A740-A522-4DBB1979DBB7}"/>
              </a:ext>
            </a:extLst>
          </p:cNvPr>
          <p:cNvSpPr txBox="1"/>
          <p:nvPr/>
        </p:nvSpPr>
        <p:spPr>
          <a:xfrm>
            <a:off x="1096871" y="4718621"/>
            <a:ext cx="1032466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Создание устойчивого сообщества:</a:t>
            </a:r>
            <a:br>
              <a:rPr lang="ru-RU" dirty="0"/>
            </a:br>
            <a:r>
              <a:rPr lang="ru-RU" dirty="0"/>
              <a:t>✓ 3 мамы-организатора смогут вести занятия самостоятельно</a:t>
            </a:r>
            <a:br>
              <a:rPr lang="ru-RU" dirty="0"/>
            </a:br>
            <a:r>
              <a:rPr lang="ru-RU" dirty="0"/>
              <a:t>✓ Появление традиций (встречи, прогулки, ежемесячные чаепития, «День кепки»)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13168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88475A-0C6F-9641-A042-B188E420BA4B}"/>
              </a:ext>
            </a:extLst>
          </p:cNvPr>
          <p:cNvSpPr txBox="1"/>
          <p:nvPr/>
        </p:nvSpPr>
        <p:spPr>
          <a:xfrm>
            <a:off x="599090" y="588577"/>
            <a:ext cx="59346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Информация о текущем статусе </a:t>
            </a:r>
            <a:b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</a:br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реализации проекта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84274" y="1542684"/>
            <a:ext cx="1081914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</a:rPr>
              <a:t>На данном этапе проект только как ИДЕЯ, но в нашем селе функционирует детский клуб "</a:t>
            </a:r>
            <a:r>
              <a:rPr lang="ru-RU" dirty="0" err="1">
                <a:latin typeface="Segoe UI" panose="020B0502040204020203" pitchFamily="34" charset="0"/>
                <a:ea typeface="Times New Roman" panose="02020603050405020304" pitchFamily="18" charset="0"/>
              </a:rPr>
              <a:t>Помогатор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</a:rPr>
              <a:t>", который ориентирован на детей от 5 лет. В </a:t>
            </a:r>
            <a:r>
              <a:rPr lang="ru-RU" dirty="0" err="1">
                <a:latin typeface="Segoe UI" panose="020B0502040204020203" pitchFamily="34" charset="0"/>
                <a:ea typeface="Times New Roman" panose="02020603050405020304" pitchFamily="18" charset="0"/>
              </a:rPr>
              <a:t>Помогаторе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</a:rPr>
              <a:t> я работаю педагогом, и планирую открыть клуб "Метр с кепкой" для мам и малышей на базе этого клуба.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</a:rPr>
              <a:t>Поскольку 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</a:rPr>
              <a:t>"</a:t>
            </a:r>
            <a:r>
              <a:rPr lang="ru-RU" dirty="0" err="1">
                <a:latin typeface="Segoe UI" panose="020B0502040204020203" pitchFamily="34" charset="0"/>
                <a:ea typeface="Times New Roman" panose="02020603050405020304" pitchFamily="18" charset="0"/>
              </a:rPr>
              <a:t>Помогатор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</a:rPr>
              <a:t>" уже функционирует, у него есть помещение, оборудование, и, определенная репутация среди родителей. Это большой плюс, так как экономит время и средства на поиск помещения и привлечение </a:t>
            </a: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</a:rPr>
              <a:t>аудитории.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</a:rPr>
              <a:t>Но 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</a:rPr>
              <a:t>"</a:t>
            </a:r>
            <a:r>
              <a:rPr lang="ru-RU" dirty="0" err="1">
                <a:latin typeface="Segoe UI" panose="020B0502040204020203" pitchFamily="34" charset="0"/>
                <a:ea typeface="Times New Roman" panose="02020603050405020304" pitchFamily="18" charset="0"/>
              </a:rPr>
              <a:t>Помогатор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</a:rPr>
              <a:t>" рассчитан на детей от 5 лет, а новый клуб будет для малышей и их мам. Значит, нужно адаптировать пространство для младшего возраста, необходимо зонирование, чтобы отделить зону для малышей от занятий старших детей. Также важно учесть безопасность: маленькие дети требуют большего внимания к мелочам, таким как мягкие углы, отсутствие мелких деталей и т.д. Нужны определенные финансовые, не большие </a:t>
            </a: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</a:rPr>
              <a:t>вложения.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Segoe UI" panose="020B0502040204020203" pitchFamily="34" charset="0"/>
                <a:ea typeface="Times New Roman" panose="02020603050405020304" pitchFamily="18" charset="0"/>
              </a:rPr>
              <a:t>Также 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</a:rPr>
              <a:t>важно продвижение. Как привлечь мам с малышами? Можно использовать существующую базу клиентов "</a:t>
            </a:r>
            <a:r>
              <a:rPr lang="ru-RU" dirty="0" err="1">
                <a:latin typeface="Segoe UI" panose="020B0502040204020203" pitchFamily="34" charset="0"/>
                <a:ea typeface="Times New Roman" panose="02020603050405020304" pitchFamily="18" charset="0"/>
              </a:rPr>
              <a:t>Помогатора</a:t>
            </a:r>
            <a:r>
              <a:rPr lang="ru-RU" dirty="0">
                <a:latin typeface="Segoe UI" panose="020B0502040204020203" pitchFamily="34" charset="0"/>
                <a:ea typeface="Times New Roman" panose="02020603050405020304" pitchFamily="18" charset="0"/>
              </a:rPr>
              <a:t>", рассылки, социальные сети, партнерства с местными организациями. Возможно, провести открытое мероприятие для знакомства с новым клубом.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40404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 </a:t>
            </a:r>
            <a:r>
              <a:rPr lang="en-US" dirty="0"/>
              <a:t>https://</a:t>
            </a:r>
            <a:r>
              <a:rPr lang="en-US" dirty="0" smtClean="0"/>
              <a:t>vk.com/dkpomogator</a:t>
            </a:r>
            <a:r>
              <a:rPr lang="ru-RU" dirty="0" smtClean="0"/>
              <a:t>, планирую использовать для продвижения СООБЩЕСТВА «Метр с кепкой»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784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3B4EC6-9801-A646-9E70-2AE8325B5C6E}"/>
              </a:ext>
            </a:extLst>
          </p:cNvPr>
          <p:cNvSpPr txBox="1"/>
          <p:nvPr/>
        </p:nvSpPr>
        <p:spPr>
          <a:xfrm>
            <a:off x="599090" y="588577"/>
            <a:ext cx="5553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Каналы продвижения проекта</a:t>
            </a:r>
          </a:p>
        </p:txBody>
      </p:sp>
      <p:sp>
        <p:nvSpPr>
          <p:cNvPr id="8" name="Прямоугольник: скругленные углы 19">
            <a:extLst>
              <a:ext uri="{FF2B5EF4-FFF2-40B4-BE49-F238E27FC236}">
                <a16:creationId xmlns:a16="http://schemas.microsoft.com/office/drawing/2014/main" id="{DC3B501B-B269-614F-917B-772DB15CA874}"/>
              </a:ext>
            </a:extLst>
          </p:cNvPr>
          <p:cNvSpPr/>
          <p:nvPr/>
        </p:nvSpPr>
        <p:spPr>
          <a:xfrm>
            <a:off x="589909" y="1386500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b="1" dirty="0"/>
              <a:t>Целевые онлайн-каналы</a:t>
            </a:r>
          </a:p>
        </p:txBody>
      </p:sp>
      <p:sp>
        <p:nvSpPr>
          <p:cNvPr id="9" name="Прямоугольник: скругленные углы 20">
            <a:extLst>
              <a:ext uri="{FF2B5EF4-FFF2-40B4-BE49-F238E27FC236}">
                <a16:creationId xmlns:a16="http://schemas.microsoft.com/office/drawing/2014/main" id="{7C7832D9-CBDF-B945-8F10-B649688DA286}"/>
              </a:ext>
            </a:extLst>
          </p:cNvPr>
          <p:cNvSpPr/>
          <p:nvPr/>
        </p:nvSpPr>
        <p:spPr>
          <a:xfrm>
            <a:off x="3275802" y="1405723"/>
            <a:ext cx="8327620" cy="134448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endParaRPr lang="ru-RU" b="1" dirty="0" smtClean="0"/>
          </a:p>
          <a:p>
            <a:r>
              <a:rPr lang="ru-RU" b="1" dirty="0" smtClean="0"/>
              <a:t>Местные </a:t>
            </a:r>
            <a:r>
              <a:rPr lang="ru-RU" b="1" dirty="0"/>
              <a:t>чаты в мессенджерах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✓ </a:t>
            </a:r>
            <a:r>
              <a:rPr lang="ru-RU" dirty="0" err="1"/>
              <a:t>WhatsApp</a:t>
            </a:r>
            <a:r>
              <a:rPr lang="ru-RU" dirty="0"/>
              <a:t>/</a:t>
            </a:r>
            <a:r>
              <a:rPr lang="ru-RU" dirty="0" err="1"/>
              <a:t>Viber</a:t>
            </a:r>
            <a:r>
              <a:rPr lang="ru-RU" dirty="0"/>
              <a:t>/</a:t>
            </a:r>
            <a:r>
              <a:rPr lang="ru-RU" dirty="0" err="1"/>
              <a:t>Telegram</a:t>
            </a:r>
            <a:r>
              <a:rPr lang="ru-RU" dirty="0"/>
              <a:t> (группы села, родительские чаты)</a:t>
            </a:r>
            <a:br>
              <a:rPr lang="ru-RU" dirty="0"/>
            </a:br>
            <a:r>
              <a:rPr lang="ru-RU" dirty="0"/>
              <a:t>✓ </a:t>
            </a:r>
            <a:r>
              <a:rPr lang="ru-RU" dirty="0" err="1"/>
              <a:t>Соцсети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 smtClean="0"/>
              <a:t>• Одноклассники (популярны среди старшего поколения)</a:t>
            </a:r>
            <a:br>
              <a:rPr lang="ru-RU" dirty="0" smtClean="0"/>
            </a:br>
            <a:r>
              <a:rPr lang="ru-RU" dirty="0" smtClean="0"/>
              <a:t>• Группы </a:t>
            </a:r>
            <a:r>
              <a:rPr lang="ru-RU" dirty="0"/>
              <a:t>села в </a:t>
            </a:r>
            <a:r>
              <a:rPr lang="ru-RU" dirty="0" err="1"/>
              <a:t>Facebook</a:t>
            </a:r>
            <a:r>
              <a:rPr lang="ru-RU" dirty="0"/>
              <a:t>/</a:t>
            </a:r>
            <a:r>
              <a:rPr lang="ru-RU" dirty="0" err="1"/>
              <a:t>ВКонтакте</a:t>
            </a:r>
            <a:endParaRPr lang="ru-RU" dirty="0"/>
          </a:p>
          <a:p>
            <a:endParaRPr lang="ru-RU" dirty="0"/>
          </a:p>
        </p:txBody>
      </p:sp>
      <p:sp>
        <p:nvSpPr>
          <p:cNvPr id="10" name="Прямоугольник: скругленные углы 21">
            <a:extLst>
              <a:ext uri="{FF2B5EF4-FFF2-40B4-BE49-F238E27FC236}">
                <a16:creationId xmlns:a16="http://schemas.microsoft.com/office/drawing/2014/main" id="{80EBE8EA-8E2C-004C-ABBC-D37E06429DD1}"/>
              </a:ext>
            </a:extLst>
          </p:cNvPr>
          <p:cNvSpPr/>
          <p:nvPr/>
        </p:nvSpPr>
        <p:spPr>
          <a:xfrm>
            <a:off x="670069" y="2990032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b="1" dirty="0"/>
              <a:t> Событийный маркетинг</a:t>
            </a:r>
          </a:p>
        </p:txBody>
      </p:sp>
      <p:sp>
        <p:nvSpPr>
          <p:cNvPr id="11" name="Прямоугольник: скругленные углы 22">
            <a:extLst>
              <a:ext uri="{FF2B5EF4-FFF2-40B4-BE49-F238E27FC236}">
                <a16:creationId xmlns:a16="http://schemas.microsoft.com/office/drawing/2014/main" id="{475633CC-A75F-0848-98FF-DB9865A7CF51}"/>
              </a:ext>
            </a:extLst>
          </p:cNvPr>
          <p:cNvSpPr/>
          <p:nvPr/>
        </p:nvSpPr>
        <p:spPr>
          <a:xfrm>
            <a:off x="3265289" y="2914908"/>
            <a:ext cx="8327620" cy="1432003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sz="1400" b="1" dirty="0"/>
              <a:t>Презентации проекта</a:t>
            </a:r>
            <a:r>
              <a:rPr lang="ru-RU" sz="1400" dirty="0"/>
              <a:t>:</a:t>
            </a:r>
            <a:br>
              <a:rPr lang="ru-RU" sz="1400" dirty="0"/>
            </a:br>
            <a:r>
              <a:rPr lang="ru-RU" sz="1400" dirty="0"/>
              <a:t>✓ «День открытых дверей» с бесплатными мастер-классами</a:t>
            </a:r>
            <a:br>
              <a:rPr lang="ru-RU" sz="1400" dirty="0"/>
            </a:br>
            <a:r>
              <a:rPr lang="ru-RU" sz="1400" dirty="0"/>
              <a:t>✓ Участие в сельских праздниках (Масленица, День села)</a:t>
            </a:r>
          </a:p>
          <a:p>
            <a:r>
              <a:rPr lang="ru-RU" sz="1400" b="1" dirty="0"/>
              <a:t>Бесплатные пробные занятия</a:t>
            </a:r>
            <a:r>
              <a:rPr lang="ru-RU" sz="1400" dirty="0"/>
              <a:t>:</a:t>
            </a:r>
            <a:br>
              <a:rPr lang="ru-RU" sz="1400" dirty="0"/>
            </a:br>
            <a:r>
              <a:rPr lang="ru-RU" sz="1400" dirty="0"/>
              <a:t>✓ «Неделя гостя» – приглашение новых участников</a:t>
            </a:r>
          </a:p>
          <a:p>
            <a:r>
              <a:rPr lang="ru-RU" sz="1400" b="1" dirty="0"/>
              <a:t>Фотовыставки</a:t>
            </a:r>
            <a:r>
              <a:rPr lang="ru-RU" sz="1400" dirty="0"/>
              <a:t>:</a:t>
            </a:r>
            <a:br>
              <a:rPr lang="ru-RU" sz="1400" dirty="0"/>
            </a:br>
            <a:r>
              <a:rPr lang="ru-RU" sz="1400" dirty="0"/>
              <a:t>✓ Стенд с фотоотчётами в людных местах</a:t>
            </a:r>
          </a:p>
        </p:txBody>
      </p:sp>
      <p:sp>
        <p:nvSpPr>
          <p:cNvPr id="12" name="Прямоугольник: скругленные углы 25">
            <a:extLst>
              <a:ext uri="{FF2B5EF4-FFF2-40B4-BE49-F238E27FC236}">
                <a16:creationId xmlns:a16="http://schemas.microsoft.com/office/drawing/2014/main" id="{63CFB881-8CB1-C745-BF4E-362C9249D0BD}"/>
              </a:ext>
            </a:extLst>
          </p:cNvPr>
          <p:cNvSpPr/>
          <p:nvPr/>
        </p:nvSpPr>
        <p:spPr>
          <a:xfrm>
            <a:off x="599091" y="4833159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b="1" dirty="0"/>
              <a:t>Партнёрские </a:t>
            </a:r>
            <a:r>
              <a:rPr lang="ru-RU" b="1" dirty="0" smtClean="0"/>
              <a:t>каналы и сарафанное радио</a:t>
            </a:r>
            <a:endParaRPr lang="ru-RU" b="1" dirty="0"/>
          </a:p>
        </p:txBody>
      </p:sp>
      <p:sp>
        <p:nvSpPr>
          <p:cNvPr id="13" name="Прямоугольник: скругленные углы 26">
            <a:extLst>
              <a:ext uri="{FF2B5EF4-FFF2-40B4-BE49-F238E27FC236}">
                <a16:creationId xmlns:a16="http://schemas.microsoft.com/office/drawing/2014/main" id="{10F1AE2E-6180-1A4D-92DD-CE5FFD87B989}"/>
              </a:ext>
            </a:extLst>
          </p:cNvPr>
          <p:cNvSpPr/>
          <p:nvPr/>
        </p:nvSpPr>
        <p:spPr>
          <a:xfrm>
            <a:off x="3208815" y="4593564"/>
            <a:ext cx="8327620" cy="176800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 err="1"/>
              <a:t>Помогатор</a:t>
            </a:r>
            <a:r>
              <a:rPr lang="ru-RU" dirty="0"/>
              <a:t>" уже работает с детьми, то "Метр с кепкой" может привлечь их мам, усиливая сообщество. Возможно, перекрестное продвижение: реклама в "</a:t>
            </a:r>
            <a:r>
              <a:rPr lang="ru-RU" dirty="0" err="1"/>
              <a:t>Помогаторе</a:t>
            </a:r>
            <a:r>
              <a:rPr lang="ru-RU" dirty="0"/>
              <a:t>" о новом клубе и наоборот.</a:t>
            </a:r>
            <a:endParaRPr lang="ru-RU" b="1" dirty="0" smtClean="0"/>
          </a:p>
          <a:p>
            <a:r>
              <a:rPr lang="ru-RU" b="1" dirty="0" smtClean="0"/>
              <a:t>Создание </a:t>
            </a:r>
            <a:r>
              <a:rPr lang="ru-RU" b="1" dirty="0"/>
              <a:t>реферальной системы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✓ «Приведи подругу – получи бесплатное занятие»</a:t>
            </a:r>
            <a:br>
              <a:rPr lang="ru-RU" dirty="0"/>
            </a:br>
            <a:r>
              <a:rPr lang="ru-RU" dirty="0"/>
              <a:t>✓ Бонусы активным участникам (значки, блокноты с логотипом)</a:t>
            </a:r>
          </a:p>
        </p:txBody>
      </p:sp>
    </p:spTree>
    <p:extLst>
      <p:ext uri="{BB962C8B-B14F-4D97-AF65-F5344CB8AC3E}">
        <p14:creationId xmlns:p14="http://schemas.microsoft.com/office/powerpoint/2010/main" val="2762513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F3F78-4164-C442-B1F3-0D24135B3721}"/>
              </a:ext>
            </a:extLst>
          </p:cNvPr>
          <p:cNvSpPr txBox="1"/>
          <p:nvPr/>
        </p:nvSpPr>
        <p:spPr>
          <a:xfrm>
            <a:off x="599090" y="588577"/>
            <a:ext cx="41745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A72E88"/>
                </a:solidFill>
                <a:latin typeface="Playfair Display SemiBold" pitchFamily="2" charset="-52"/>
              </a:rPr>
              <a:t>Имеющиеся ресурсы</a:t>
            </a:r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E874E-3323-BF4D-9B75-DF953D69A747}"/>
              </a:ext>
            </a:extLst>
          </p:cNvPr>
          <p:cNvSpPr txBox="1"/>
          <p:nvPr/>
        </p:nvSpPr>
        <p:spPr>
          <a:xfrm>
            <a:off x="734718" y="1569475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B1303B-4984-EF43-9CF9-35A1F375DD81}"/>
              </a:ext>
            </a:extLst>
          </p:cNvPr>
          <p:cNvSpPr txBox="1"/>
          <p:nvPr/>
        </p:nvSpPr>
        <p:spPr>
          <a:xfrm>
            <a:off x="599090" y="325853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F2C625-2AC4-0B4D-B712-C83866954A68}"/>
              </a:ext>
            </a:extLst>
          </p:cNvPr>
          <p:cNvSpPr txBox="1"/>
          <p:nvPr/>
        </p:nvSpPr>
        <p:spPr>
          <a:xfrm>
            <a:off x="616024" y="4645832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FBDE54-120F-D048-86E3-8F4AFF1F5D24}"/>
              </a:ext>
            </a:extLst>
          </p:cNvPr>
          <p:cNvSpPr txBox="1"/>
          <p:nvPr/>
        </p:nvSpPr>
        <p:spPr>
          <a:xfrm>
            <a:off x="1465670" y="1292469"/>
            <a:ext cx="100590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/>
              <a:t>Организационные</a:t>
            </a:r>
            <a:r>
              <a:rPr lang="ru-RU" dirty="0"/>
              <a:t>:</a:t>
            </a:r>
          </a:p>
          <a:p>
            <a:pPr lvl="1"/>
            <a:r>
              <a:rPr lang="ru-RU" b="1" dirty="0"/>
              <a:t>Помещение</a:t>
            </a:r>
            <a:r>
              <a:rPr lang="ru-RU" dirty="0"/>
              <a:t> на базе детского клуба «</a:t>
            </a:r>
            <a:r>
              <a:rPr lang="ru-RU" dirty="0" err="1"/>
              <a:t>Помогатор</a:t>
            </a:r>
            <a:r>
              <a:rPr lang="ru-RU" dirty="0"/>
              <a:t>» (уже оборудованное для занятий).</a:t>
            </a:r>
          </a:p>
          <a:p>
            <a:pPr lvl="1"/>
            <a:r>
              <a:rPr lang="ru-RU" b="1" dirty="0"/>
              <a:t>Команда</a:t>
            </a:r>
            <a:r>
              <a:rPr lang="ru-RU" dirty="0"/>
              <a:t>:</a:t>
            </a:r>
          </a:p>
          <a:p>
            <a:pPr lvl="2"/>
            <a:r>
              <a:rPr lang="ru-RU" dirty="0"/>
              <a:t>Педагог </a:t>
            </a:r>
            <a:r>
              <a:rPr lang="ru-RU" dirty="0" smtClean="0"/>
              <a:t>(я) </a:t>
            </a:r>
            <a:r>
              <a:rPr lang="ru-RU" dirty="0"/>
              <a:t>с опытом работы с детьми.</a:t>
            </a:r>
          </a:p>
          <a:p>
            <a:pPr lvl="2"/>
            <a:r>
              <a:rPr lang="ru-RU" dirty="0"/>
              <a:t>Административная поддержка «</a:t>
            </a:r>
            <a:r>
              <a:rPr lang="ru-RU" dirty="0" err="1"/>
              <a:t>Помогатора</a:t>
            </a:r>
            <a:r>
              <a:rPr lang="ru-RU" dirty="0"/>
              <a:t>» (запись клиентов, бухгалтерия).</a:t>
            </a:r>
          </a:p>
          <a:p>
            <a:pPr lvl="1"/>
            <a:r>
              <a:rPr lang="ru-RU" b="1" dirty="0"/>
              <a:t>Готовая аудитория</a:t>
            </a:r>
            <a:r>
              <a:rPr lang="ru-RU" dirty="0"/>
              <a:t> – родители детей из «</a:t>
            </a:r>
            <a:r>
              <a:rPr lang="ru-RU" dirty="0" err="1"/>
              <a:t>Помогатора</a:t>
            </a:r>
            <a:r>
              <a:rPr lang="ru-RU" dirty="0"/>
              <a:t>», у которых есть младшие дети.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E612C6-676E-3449-8945-F356D1293AB0}"/>
              </a:ext>
            </a:extLst>
          </p:cNvPr>
          <p:cNvSpPr txBox="1"/>
          <p:nvPr/>
        </p:nvSpPr>
        <p:spPr>
          <a:xfrm>
            <a:off x="1525892" y="3199041"/>
            <a:ext cx="9707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/>
              <a:t>Материальные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Мебель (столы, стулья, мягкие зоны).</a:t>
            </a:r>
          </a:p>
          <a:p>
            <a:pPr lvl="1"/>
            <a:r>
              <a:rPr lang="ru-RU" dirty="0"/>
              <a:t>Часть игровых материалов (канцелярия, книги, развивающие игрушки для старших детей, которые можно адаптировать).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46D28A-C696-C14B-ADEF-559FBD28C51A}"/>
              </a:ext>
            </a:extLst>
          </p:cNvPr>
          <p:cNvSpPr txBox="1"/>
          <p:nvPr/>
        </p:nvSpPr>
        <p:spPr>
          <a:xfrm>
            <a:off x="1662295" y="4645832"/>
            <a:ext cx="9990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/>
              <a:t>Информационные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Группа </a:t>
            </a:r>
            <a:r>
              <a:rPr lang="ru-RU" dirty="0" err="1"/>
              <a:t>ВКонтакте</a:t>
            </a:r>
            <a:r>
              <a:rPr lang="ru-RU" dirty="0"/>
              <a:t> «</a:t>
            </a:r>
            <a:r>
              <a:rPr lang="ru-RU" dirty="0" err="1"/>
              <a:t>Помогатора</a:t>
            </a:r>
            <a:r>
              <a:rPr lang="ru-RU" dirty="0"/>
              <a:t>» (готовая площадка для рекламы).</a:t>
            </a:r>
          </a:p>
          <a:p>
            <a:pPr lvl="1"/>
            <a:r>
              <a:rPr lang="ru-RU" dirty="0"/>
              <a:t>Доступ к локальным чатам и </a:t>
            </a:r>
            <a:r>
              <a:rPr lang="ru-RU" dirty="0" err="1"/>
              <a:t>соцсетям</a:t>
            </a:r>
            <a:r>
              <a:rPr lang="ru-RU" dirty="0"/>
              <a:t> села/района.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292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F3F78-4164-C442-B1F3-0D24135B3721}"/>
              </a:ext>
            </a:extLst>
          </p:cNvPr>
          <p:cNvSpPr txBox="1"/>
          <p:nvPr/>
        </p:nvSpPr>
        <p:spPr>
          <a:xfrm>
            <a:off x="616024" y="228895"/>
            <a:ext cx="4495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A72E88"/>
                </a:solidFill>
                <a:latin typeface="Playfair Display SemiBold" pitchFamily="2" charset="-52"/>
              </a:rPr>
              <a:t>Необходимые Ресурсы</a:t>
            </a:r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E874E-3323-BF4D-9B75-DF953D69A747}"/>
              </a:ext>
            </a:extLst>
          </p:cNvPr>
          <p:cNvSpPr txBox="1"/>
          <p:nvPr/>
        </p:nvSpPr>
        <p:spPr>
          <a:xfrm>
            <a:off x="678939" y="990084"/>
            <a:ext cx="7120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B9D04A"/>
                </a:solidFill>
                <a:latin typeface="Dita Sweet" panose="02000503090000020004" pitchFamily="50" charset="0"/>
              </a:rPr>
              <a:t>1.</a:t>
            </a:r>
            <a:endParaRPr lang="ru-RU" sz="5400" dirty="0">
              <a:solidFill>
                <a:srgbClr val="B9D04A"/>
              </a:solidFill>
              <a:latin typeface="Dita Sweet" panose="02000503090000020004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B1303B-4984-EF43-9CF9-35A1F375DD81}"/>
              </a:ext>
            </a:extLst>
          </p:cNvPr>
          <p:cNvSpPr txBox="1"/>
          <p:nvPr/>
        </p:nvSpPr>
        <p:spPr>
          <a:xfrm>
            <a:off x="678939" y="2817958"/>
            <a:ext cx="7120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  <a:endParaRPr lang="ru-RU" sz="5400" dirty="0">
              <a:solidFill>
                <a:srgbClr val="B9D04A"/>
              </a:solidFill>
              <a:latin typeface="Dita Sweet" panose="02000503090000020004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F2C625-2AC4-0B4D-B712-C83866954A68}"/>
              </a:ext>
            </a:extLst>
          </p:cNvPr>
          <p:cNvSpPr txBox="1"/>
          <p:nvPr/>
        </p:nvSpPr>
        <p:spPr>
          <a:xfrm>
            <a:off x="669599" y="4308722"/>
            <a:ext cx="7120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  <a:endParaRPr lang="ru-RU" sz="5400" dirty="0">
              <a:solidFill>
                <a:srgbClr val="B9D04A"/>
              </a:solidFill>
              <a:latin typeface="Dita Sweet" panose="02000503090000020004" pitchFamily="50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FBDE54-120F-D048-86E3-8F4AFF1F5D24}"/>
              </a:ext>
            </a:extLst>
          </p:cNvPr>
          <p:cNvSpPr txBox="1"/>
          <p:nvPr/>
        </p:nvSpPr>
        <p:spPr>
          <a:xfrm>
            <a:off x="1381653" y="745023"/>
            <a:ext cx="104360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/>
              <a:t>Финансовые</a:t>
            </a:r>
            <a:r>
              <a:rPr lang="ru-RU" dirty="0"/>
              <a:t>:</a:t>
            </a:r>
          </a:p>
          <a:p>
            <a:pPr lvl="1"/>
            <a:r>
              <a:rPr lang="ru-RU" b="1" dirty="0"/>
              <a:t>Закупка специализированных материалов</a:t>
            </a:r>
            <a:r>
              <a:rPr lang="ru-RU" dirty="0"/>
              <a:t> для малышей:</a:t>
            </a:r>
          </a:p>
          <a:p>
            <a:pPr lvl="2"/>
            <a:r>
              <a:rPr lang="ru-RU" dirty="0"/>
              <a:t>Сенсорные игрушки (мягкие кубики, </a:t>
            </a:r>
            <a:r>
              <a:rPr lang="ru-RU" dirty="0" err="1"/>
              <a:t>сортеры</a:t>
            </a:r>
            <a:r>
              <a:rPr lang="ru-RU" dirty="0"/>
              <a:t>, музыкальные инструменты) – ~10 000 руб.</a:t>
            </a:r>
          </a:p>
          <a:p>
            <a:pPr lvl="2"/>
            <a:r>
              <a:rPr lang="ru-RU" dirty="0"/>
              <a:t>Коврики и маты для зоны ползания – </a:t>
            </a:r>
            <a:r>
              <a:rPr lang="ru-RU" dirty="0" smtClean="0"/>
              <a:t>~10 </a:t>
            </a:r>
            <a:r>
              <a:rPr lang="ru-RU" dirty="0"/>
              <a:t>000 руб.</a:t>
            </a:r>
          </a:p>
          <a:p>
            <a:pPr lvl="2"/>
            <a:r>
              <a:rPr lang="ru-RU" dirty="0"/>
              <a:t>Расходные материалы (краски, пластилин, бумага) – ~3 000 руб./мес.</a:t>
            </a:r>
          </a:p>
          <a:p>
            <a:pPr lvl="1"/>
            <a:r>
              <a:rPr lang="ru-RU" b="1" dirty="0"/>
              <a:t>Реклама</a:t>
            </a:r>
            <a:r>
              <a:rPr lang="ru-RU" dirty="0"/>
              <a:t>:</a:t>
            </a:r>
          </a:p>
          <a:p>
            <a:pPr lvl="2"/>
            <a:r>
              <a:rPr lang="ru-RU" dirty="0" err="1"/>
              <a:t>Таргетированная</a:t>
            </a:r>
            <a:r>
              <a:rPr lang="ru-RU" dirty="0"/>
              <a:t> реклама </a:t>
            </a:r>
            <a:r>
              <a:rPr lang="ru-RU" dirty="0" err="1"/>
              <a:t>ВКонтакте</a:t>
            </a:r>
            <a:r>
              <a:rPr lang="ru-RU" dirty="0"/>
              <a:t> – ~5 000 руб./мес.</a:t>
            </a:r>
          </a:p>
          <a:p>
            <a:pPr lvl="2"/>
            <a:r>
              <a:rPr lang="ru-RU" dirty="0"/>
              <a:t>Печать листовок – ~2 000 руб.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E612C6-676E-3449-8945-F356D1293AB0}"/>
              </a:ext>
            </a:extLst>
          </p:cNvPr>
          <p:cNvSpPr txBox="1"/>
          <p:nvPr/>
        </p:nvSpPr>
        <p:spPr>
          <a:xfrm>
            <a:off x="1445735" y="2950485"/>
            <a:ext cx="97078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/>
              <a:t>Организационные</a:t>
            </a:r>
            <a:r>
              <a:rPr lang="ru-RU" dirty="0"/>
              <a:t>:</a:t>
            </a:r>
          </a:p>
          <a:p>
            <a:pPr lvl="1"/>
            <a:r>
              <a:rPr lang="ru-RU" b="1" dirty="0"/>
              <a:t>Дополнительные педагоги/волонтеры</a:t>
            </a:r>
            <a:r>
              <a:rPr lang="ru-RU" dirty="0"/>
              <a:t> для работы с малышами (если групп будет много).</a:t>
            </a:r>
          </a:p>
          <a:p>
            <a:pPr lvl="1"/>
            <a:r>
              <a:rPr lang="ru-RU" b="1" dirty="0"/>
              <a:t>Методические пособия</a:t>
            </a:r>
            <a:r>
              <a:rPr lang="ru-RU" dirty="0"/>
              <a:t> по раннему развитию (книги, курсы) – ~5 000 руб.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46D28A-C696-C14B-ADEF-559FBD28C51A}"/>
              </a:ext>
            </a:extLst>
          </p:cNvPr>
          <p:cNvSpPr txBox="1"/>
          <p:nvPr/>
        </p:nvSpPr>
        <p:spPr>
          <a:xfrm>
            <a:off x="1465670" y="3926946"/>
            <a:ext cx="99904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/>
              <a:t>Информационные</a:t>
            </a:r>
            <a:r>
              <a:rPr lang="ru-RU" dirty="0"/>
              <a:t>:</a:t>
            </a:r>
          </a:p>
          <a:p>
            <a:pPr lvl="1"/>
            <a:r>
              <a:rPr lang="ru-RU" b="1" dirty="0"/>
              <a:t>Разработка контента</a:t>
            </a:r>
            <a:r>
              <a:rPr lang="ru-RU" dirty="0"/>
              <a:t>:</a:t>
            </a:r>
          </a:p>
          <a:p>
            <a:pPr lvl="2"/>
            <a:r>
              <a:rPr lang="ru-RU" dirty="0"/>
              <a:t>Фото/видеосъемка занятий (можно на телефон, но лучше бюджет на простую камеру – ~15 000 руб.).</a:t>
            </a:r>
          </a:p>
          <a:p>
            <a:pPr lvl="2"/>
            <a:r>
              <a:rPr lang="ru-RU" dirty="0"/>
              <a:t>Дизайн афиш и постов (можно делать самостоятельно в </a:t>
            </a:r>
            <a:r>
              <a:rPr lang="ru-RU" dirty="0" err="1"/>
              <a:t>Canva</a:t>
            </a:r>
            <a:r>
              <a:rPr lang="ru-RU" dirty="0"/>
              <a:t>).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F2C625-2AC4-0B4D-B712-C83866954A68}"/>
              </a:ext>
            </a:extLst>
          </p:cNvPr>
          <p:cNvSpPr txBox="1"/>
          <p:nvPr/>
        </p:nvSpPr>
        <p:spPr>
          <a:xfrm>
            <a:off x="751238" y="5565221"/>
            <a:ext cx="7120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B9D04A"/>
                </a:solidFill>
                <a:latin typeface="Dita Sweet" panose="02000503090000020004" pitchFamily="50" charset="0"/>
              </a:rPr>
              <a:t>4.</a:t>
            </a:r>
            <a:endParaRPr lang="ru-RU" sz="5400" dirty="0">
              <a:solidFill>
                <a:srgbClr val="B9D04A"/>
              </a:solidFill>
              <a:latin typeface="Dita Sweet" panose="02000503090000020004" pitchFamily="50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07970" y="5313870"/>
            <a:ext cx="9705851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300"/>
              </a:spcAft>
              <a:tabLst>
                <a:tab pos="457200" algn="l"/>
              </a:tabLst>
            </a:pPr>
            <a:r>
              <a:rPr lang="ru-RU" sz="1600" b="1" dirty="0">
                <a:solidFill>
                  <a:srgbClr val="40404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Партнерские</a:t>
            </a:r>
            <a:r>
              <a:rPr lang="ru-RU" sz="1600" dirty="0">
                <a:solidFill>
                  <a:srgbClr val="40404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spcAft>
                <a:spcPts val="5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600" b="1" dirty="0">
                <a:solidFill>
                  <a:srgbClr val="40404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Привлечение спонсоров</a:t>
            </a:r>
            <a:r>
              <a:rPr lang="ru-RU" sz="1600" dirty="0">
                <a:solidFill>
                  <a:srgbClr val="40404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(местные магазины, фермеры) для помощи с материалами или продуктами для чаепитий.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5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600" b="1" dirty="0" err="1">
                <a:solidFill>
                  <a:srgbClr val="40404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Грантовая</a:t>
            </a:r>
            <a:r>
              <a:rPr lang="ru-RU" sz="1600" b="1" dirty="0">
                <a:solidFill>
                  <a:srgbClr val="40404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поддержка</a:t>
            </a:r>
            <a:r>
              <a:rPr lang="ru-RU" sz="1600" dirty="0">
                <a:solidFill>
                  <a:srgbClr val="40404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(поиск местных или федеральных программ для социальных проектов).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267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C12802-D0DB-8349-B613-80C69CA111E6}"/>
              </a:ext>
            </a:extLst>
          </p:cNvPr>
          <p:cNvSpPr txBox="1"/>
          <p:nvPr/>
        </p:nvSpPr>
        <p:spPr>
          <a:xfrm>
            <a:off x="599090" y="588577"/>
            <a:ext cx="3196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Команда проекта</a:t>
            </a:r>
          </a:p>
        </p:txBody>
      </p:sp>
      <p:sp>
        <p:nvSpPr>
          <p:cNvPr id="10" name="Овал 28">
            <a:extLst>
              <a:ext uri="{FF2B5EF4-FFF2-40B4-BE49-F238E27FC236}">
                <a16:creationId xmlns:a16="http://schemas.microsoft.com/office/drawing/2014/main" id="{6F5EF453-8BA8-5248-948E-4677620C92AA}"/>
              </a:ext>
            </a:extLst>
          </p:cNvPr>
          <p:cNvSpPr/>
          <p:nvPr/>
        </p:nvSpPr>
        <p:spPr>
          <a:xfrm>
            <a:off x="6423417" y="3088345"/>
            <a:ext cx="1384995" cy="138499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Вставить фото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3E1AB8-A27C-0540-B40E-DDBEBC322F07}"/>
              </a:ext>
            </a:extLst>
          </p:cNvPr>
          <p:cNvSpPr txBox="1"/>
          <p:nvPr/>
        </p:nvSpPr>
        <p:spPr>
          <a:xfrm>
            <a:off x="2207995" y="3411510"/>
            <a:ext cx="408092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Табакова</a:t>
            </a:r>
            <a:r>
              <a:rPr lang="ru-RU" sz="1400" dirty="0" smtClean="0"/>
              <a:t> Ольга Сергеевна, Россия, Республика Татарстан, </a:t>
            </a:r>
            <a:r>
              <a:rPr lang="ru-RU" sz="1400" dirty="0" err="1" smtClean="0"/>
              <a:t>Лаишевский</a:t>
            </a:r>
            <a:r>
              <a:rPr lang="ru-RU" sz="1400" dirty="0" smtClean="0"/>
              <a:t> район, </a:t>
            </a:r>
            <a:r>
              <a:rPr lang="ru-RU" sz="1400" dirty="0" err="1" smtClean="0"/>
              <a:t>с.Столбище</a:t>
            </a:r>
            <a:r>
              <a:rPr lang="ru-RU" sz="1400" dirty="0" smtClean="0"/>
              <a:t>, 1986 год рождения, психолог,  педагог, успешно ведет занятия в  детских клубах для детей </a:t>
            </a:r>
            <a:r>
              <a:rPr lang="ru-RU" sz="1400" dirty="0" err="1" smtClean="0"/>
              <a:t>Помогатор</a:t>
            </a:r>
            <a:r>
              <a:rPr lang="ru-RU" sz="1400" dirty="0" smtClean="0"/>
              <a:t>, Интеллектуал</a:t>
            </a:r>
            <a:endParaRPr lang="ru-RU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D5AE49-FCC8-D949-836F-A74AD3355702}"/>
              </a:ext>
            </a:extLst>
          </p:cNvPr>
          <p:cNvSpPr txBox="1"/>
          <p:nvPr/>
        </p:nvSpPr>
        <p:spPr>
          <a:xfrm>
            <a:off x="8114727" y="3216871"/>
            <a:ext cx="3426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Корнишина</a:t>
            </a:r>
            <a:r>
              <a:rPr lang="ru-RU" sz="1400" dirty="0" smtClean="0"/>
              <a:t> Анжелика Сергеевна, </a:t>
            </a:r>
            <a:r>
              <a:rPr lang="ru-RU" sz="1400" dirty="0"/>
              <a:t>Россия, Республика Татарстан, </a:t>
            </a:r>
            <a:r>
              <a:rPr lang="ru-RU" sz="1400" dirty="0" err="1"/>
              <a:t>Лаишевский</a:t>
            </a:r>
            <a:r>
              <a:rPr lang="ru-RU" sz="1400" dirty="0"/>
              <a:t> район, </a:t>
            </a:r>
            <a:r>
              <a:rPr lang="ru-RU" sz="1400" dirty="0" err="1"/>
              <a:t>с.Столбище</a:t>
            </a:r>
            <a:r>
              <a:rPr lang="ru-RU" sz="1400" dirty="0" smtClean="0"/>
              <a:t>, 1984, </a:t>
            </a:r>
            <a:r>
              <a:rPr lang="ru-RU" sz="1400" dirty="0" err="1" smtClean="0"/>
              <a:t>нейропсихолог</a:t>
            </a:r>
            <a:r>
              <a:rPr lang="ru-RU" sz="1400" dirty="0" smtClean="0"/>
              <a:t>, </a:t>
            </a:r>
            <a:r>
              <a:rPr lang="ru-RU" sz="1400" dirty="0" err="1" smtClean="0"/>
              <a:t>нейропедагог</a:t>
            </a:r>
            <a:r>
              <a:rPr lang="ru-RU" sz="1400" dirty="0" smtClean="0"/>
              <a:t>,</a:t>
            </a:r>
            <a:endParaRPr lang="ru-RU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A5C35F-2BAF-3D4B-ACCF-DC530FD2EB68}"/>
              </a:ext>
            </a:extLst>
          </p:cNvPr>
          <p:cNvSpPr txBox="1"/>
          <p:nvPr/>
        </p:nvSpPr>
        <p:spPr>
          <a:xfrm>
            <a:off x="584549" y="2590983"/>
            <a:ext cx="3038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Руководители проекта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8F5C6B-9DA1-054C-BDF6-066529B98D57}"/>
              </a:ext>
            </a:extLst>
          </p:cNvPr>
          <p:cNvSpPr txBox="1"/>
          <p:nvPr/>
        </p:nvSpPr>
        <p:spPr>
          <a:xfrm>
            <a:off x="6364656" y="2585320"/>
            <a:ext cx="3533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B9D04A"/>
                </a:solidFill>
                <a:latin typeface="Playfair Display SemiBold" pitchFamily="2" charset="-52"/>
              </a:rPr>
              <a:t>Ключевые члены команды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44247" t="31198" r="34377" b="52295"/>
          <a:stretch/>
        </p:blipFill>
        <p:spPr>
          <a:xfrm>
            <a:off x="6495626" y="3032086"/>
            <a:ext cx="1604974" cy="185922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/>
          <a:srcRect l="32198" t="11747" r="24735" b="49911"/>
          <a:stretch/>
        </p:blipFill>
        <p:spPr>
          <a:xfrm>
            <a:off x="531974" y="3088345"/>
            <a:ext cx="1571580" cy="203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78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1773</TotalTime>
  <Words>1748</Words>
  <Application>Microsoft Office PowerPoint</Application>
  <PresentationFormat>Широкоэкранный</PresentationFormat>
  <Paragraphs>170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6" baseType="lpstr">
      <vt:lpstr>Arial</vt:lpstr>
      <vt:lpstr>Calibri</vt:lpstr>
      <vt:lpstr>Calibri Light</vt:lpstr>
      <vt:lpstr>Courier New</vt:lpstr>
      <vt:lpstr>Dita Sweet</vt:lpstr>
      <vt:lpstr>Montserrat</vt:lpstr>
      <vt:lpstr>Playfair Display</vt:lpstr>
      <vt:lpstr>Playfair Display SemiBold</vt:lpstr>
      <vt:lpstr>Segoe UI</vt:lpstr>
      <vt:lpstr>Symbol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Olga Tabakova</cp:lastModifiedBy>
  <cp:revision>25</cp:revision>
  <dcterms:created xsi:type="dcterms:W3CDTF">2025-03-26T12:04:55Z</dcterms:created>
  <dcterms:modified xsi:type="dcterms:W3CDTF">2025-04-18T13:31:33Z</dcterms:modified>
</cp:coreProperties>
</file>