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4" r:id="rId9"/>
    <p:sldId id="275" r:id="rId10"/>
    <p:sldId id="262" r:id="rId11"/>
    <p:sldId id="264" r:id="rId12"/>
    <p:sldId id="276" r:id="rId13"/>
    <p:sldId id="277" r:id="rId14"/>
    <p:sldId id="266" r:id="rId15"/>
    <p:sldId id="267" r:id="rId16"/>
    <p:sldId id="278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42" autoAdjust="0"/>
  </p:normalViewPr>
  <p:slideViewPr>
    <p:cSldViewPr>
      <p:cViewPr varScale="1">
        <p:scale>
          <a:sx n="115" d="100"/>
          <a:sy n="115" d="100"/>
        </p:scale>
        <p:origin x="14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CA20-7B90-4B19-8165-6E51B74D7296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C354-4849-4992-B995-56D488159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1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0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354-4849-4992-B995-56D48815911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2565-2EAE-48BE-8C8C-5CAE37CFFE4E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80D7-33C7-4D2C-B6AF-0172A4A5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23" y="96551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ahnschrift SemiBold SemiConden" pitchFamily="34" charset="0"/>
              </a:rPr>
              <a:t>«Плеяда будущего: путь чистоты» 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ahnschrift SemiBold SemiConden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23" y="1756323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Инновационный социально-профилактический образовательный проект: </a:t>
            </a:r>
          </a:p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настольная игра антинаркотической направленности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362" y="3404921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Автор проекта: Довгалева Валерия Александровна</a:t>
            </a:r>
            <a:b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Иллюстратор: Густомясова Лира Валерьевна</a:t>
            </a:r>
            <a:b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Bahnschrift SemiBold SemiConden" pitchFamily="34" charset="0"/>
              </a:rPr>
              <a:t>Д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изайнер: Иващенко Алина Витальевна</a:t>
            </a:r>
            <a:b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Консультант по медицинской части: </a:t>
            </a:r>
            <a:endParaRPr lang="ru-RU" sz="1600" dirty="0" smtClean="0">
              <a:solidFill>
                <a:schemeClr val="bg1"/>
              </a:solidFill>
              <a:latin typeface="Bahnschrift SemiBold SemiConden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Bahnschrift SemiBold SemiConden" pitchFamily="34" charset="0"/>
              </a:rPr>
              <a:t>Колмыкова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Евгения Александровна</a:t>
            </a:r>
            <a:b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Консультант по стратегической части: </a:t>
            </a:r>
            <a:endParaRPr lang="ru-RU" sz="1600" dirty="0" smtClean="0">
              <a:solidFill>
                <a:schemeClr val="bg1"/>
              </a:solidFill>
              <a:latin typeface="Bahnschrift SemiBold SemiConden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Самойлова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Наталья Александровна </a:t>
            </a:r>
            <a:b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(федеральный проект «</a:t>
            </a:r>
            <a:r>
              <a:rPr lang="ru-RU" sz="1600" dirty="0" err="1" smtClean="0">
                <a:solidFill>
                  <a:schemeClr val="bg1"/>
                </a:solidFill>
                <a:latin typeface="Bahnschrift SemiBold SemiConden" pitchFamily="34" charset="0"/>
              </a:rPr>
              <a:t>Росмолодёжь.Бизнес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»)</a:t>
            </a:r>
            <a:b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Консультант по методической части: </a:t>
            </a:r>
            <a:endParaRPr lang="ru-RU" sz="1600" dirty="0" smtClean="0">
              <a:solidFill>
                <a:schemeClr val="bg1"/>
              </a:solidFill>
              <a:latin typeface="Bahnschrift SemiBold SemiConden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Кошелева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Татьяна </a:t>
            </a:r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Владимировна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Консультант </a:t>
            </a:r>
            <a:r>
              <a:rPr lang="ru-RU" sz="1600" dirty="0">
                <a:solidFill>
                  <a:schemeClr val="bg1"/>
                </a:solidFill>
                <a:latin typeface="Bahnschrift SemiBold SemiConden" pitchFamily="34" charset="0"/>
              </a:rPr>
              <a:t>в области игровых разработок: </a:t>
            </a:r>
            <a:endParaRPr lang="ru-RU" sz="1600" dirty="0" smtClean="0">
              <a:solidFill>
                <a:schemeClr val="bg1"/>
              </a:solidFill>
              <a:latin typeface="Bahnschrift SemiBold SemiConden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Bahnschrift SemiBold SemiConden" pitchFamily="34" charset="0"/>
              </a:rPr>
              <a:t>Васильев Александр Николаевич</a:t>
            </a:r>
            <a:endParaRPr lang="ru-RU" sz="16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6451909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Краснодар, 2026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9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46" y="247832"/>
            <a:ext cx="900115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ТЕОРЕТИЧЕСКИЕ И ПРАКТИЧЕСКИЕ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МЕТОДЫ ОРГАНИЗАЦИИ: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- анализ литературы по теме исследования;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анализ произведений кинематографа по теме исследования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(художественное и документальное кино);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аксиоматический метод;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метод анкетирования (</a:t>
            </a:r>
            <a:r>
              <a:rPr lang="en-US" sz="2000" b="1" dirty="0" smtClean="0">
                <a:solidFill>
                  <a:schemeClr val="bg1"/>
                </a:solidFill>
              </a:rPr>
              <a:t>custom development</a:t>
            </a:r>
            <a:r>
              <a:rPr lang="ru-RU" sz="2000" b="1" dirty="0" smtClean="0">
                <a:solidFill>
                  <a:schemeClr val="bg1"/>
                </a:solidFill>
              </a:rPr>
              <a:t>, анкетирования методического пособия);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метод классификации сравнения (методы профилактики, </a:t>
            </a:r>
            <a:r>
              <a:rPr lang="ru-RU" sz="2000" b="1" dirty="0" err="1" smtClean="0">
                <a:solidFill>
                  <a:schemeClr val="bg1"/>
                </a:solidFill>
              </a:rPr>
              <a:t>геймдев</a:t>
            </a:r>
            <a:r>
              <a:rPr lang="ru-RU" sz="2000" b="1" dirty="0" smtClean="0">
                <a:solidFill>
                  <a:schemeClr val="bg1"/>
                </a:solidFill>
              </a:rPr>
              <a:t>);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игровой метод;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дидактический метод;</a:t>
            </a: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</a:rPr>
              <a:t> метод рефлексии.</a:t>
            </a:r>
          </a:p>
        </p:txBody>
      </p:sp>
      <p:pic>
        <p:nvPicPr>
          <p:cNvPr id="5" name="Рисунок 4" descr="photo_5326061963517753171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571876"/>
            <a:ext cx="5572164" cy="303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903453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МЕХАНИЗМ РЕАЛИЗАЦИИ: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600" b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1.Подготовительный: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Диагностический блок этапа: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1. Изучение и анализ особенностей профилактической работы антинаркотического спектра. 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2. Проведение анализа статистических данных (РОССТАТ, Всемирный доклад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о </a:t>
            </a:r>
            <a:r>
              <a:rPr lang="ru-RU" sz="2000" b="1" dirty="0">
                <a:solidFill>
                  <a:schemeClr val="bg1"/>
                </a:solidFill>
              </a:rPr>
              <a:t>наркотиках УНП ООН) в рамках темы проекта.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3. Проведение опроса среди целевой аудитории по теме "Серия настольных игр, направленных на профилактику асоциальных проблем в молодёжной среде" (</a:t>
            </a:r>
            <a:r>
              <a:rPr lang="ru-RU" sz="2000" b="1" dirty="0" err="1">
                <a:solidFill>
                  <a:schemeClr val="bg1"/>
                </a:solidFill>
              </a:rPr>
              <a:t>custom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development</a:t>
            </a:r>
            <a:r>
              <a:rPr lang="ru-RU" sz="2000" b="1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4. Приобретение, изучение и анализ научных изданий по теме проекта.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5. Изучение и анализ литературных художественных произведений, посвящённых проблеме </a:t>
            </a:r>
            <a:r>
              <a:rPr lang="ru-RU" sz="2000" b="1" dirty="0" err="1">
                <a:solidFill>
                  <a:schemeClr val="bg1"/>
                </a:solidFill>
              </a:rPr>
              <a:t>наркопреступности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6. Просмотр и анализ произведений кинематографа по теме проекта.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7. Обзор и оценка изданных ранее игровых продуктов, ориентированных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>
                <a:solidFill>
                  <a:schemeClr val="bg1"/>
                </a:solidFill>
              </a:rPr>
              <a:t>тему проекта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865" y="332656"/>
            <a:ext cx="903453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МЕХАНИЗМ РЕАЛИЗАЦИИ: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600" b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Практический блок этапа: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8. Составление сюжета, написание сценария и лоров игрового продукта.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9. Разработка персонажей игрового продукта и их характеристик.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10. Разработка и прорисовка локаций игрового поля.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11. Работа над информационными карточками игрового продукта (лекционные тезисы, вопросы и задания на локациях).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12. Работа над артефактами игрового продукта (бонусы на локациях).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13. Работа над </a:t>
            </a:r>
            <a:r>
              <a:rPr lang="ru-RU" sz="2000" b="1" dirty="0" err="1">
                <a:solidFill>
                  <a:schemeClr val="bg1"/>
                </a:solidFill>
              </a:rPr>
              <a:t>внутриигровой</a:t>
            </a:r>
            <a:r>
              <a:rPr lang="ru-RU" sz="2000" b="1" dirty="0">
                <a:solidFill>
                  <a:schemeClr val="bg1"/>
                </a:solidFill>
              </a:rPr>
              <a:t> валютой (для приобретения артефактов 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и прохождения сложных локаций).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14. Изготовление игрового поля, 3d фигурок персонажей (фишек), информационных карточек, карточек с артефактами, валюты, упаковки.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15. Составление, экспертиза и апробация методического пособия к игре.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16. Получение экспертных заключений и внесение коррективов в игровой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28177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865" y="332656"/>
            <a:ext cx="903453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МЕХАНИЗМ РЕАЛИЗАЦИИ: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600" b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2. Основной (экспериментально-практический):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1. Проведение тестовых игр с экспертами, </a:t>
            </a:r>
            <a:r>
              <a:rPr lang="ru-RU" sz="2000" b="1" dirty="0" err="1">
                <a:solidFill>
                  <a:schemeClr val="bg1"/>
                </a:solidFill>
              </a:rPr>
              <a:t>игропрактиками</a:t>
            </a:r>
            <a:r>
              <a:rPr lang="ru-RU" sz="2000" b="1" dirty="0">
                <a:solidFill>
                  <a:schemeClr val="bg1"/>
                </a:solidFill>
              </a:rPr>
              <a:t> и др.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2. Получение обратной связи посредством </a:t>
            </a:r>
            <a:r>
              <a:rPr lang="ru-RU" sz="2000" b="1" dirty="0" err="1">
                <a:solidFill>
                  <a:schemeClr val="bg1"/>
                </a:solidFill>
              </a:rPr>
              <a:t>интерактива</a:t>
            </a:r>
            <a:r>
              <a:rPr lang="ru-RU" sz="2000" b="1" dirty="0">
                <a:solidFill>
                  <a:schemeClr val="bg1"/>
                </a:solidFill>
              </a:rPr>
              <a:t> в форме "Вопрос/ответ" и </a:t>
            </a:r>
            <a:r>
              <a:rPr lang="ru-RU" sz="2000" b="1" dirty="0" err="1">
                <a:solidFill>
                  <a:schemeClr val="bg1"/>
                </a:solidFill>
              </a:rPr>
              <a:t>анкетирований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3. Внесение коррективов в проект по рекомендациям экспертов.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3. Заключительный (аналитический):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1. Создание портфолио по итогам проведения мероприятий: фотографии выставок, выставочные буклеты, благодарственные письма, книга отзывов.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2. Анализ и формирование вывода о результативности и рентабельности проекта.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3. Составление отчёта о про деланной работе в рамках реализации проекта.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4. Выпуск методического пособия, содержащего научно обоснованные рекомендации по конструированию профилактических программ, ключевой особенностью которых выступает интеграция игровых методик.</a:t>
            </a:r>
          </a:p>
        </p:txBody>
      </p:sp>
    </p:spTree>
    <p:extLst>
      <p:ext uri="{BB962C8B-B14F-4D97-AF65-F5344CB8AC3E}">
        <p14:creationId xmlns:p14="http://schemas.microsoft.com/office/powerpoint/2010/main" val="13222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ПЛАНИРУЕМЫЕ РЕЗУЛЬТАТЫ: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Спектра </a:t>
            </a:r>
            <a:r>
              <a:rPr lang="ru-RU" sz="2000" b="1" dirty="0">
                <a:solidFill>
                  <a:schemeClr val="bg1"/>
                </a:solidFill>
              </a:rPr>
              <a:t>социального воздействия (</a:t>
            </a:r>
            <a:r>
              <a:rPr lang="ru-RU" sz="2000" b="1" dirty="0" err="1">
                <a:solidFill>
                  <a:schemeClr val="bg1"/>
                </a:solidFill>
              </a:rPr>
              <a:t>деятельностные</a:t>
            </a:r>
            <a:r>
              <a:rPr lang="ru-RU" sz="2000" b="1" dirty="0" smtClean="0">
                <a:solidFill>
                  <a:schemeClr val="bg1"/>
                </a:solidFill>
              </a:rPr>
              <a:t>):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1. </a:t>
            </a:r>
            <a:r>
              <a:rPr lang="ru-RU" sz="2000" b="1" dirty="0" smtClean="0">
                <a:solidFill>
                  <a:schemeClr val="bg1"/>
                </a:solidFill>
              </a:rPr>
              <a:t> Активное </a:t>
            </a:r>
            <a:r>
              <a:rPr lang="ru-RU" sz="2000" b="1" dirty="0">
                <a:solidFill>
                  <a:schemeClr val="bg1"/>
                </a:solidFill>
              </a:rPr>
              <a:t>применение игрового материала в программах мероприятий профилактической направленности (классные часы, уроки здоровья, встречи участников клубных объединений, спортивных секций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>
                <a:solidFill>
                  <a:schemeClr val="bg1"/>
                </a:solidFill>
              </a:rPr>
              <a:t>клубов по интересам, тематические форумы и т.д.), а также его частное использование с целью предотвращения употребления и распространения запрещённых веществ среди целевой аудитории.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2. Тотальная </a:t>
            </a:r>
            <a:r>
              <a:rPr lang="ru-RU" sz="2000" b="1" dirty="0">
                <a:solidFill>
                  <a:schemeClr val="bg1"/>
                </a:solidFill>
              </a:rPr>
              <a:t>интеграция игрового продукта в различные социальные сферы и медицинские инициативы, что представляет собой инновационный подход к профилактике наркомании, который позволяет эффективно сочетать образовательные и развлекательные элементы.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517" y="482512"/>
            <a:ext cx="8893011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ПЛАНИРУЕМЫЕ РЕЗУЛЬТАТЫ: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Образовательного </a:t>
            </a:r>
            <a:r>
              <a:rPr lang="ru-RU" sz="2000" b="1" dirty="0">
                <a:solidFill>
                  <a:schemeClr val="bg1"/>
                </a:solidFill>
              </a:rPr>
              <a:t>спектра: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3. Посредством работы с игровым продуктом в ходе проведения мероприятий планируется создать так называемую поддерживающую среду: во время прохождения настольной игры участникам предлагается альтернатива зависимости от запрещённых веществ в виде спорта, кинематографа, литературы и т.д. – это не формальное перечисление возможных занятий, а создание конкретных сценариев, где игрок, получая ту или иную информацию, делает осознанный шаг в сторону здорового будущего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Воспитательного </a:t>
            </a:r>
            <a:r>
              <a:rPr lang="ru-RU" sz="2000" b="1" dirty="0">
                <a:solidFill>
                  <a:schemeClr val="bg1"/>
                </a:solidFill>
              </a:rPr>
              <a:t>спектра: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4. Планируется </a:t>
            </a:r>
            <a:r>
              <a:rPr lang="ru-RU" sz="2000" b="1" dirty="0">
                <a:solidFill>
                  <a:schemeClr val="bg1"/>
                </a:solidFill>
              </a:rPr>
              <a:t>запустить игровой продукт в виде инструмента для повышения уровня личной ответственности и самостоятельного принятия решений, взаимодействия и коммуникации между участниками, которые в процессе игры учатся проявлять устойчивую готовность оказывать помощь и поддержку близким, попавшим в зависимость.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39" y="620688"/>
            <a:ext cx="871296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ПЛАНИРУЕМЫЕ РЕЗУЛЬТАТЫ: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 Развивающего </a:t>
            </a:r>
            <a:r>
              <a:rPr lang="ru-RU" sz="2000" b="1" dirty="0">
                <a:solidFill>
                  <a:schemeClr val="bg1"/>
                </a:solidFill>
              </a:rPr>
              <a:t>спектра: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5. В ходе проведения игровых сессий у участников предполагается развить логическое, критическое и аналитическое мышление, активизировать различные участки мозга, что способствует улучшению </a:t>
            </a:r>
            <a:r>
              <a:rPr lang="ru-RU" sz="2000" b="1" dirty="0" err="1">
                <a:solidFill>
                  <a:schemeClr val="bg1"/>
                </a:solidFill>
              </a:rPr>
              <a:t>нейропластичности</a:t>
            </a:r>
            <a:r>
              <a:rPr lang="ru-RU" sz="2000" b="1" dirty="0">
                <a:solidFill>
                  <a:schemeClr val="bg1"/>
                </a:solidFill>
              </a:rPr>
              <a:t>, поддержанию когнитивных функций на высоком уровне, в том числе более успешному усвоению полученной информации.	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Методического </a:t>
            </a:r>
            <a:r>
              <a:rPr lang="ru-RU" sz="2000" b="1" dirty="0">
                <a:solidFill>
                  <a:schemeClr val="bg1"/>
                </a:solidFill>
              </a:rPr>
              <a:t>и практико-ориентированного спектра: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7.Предусмотрен </a:t>
            </a:r>
            <a:r>
              <a:rPr lang="ru-RU" sz="2000" b="1" dirty="0">
                <a:solidFill>
                  <a:schemeClr val="bg1"/>
                </a:solidFill>
              </a:rPr>
              <a:t>выпуск методического пособия, содержащего научно обоснованные рекомендации по конструированию профилактических программ, ключевой особенностью которых выступает интеграция игровых методик, способствующих достижению высокого уровня профилактической эффективности среди целевой аудитории.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69" y="31880"/>
            <a:ext cx="900115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РЕКОМЕНДАЦИИ: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Игровой продукт рассчитан на аудиторию старше 16 лет в соответствии со статьёй 10 Федерального закона «О защите детей от вредной информации». Настольная игра «Плеяда будущего: путь чистоты» рекомендуется к использованию как мощное средство профилактики употребления и распространения запрещённых веществ для лиц с разной степенью социального здоровья, в том числе для: 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 обучающихся образовательных организаций;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-участников любительских клубных объединений и профессиональных художественных коллективов;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-юниоров и спортсменов;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-подростков, состоящих на всех видах профилактического учёта;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 граждан, находящихся на реабилитации в наркологических диспансерах;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 работающей молодёжи;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- сотрудников органов внутренних дел, медицинского персонала, педагогов, работников сферы культуры, тренерского состава и лиц, работающих с категорией граждан группы риска.</a:t>
            </a:r>
          </a:p>
        </p:txBody>
      </p:sp>
      <p:pic>
        <p:nvPicPr>
          <p:cNvPr id="5" name="Рисунок 4" descr="photo_5326061963517753237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3170" y="4123250"/>
            <a:ext cx="2532820" cy="253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5326061963517753253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329" y="4177632"/>
            <a:ext cx="2520214" cy="25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05" y="4240936"/>
            <a:ext cx="2422227" cy="242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6706"/>
            <a:ext cx="864096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СОЦИАЛЬНАЯ ЗНАЧИМОСТЬ: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Социальный эффект: Проект направлен на формирование антинаркотического мировоззрения у целевой аудитории, развитие логического, аналитического и критического мышления, тренировку осознанности. Данный игровой продукт может стать инструментом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для </a:t>
            </a:r>
            <a:r>
              <a:rPr lang="ru-RU" sz="2000" b="1" dirty="0">
                <a:solidFill>
                  <a:schemeClr val="bg1"/>
                </a:solidFill>
              </a:rPr>
              <a:t>работы в различных ведомственных организациях и учреждениях.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Экономический эффект: Снижение уровня </a:t>
            </a:r>
            <a:r>
              <a:rPr lang="ru-RU" sz="2000" b="1" dirty="0" err="1">
                <a:solidFill>
                  <a:schemeClr val="bg1"/>
                </a:solidFill>
              </a:rPr>
              <a:t>наркопреступности</a:t>
            </a:r>
            <a:r>
              <a:rPr lang="ru-RU" sz="2000" b="1" dirty="0">
                <a:solidFill>
                  <a:schemeClr val="bg1"/>
                </a:solidFill>
              </a:rPr>
              <a:t> уменьшит нагрузку на систему органов внутренних дел, здравоохранения и социальные службы.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Масштабируемость: Проект можно адаптировать для разных регионов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>
                <a:solidFill>
                  <a:schemeClr val="bg1"/>
                </a:solidFill>
              </a:rPr>
              <a:t>даже стран, учитывая глобальную актуальность проблемы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на основании экспертизы «СИНВ-2025»).</a:t>
            </a:r>
          </a:p>
        </p:txBody>
      </p:sp>
      <p:pic>
        <p:nvPicPr>
          <p:cNvPr id="5" name="Рисунок 4" descr="photo_5326061963517753296_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428" y="4005064"/>
            <a:ext cx="4929190" cy="277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92971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ОПИСАНИЕ ИГРОВОГО ПРОДУКТА: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Геймдев: </a:t>
            </a:r>
            <a:r>
              <a:rPr lang="ru-RU" sz="2000" dirty="0" smtClean="0">
                <a:solidFill>
                  <a:schemeClr val="bg1"/>
                </a:solidFill>
              </a:rPr>
              <a:t>Игра представляет собой проработанный сюжет с 14-ю локациями,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6-ю игровыми персонажами, </a:t>
            </a:r>
            <a:r>
              <a:rPr lang="ru-RU" sz="2000" dirty="0" err="1" smtClean="0">
                <a:solidFill>
                  <a:schemeClr val="bg1"/>
                </a:solidFill>
              </a:rPr>
              <a:t>внутриигровой</a:t>
            </a:r>
            <a:r>
              <a:rPr lang="ru-RU" sz="2000" dirty="0" smtClean="0">
                <a:solidFill>
                  <a:schemeClr val="bg1"/>
                </a:solidFill>
              </a:rPr>
              <a:t> валютой, артефактами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информационными карточками.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Сюжет (основной лор игры): </a:t>
            </a:r>
            <a:r>
              <a:rPr lang="ru-RU" sz="2000" dirty="0" smtClean="0">
                <a:solidFill>
                  <a:schemeClr val="bg1"/>
                </a:solidFill>
              </a:rPr>
              <a:t>игровым персонажам (игрокам) предстоит отыскать пропавшую подругу, попавшую под дурное влияние парня-наркоторговца.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Геймплей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у каждого персонажа есть уникальные особенности и артефакты, которые позволяют успешно выполнять задания на локациях и зарабатывать </a:t>
            </a:r>
            <a:r>
              <a:rPr lang="ru-RU" sz="2000" dirty="0" err="1" smtClean="0">
                <a:solidFill>
                  <a:schemeClr val="bg1"/>
                </a:solidFill>
              </a:rPr>
              <a:t>внутриигровую</a:t>
            </a:r>
            <a:r>
              <a:rPr lang="ru-RU" sz="2000" dirty="0" smtClean="0">
                <a:solidFill>
                  <a:schemeClr val="bg1"/>
                </a:solidFill>
              </a:rPr>
              <a:t> валюту, которая необходима для успешного прохождения игры.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РЕФЕРЕНСЫ </a:t>
            </a:r>
            <a:r>
              <a:rPr lang="ru-RU" sz="2000" b="1" dirty="0" smtClean="0">
                <a:solidFill>
                  <a:schemeClr val="bg1"/>
                </a:solidFill>
              </a:rPr>
              <a:t>(ПРИМЕРЫ) ИГРЫ </a:t>
            </a:r>
            <a:r>
              <a:rPr lang="ru-RU" sz="2000" b="1" dirty="0" smtClean="0">
                <a:solidFill>
                  <a:schemeClr val="bg1"/>
                </a:solidFill>
              </a:rPr>
              <a:t>(выборочные локации):</a:t>
            </a:r>
          </a:p>
        </p:txBody>
      </p:sp>
      <p:pic>
        <p:nvPicPr>
          <p:cNvPr id="6" name="Рисунок 5" descr="photo_5318873785992082942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2428892" cy="2428892"/>
          </a:xfrm>
          <a:prstGeom prst="rect">
            <a:avLst/>
          </a:prstGeom>
        </p:spPr>
      </p:pic>
      <p:pic>
        <p:nvPicPr>
          <p:cNvPr id="7" name="Рисунок 6" descr="photo_5319209459161100728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143380"/>
            <a:ext cx="2428892" cy="2428892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143380"/>
            <a:ext cx="2428892" cy="2428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6143644"/>
            <a:ext cx="218213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Локация «</a:t>
            </a:r>
            <a:r>
              <a:rPr lang="ru-RU" sz="1200" dirty="0" err="1" smtClean="0">
                <a:solidFill>
                  <a:schemeClr val="bg1"/>
                </a:solidFill>
              </a:rPr>
              <a:t>Нарколаборатория</a:t>
            </a:r>
            <a:r>
              <a:rPr lang="ru-RU" sz="1200" dirty="0" smtClean="0">
                <a:solidFill>
                  <a:schemeClr val="bg1"/>
                </a:solidFill>
              </a:rPr>
              <a:t>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6143644"/>
            <a:ext cx="1385892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Локация «Аптека»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6143644"/>
            <a:ext cx="177099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Локация «Ночной клуб»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609" y="188640"/>
            <a:ext cx="900115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Теоретико-методологические основы проекта: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dirty="0" err="1" smtClean="0">
                <a:solidFill>
                  <a:schemeClr val="bg1"/>
                </a:solidFill>
              </a:rPr>
              <a:t>Амирова</a:t>
            </a:r>
            <a:r>
              <a:rPr lang="ru-RU" dirty="0" smtClean="0">
                <a:solidFill>
                  <a:schemeClr val="bg1"/>
                </a:solidFill>
              </a:rPr>
              <a:t> П.Ж., </a:t>
            </a:r>
            <a:r>
              <a:rPr lang="ru-RU" dirty="0" err="1" smtClean="0">
                <a:solidFill>
                  <a:schemeClr val="bg1"/>
                </a:solidFill>
              </a:rPr>
              <a:t>Худойкулов</a:t>
            </a:r>
            <a:r>
              <a:rPr lang="ru-RU" dirty="0" smtClean="0">
                <a:solidFill>
                  <a:schemeClr val="bg1"/>
                </a:solidFill>
              </a:rPr>
              <a:t> Ж. «Естественные и синтетические наркотики: польза и вред» (2025).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Гофман А.Г. «Клиническая наркология» (2017).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err="1" smtClean="0">
                <a:solidFill>
                  <a:schemeClr val="bg1"/>
                </a:solidFill>
              </a:rPr>
              <a:t>Добротворская</a:t>
            </a:r>
            <a:r>
              <a:rPr lang="ru-RU" dirty="0" smtClean="0">
                <a:solidFill>
                  <a:schemeClr val="bg1"/>
                </a:solidFill>
              </a:rPr>
              <a:t> С.Г., Зефиров Т.Л. «Физиологические, психологические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социальные механизмы формирования и профилактики наркомании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 молодёжи» (2014).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Егоров А.Ю. «Возрастная наркология» (2002).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</a:t>
            </a:r>
            <a:r>
              <a:rPr lang="ru-RU" dirty="0" err="1" smtClean="0">
                <a:solidFill>
                  <a:schemeClr val="bg1"/>
                </a:solidFill>
              </a:rPr>
              <a:t>Исмаилова</a:t>
            </a:r>
            <a:r>
              <a:rPr lang="ru-RU" dirty="0" smtClean="0">
                <a:solidFill>
                  <a:schemeClr val="bg1"/>
                </a:solidFill>
              </a:rPr>
              <a:t> Л.М. «Проблема наркомании – ответственность каждого» (2016).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 </a:t>
            </a:r>
            <a:r>
              <a:rPr lang="ru-RU" dirty="0" err="1" smtClean="0">
                <a:solidFill>
                  <a:schemeClr val="bg1"/>
                </a:solidFill>
              </a:rPr>
              <a:t>Лисецкий</a:t>
            </a:r>
            <a:r>
              <a:rPr lang="ru-RU" dirty="0" smtClean="0">
                <a:solidFill>
                  <a:schemeClr val="bg1"/>
                </a:solidFill>
              </a:rPr>
              <a:t> К.С., Березин С.В., </a:t>
            </a:r>
            <a:r>
              <a:rPr lang="ru-RU" dirty="0" err="1" smtClean="0">
                <a:solidFill>
                  <a:schemeClr val="bg1"/>
                </a:solidFill>
              </a:rPr>
              <a:t>Самыкина</a:t>
            </a:r>
            <a:r>
              <a:rPr lang="ru-RU" dirty="0" smtClean="0">
                <a:solidFill>
                  <a:schemeClr val="bg1"/>
                </a:solidFill>
              </a:rPr>
              <a:t> Н.Ю., </a:t>
            </a:r>
            <a:r>
              <a:rPr lang="ru-RU" dirty="0" err="1" smtClean="0">
                <a:solidFill>
                  <a:schemeClr val="bg1"/>
                </a:solidFill>
              </a:rPr>
              <a:t>Литягина</a:t>
            </a:r>
            <a:r>
              <a:rPr lang="ru-RU" dirty="0" smtClean="0">
                <a:solidFill>
                  <a:schemeClr val="bg1"/>
                </a:solidFill>
              </a:rPr>
              <a:t> Е.В., </a:t>
            </a:r>
            <a:r>
              <a:rPr lang="ru-RU" dirty="0" err="1" smtClean="0">
                <a:solidFill>
                  <a:schemeClr val="bg1"/>
                </a:solidFill>
              </a:rPr>
              <a:t>Ушмудина</a:t>
            </a:r>
            <a:r>
              <a:rPr lang="ru-RU" dirty="0" smtClean="0">
                <a:solidFill>
                  <a:schemeClr val="bg1"/>
                </a:solidFill>
              </a:rPr>
              <a:t> О.А.,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Серебрякова М.Е., Богдан Н.А., Назаров Е.Н. «Первичная профилактика наркомании» (2006).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  Малин Д.И., Медведев В.М. «Клиническая наркология в схемах, таблицах и рисунках» (2013).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 </a:t>
            </a:r>
            <a:r>
              <a:rPr lang="ru-RU" dirty="0" err="1" smtClean="0">
                <a:solidFill>
                  <a:schemeClr val="bg1"/>
                </a:solidFill>
              </a:rPr>
              <a:t>Маметбакиева</a:t>
            </a:r>
            <a:r>
              <a:rPr lang="ru-RU" dirty="0" smtClean="0">
                <a:solidFill>
                  <a:schemeClr val="bg1"/>
                </a:solidFill>
              </a:rPr>
              <a:t> Н.П. «Профилактика наркотической зависимости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молодёжной среде» (2021).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9. Менделевич В.Д., Сиволап Ю.П. «Наркология» (2024).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10. </a:t>
            </a:r>
            <a:r>
              <a:rPr lang="ru-RU" dirty="0" err="1" smtClean="0">
                <a:solidFill>
                  <a:schemeClr val="bg1"/>
                </a:solidFill>
              </a:rPr>
              <a:t>Миралиева</a:t>
            </a:r>
            <a:r>
              <a:rPr lang="ru-RU" dirty="0" smtClean="0">
                <a:solidFill>
                  <a:schemeClr val="bg1"/>
                </a:solidFill>
              </a:rPr>
              <a:t> А.С. «Проблема наркомании в молодёжной среде» (2017).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11. </a:t>
            </a:r>
            <a:r>
              <a:rPr lang="ru-RU" dirty="0" err="1" smtClean="0">
                <a:solidFill>
                  <a:schemeClr val="bg1"/>
                </a:solidFill>
              </a:rPr>
              <a:t>Пантина</a:t>
            </a:r>
            <a:r>
              <a:rPr lang="ru-RU" dirty="0" smtClean="0">
                <a:solidFill>
                  <a:schemeClr val="bg1"/>
                </a:solidFill>
              </a:rPr>
              <a:t> В.О. «Профилактика наркомании в молодёжной среде» (2023).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12. Пятницкая И.Н. «Клиническая наркология» (1975).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13. Рыбакова К.В. «Клинические аспекты наркологии» (2017).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14. </a:t>
            </a:r>
            <a:r>
              <a:rPr lang="ru-RU" dirty="0" err="1" smtClean="0">
                <a:solidFill>
                  <a:schemeClr val="bg1"/>
                </a:solidFill>
              </a:rPr>
              <a:t>Сланова</a:t>
            </a:r>
            <a:r>
              <a:rPr lang="ru-RU" dirty="0" smtClean="0">
                <a:solidFill>
                  <a:schemeClr val="bg1"/>
                </a:solidFill>
              </a:rPr>
              <a:t> А.Ю. «Проблема наркомании в современном обществе» (2020).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9297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ОПИСАНИЕ ИГРОВОГО ПРОДУКТА: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РЕФЕРЕНСЫ </a:t>
            </a:r>
            <a:r>
              <a:rPr lang="ru-RU" sz="2000" b="1" dirty="0" smtClean="0">
                <a:solidFill>
                  <a:schemeClr val="bg1"/>
                </a:solidFill>
              </a:rPr>
              <a:t>(ПРИМЕРЫ) ИГРЫ </a:t>
            </a:r>
            <a:r>
              <a:rPr lang="ru-RU" sz="2000" b="1" dirty="0" smtClean="0">
                <a:solidFill>
                  <a:schemeClr val="bg1"/>
                </a:solidFill>
              </a:rPr>
              <a:t>(выборочные локации и персонажи):</a:t>
            </a:r>
          </a:p>
        </p:txBody>
      </p:sp>
      <p:pic>
        <p:nvPicPr>
          <p:cNvPr id="12" name="Рисунок 11" descr="photo_5314680656665637846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85860"/>
            <a:ext cx="2357454" cy="2357454"/>
          </a:xfrm>
          <a:prstGeom prst="rect">
            <a:avLst/>
          </a:prstGeom>
        </p:spPr>
      </p:pic>
      <p:pic>
        <p:nvPicPr>
          <p:cNvPr id="15" name="Рисунок 14" descr="photo_5319209459161100607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285860"/>
            <a:ext cx="2357478" cy="2357478"/>
          </a:xfrm>
          <a:prstGeom prst="rect">
            <a:avLst/>
          </a:prstGeom>
        </p:spPr>
      </p:pic>
      <p:pic>
        <p:nvPicPr>
          <p:cNvPr id="16" name="Рисунок 15" descr="photo_5319209459161100572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285860"/>
            <a:ext cx="2357454" cy="2357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8662" y="1285860"/>
            <a:ext cx="181318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Локация «Медицинское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освидетельствование»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306" y="1285860"/>
            <a:ext cx="206441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Локация «Дом литераторов»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1285860"/>
            <a:ext cx="21431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Локация «Волонтёры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err="1" smtClean="0">
                <a:solidFill>
                  <a:schemeClr val="bg1"/>
                </a:solidFill>
              </a:rPr>
              <a:t>антинаркотического</a:t>
            </a:r>
            <a:r>
              <a:rPr lang="ru-RU" sz="1200" dirty="0" smtClean="0">
                <a:solidFill>
                  <a:schemeClr val="bg1"/>
                </a:solidFill>
              </a:rPr>
              <a:t> движения»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e8a8a07d-9408-4ae7-a878-05392cc2bcb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786190"/>
            <a:ext cx="2357454" cy="2357454"/>
          </a:xfrm>
          <a:prstGeom prst="rect">
            <a:avLst/>
          </a:prstGeom>
        </p:spPr>
      </p:pic>
      <p:pic>
        <p:nvPicPr>
          <p:cNvPr id="22" name="Рисунок 21" descr="2f631009-8f23-4a69-9f33-8f0faae670b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3786190"/>
            <a:ext cx="2357454" cy="2357454"/>
          </a:xfrm>
          <a:prstGeom prst="rect">
            <a:avLst/>
          </a:prstGeom>
        </p:spPr>
      </p:pic>
      <p:pic>
        <p:nvPicPr>
          <p:cNvPr id="23" name="Рисунок 22" descr="ef8e11b2-9edf-415e-997b-8b695f6dd73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3786190"/>
            <a:ext cx="2428892" cy="24288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7224" y="5786454"/>
            <a:ext cx="200026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Лика: </a:t>
            </a:r>
            <a:r>
              <a:rPr lang="ru-RU" sz="1200" dirty="0" err="1" smtClean="0">
                <a:solidFill>
                  <a:schemeClr val="bg1"/>
                </a:solidFill>
              </a:rPr>
              <a:t>тусовщица</a:t>
            </a:r>
            <a:r>
              <a:rPr lang="ru-RU" sz="1200" dirty="0" smtClean="0">
                <a:solidFill>
                  <a:schemeClr val="bg1"/>
                </a:solidFill>
              </a:rPr>
              <a:t>,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имеет способность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проникать во все ночные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заведения города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6784" y="5786454"/>
            <a:ext cx="235745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Тёма: </a:t>
            </a:r>
            <a:r>
              <a:rPr lang="ru-RU" sz="1200" dirty="0" smtClean="0">
                <a:solidFill>
                  <a:schemeClr val="bg1"/>
                </a:solidFill>
              </a:rPr>
              <a:t>студент медицинского вуза, самый </a:t>
            </a:r>
            <a:r>
              <a:rPr lang="ru-RU" sz="1200" dirty="0" smtClean="0">
                <a:solidFill>
                  <a:schemeClr val="bg1"/>
                </a:solidFill>
              </a:rPr>
              <a:t>начитанный персонаж, владеет знаниями по наркологии и другим научным отраслям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12" y="5857892"/>
            <a:ext cx="228601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Вита: дочь природы, </a:t>
            </a:r>
            <a:r>
              <a:rPr lang="ru-RU" sz="1200" dirty="0" err="1" smtClean="0">
                <a:solidFill>
                  <a:schemeClr val="bg1"/>
                </a:solidFill>
              </a:rPr>
              <a:t>экоактивистка</a:t>
            </a:r>
            <a:r>
              <a:rPr lang="ru-RU" sz="1200" dirty="0" smtClean="0">
                <a:solidFill>
                  <a:schemeClr val="bg1"/>
                </a:solidFill>
              </a:rPr>
              <a:t>,  знает всё о вреде и пользе растений, имеет много связей в своей сфере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89" y="0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897" y="-13886"/>
            <a:ext cx="878687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ЗАКЛЮЧЕНИЕ: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В последнее время очень часто в различных информационных источниках идут толкования о «судьбе России» в связи с высоким уровнем </a:t>
            </a:r>
            <a:r>
              <a:rPr lang="ru-RU" sz="2000" dirty="0" err="1">
                <a:solidFill>
                  <a:schemeClr val="bg1"/>
                </a:solidFill>
              </a:rPr>
              <a:t>наркопреступности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Масштабное </a:t>
            </a:r>
            <a:r>
              <a:rPr lang="ru-RU" sz="2000" dirty="0">
                <a:solidFill>
                  <a:schemeClr val="bg1"/>
                </a:solidFill>
              </a:rPr>
              <a:t>распространение наркотизации общества прослеживается не только в социально‑экономических последствиях 1990‑х годов, но и в актуальных реалиях современного социума. Запрещённые вещества не просто исказили общество в то время – их разрушительное влияние тянется в наше настоящее и проявляется в самых разных аспектах повседневной жизни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000" dirty="0">
                <a:solidFill>
                  <a:schemeClr val="bg1"/>
                </a:solidFill>
              </a:rPr>
              <a:t>В заключение следует отметить, что данный игровой продукт с его программой имеет социальную ценность, теоретическое и практическое значение. Он уникален своей мобильностью, несложным организационным механизмом и доступностью. Мероприятия рассчитаны на аудиторию от 16 лет, поскольку узнать о негативных последствиях употребления и распространения запрещённых веществ в игровом формате будет интересно узнать даже взрослым. 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</a:rPr>
              <a:t>Особую ценность игрового продукта представляет его доступность для людей с разной степенью социального здоровья: лиц, находящихся в социально-опасном положении, состоящих на различных видах профилактического учёта, с низкими образовательными результатами, одарённых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26" y="2928934"/>
            <a:ext cx="87868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БЛАГОДАРИМ ЗА ВНИМАНИЕ</a:t>
            </a:r>
          </a:p>
          <a:p>
            <a:pPr algn="ctr"/>
            <a:endParaRPr lang="ru-RU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45" y="404664"/>
            <a:ext cx="90011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АКТУАЛЬНОСТЬ: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Наркомания и наркотизация остаются одними </a:t>
            </a:r>
            <a:r>
              <a:rPr lang="ru-RU" sz="2000" dirty="0">
                <a:solidFill>
                  <a:schemeClr val="bg1"/>
                </a:solidFill>
              </a:rPr>
              <a:t>из самых острых социальных проблем современного </a:t>
            </a:r>
            <a:r>
              <a:rPr lang="ru-RU" sz="2000" dirty="0" smtClean="0">
                <a:solidFill>
                  <a:schemeClr val="bg1"/>
                </a:solidFill>
              </a:rPr>
              <a:t>общества. Эффективная и своевременная профилактика является </a:t>
            </a:r>
            <a:r>
              <a:rPr lang="ru-RU" sz="2000" dirty="0">
                <a:solidFill>
                  <a:schemeClr val="bg1"/>
                </a:solidFill>
              </a:rPr>
              <a:t>ключевым фактором в </a:t>
            </a:r>
            <a:r>
              <a:rPr lang="ru-RU" sz="2000" dirty="0" smtClean="0">
                <a:solidFill>
                  <a:schemeClr val="bg1"/>
                </a:solidFill>
              </a:rPr>
              <a:t>борьбе </a:t>
            </a:r>
            <a:r>
              <a:rPr lang="ru-RU" sz="2000" dirty="0">
                <a:solidFill>
                  <a:schemeClr val="bg1"/>
                </a:solidFill>
              </a:rPr>
              <a:t>с </a:t>
            </a:r>
            <a:r>
              <a:rPr lang="ru-RU" sz="2000" dirty="0" smtClean="0">
                <a:solidFill>
                  <a:schemeClr val="bg1"/>
                </a:solidFill>
              </a:rPr>
              <a:t>этой проблемой.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Сегодня необходим инновационный </a:t>
            </a:r>
            <a:r>
              <a:rPr lang="ru-RU" sz="2000" dirty="0">
                <a:solidFill>
                  <a:schemeClr val="bg1"/>
                </a:solidFill>
              </a:rPr>
              <a:t>подход к профилактике </a:t>
            </a:r>
            <a:r>
              <a:rPr lang="ru-RU" sz="2000" dirty="0" smtClean="0">
                <a:solidFill>
                  <a:schemeClr val="bg1"/>
                </a:solidFill>
              </a:rPr>
              <a:t>зависимости от запрещённых веществ </a:t>
            </a:r>
            <a:r>
              <a:rPr lang="ru-RU" sz="2000" dirty="0">
                <a:solidFill>
                  <a:schemeClr val="bg1"/>
                </a:solidFill>
              </a:rPr>
              <a:t>через игровую механику, что </a:t>
            </a:r>
            <a:r>
              <a:rPr lang="ru-RU" sz="2000" dirty="0" smtClean="0">
                <a:solidFill>
                  <a:schemeClr val="bg1"/>
                </a:solidFill>
              </a:rPr>
              <a:t>сделает её более эффективной </a:t>
            </a:r>
            <a:r>
              <a:rPr lang="ru-RU" sz="2000" dirty="0">
                <a:solidFill>
                  <a:schemeClr val="bg1"/>
                </a:solidFill>
              </a:rPr>
              <a:t>по сравнению </a:t>
            </a: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000" dirty="0">
                <a:solidFill>
                  <a:schemeClr val="bg1"/>
                </a:solidFill>
              </a:rPr>
              <a:t>традиционными методами (лекциями, буклетами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этом контексте создание настольной игры антинаркотической направленности представляется крайне актуальным и </a:t>
            </a:r>
            <a:r>
              <a:rPr lang="ru-RU" sz="2000" dirty="0" smtClean="0">
                <a:solidFill>
                  <a:schemeClr val="bg1"/>
                </a:solidFill>
              </a:rPr>
              <a:t>перспективным решением.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Игровой продукт, в отличие от пассивного восприятия информации, предполагает активное участие. В процессе игровой сессии участниками моделируются различные ситуации с демонстрацией алгоритмов безопасного поведения, способствующих самостоятельному принятию верных решений в реальных условиях. </a:t>
            </a:r>
            <a:r>
              <a:rPr lang="ru-RU" sz="2000" dirty="0" smtClean="0">
                <a:solidFill>
                  <a:schemeClr val="bg1"/>
                </a:solidFill>
              </a:rPr>
              <a:t>Такой </a:t>
            </a:r>
            <a:r>
              <a:rPr lang="ru-RU" sz="2000" dirty="0">
                <a:solidFill>
                  <a:schemeClr val="bg1"/>
                </a:solidFill>
              </a:rPr>
              <a:t>симбиоз способствует улучшению взаимоотношений между сотрудниками ведомств и участниками профилактической работы, создавая более доверительную и открытую атмосферу, имеющую особую важность для подростков и </a:t>
            </a:r>
            <a:r>
              <a:rPr lang="ru-RU" sz="2000" dirty="0" smtClean="0">
                <a:solidFill>
                  <a:schemeClr val="bg1"/>
                </a:solidFill>
              </a:rPr>
              <a:t>молодёжи.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47" y="0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ГИПОТЕЗА: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В ходе работы была выдвинута гипотеза, которая предполагает,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что использование в профилактических целях настольной игры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«Плеяда будущего: путь чистоты» способствует многоуровневому изучению последствий вреда наркозависимости что, в свою очередь,  способствует формированию антинаркотического мировоззрения у игроков, а также развитию у них </a:t>
            </a:r>
            <a:r>
              <a:rPr lang="ru-RU" sz="2000" dirty="0" smtClean="0">
                <a:solidFill>
                  <a:schemeClr val="bg1"/>
                </a:solidFill>
              </a:rPr>
              <a:t>логического, аналитического и критического мышления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 descr="photo_5326061963517752924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042993"/>
            <a:ext cx="4979744" cy="348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47" y="0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242" y="260648"/>
            <a:ext cx="871546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ИННОВАЦИОННОСТЬ ИДЕИ: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Геймдев</a:t>
            </a:r>
            <a:r>
              <a:rPr lang="ru-RU" sz="2000" b="1" dirty="0">
                <a:solidFill>
                  <a:schemeClr val="bg1"/>
                </a:solidFill>
              </a:rPr>
              <a:t> (создание игр): на сегодняшний день мы наблюдаем отсутствие настольных игр антинаркотической направленности с проработанным сюжетом, лорами и интересным </a:t>
            </a:r>
            <a:r>
              <a:rPr lang="ru-RU" sz="2000" b="1" dirty="0" err="1">
                <a:solidFill>
                  <a:schemeClr val="bg1"/>
                </a:solidFill>
              </a:rPr>
              <a:t>геймплеем</a:t>
            </a:r>
            <a:r>
              <a:rPr lang="ru-RU" sz="2000" b="1" dirty="0">
                <a:solidFill>
                  <a:schemeClr val="bg1"/>
                </a:solidFill>
              </a:rPr>
              <a:t> за персонажей.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Разработка настольной игры «Плеяда будущего: путь чистоты» приведёт к значительным позитивным изменениям в сознании молодёжи, формируя установки против употребления и распространения запрещённых веществ. 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Мультидисциплинарность</a:t>
            </a:r>
            <a:r>
              <a:rPr lang="ru-RU" sz="2000" b="1" dirty="0">
                <a:solidFill>
                  <a:schemeClr val="bg1"/>
                </a:solidFill>
              </a:rPr>
              <a:t>: уникальность проекта заключается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интегративной работе, включающей в себя несколько ведущих направлений: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1.) сфера профилактической работы;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2.) сфера образования и педагогики;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3.) сфера медицины (реабилитационная медицина);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4.) сфера культуры, искусств и креативных индустрий;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5.) сфера деятельности органов внутренних дел;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6.) социальная сфера (социальные (общественные) науки).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Такое сочетание традиционных и нетрадиционных методов и приёмов не встречалось в раннее разработанных проектах.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82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ЦЕЛЬ ПРОЕКТА: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Информирование граждан (игроков, достигших 16 лет) о негативном воздействии запрещённых веществ на все сферы жизнедеятельности человека и формирование устойчивой гражданской позиции, направленной на отрицательное отношение к их употреблению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распространению, через призму соприкосновения с игровой деятельностью.</a:t>
            </a:r>
          </a:p>
        </p:txBody>
      </p:sp>
      <p:pic>
        <p:nvPicPr>
          <p:cNvPr id="6" name="Рисунок 5" descr="photo_5326061963517752861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786058"/>
            <a:ext cx="5786478" cy="355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88640"/>
            <a:ext cx="900115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ЗАДАЧИ ПРОЕКТА: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Образовательные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(обучающие) задачи: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1. Смоделировать у игроков систему базовых знаний о правилах безопасного поведения с учётом экстремальной динамики и специфики современной </a:t>
            </a:r>
            <a:r>
              <a:rPr lang="ru-RU" dirty="0" err="1">
                <a:solidFill>
                  <a:schemeClr val="bg1"/>
                </a:solidFill>
              </a:rPr>
              <a:t>наркопреступности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2. Сформировать у игроков умение анализировать критически сложившиеся ситуации и прогнозировать возможные источники опасности, связанные с употреблением и распространением запрещённых веществ.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3. Создать через игровой продукт условия для предотвращения наркозависимости и связанных с ней угроз посредством популяризации альтернативных видов досуга в виде занятий спортом, увлечения кинематографом, чтения литературных произведений и т.д.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Воспитательные</a:t>
            </a:r>
            <a:r>
              <a:rPr lang="ru-RU" sz="2000" dirty="0">
                <a:solidFill>
                  <a:schemeClr val="bg1"/>
                </a:solidFill>
              </a:rPr>
              <a:t> задачи: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Сформировать </a:t>
            </a:r>
            <a:r>
              <a:rPr lang="ru-RU" dirty="0">
                <a:solidFill>
                  <a:schemeClr val="bg1"/>
                </a:solidFill>
              </a:rPr>
              <a:t>у игроков антинаркотические установки, систему ценностей, исключающую употребление и распространение запрещённых веществ, снижая интерес к ним через информационную составляющую настольной игры.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Выработать </a:t>
            </a:r>
            <a:r>
              <a:rPr lang="ru-RU" dirty="0">
                <a:solidFill>
                  <a:schemeClr val="bg1"/>
                </a:solidFill>
              </a:rPr>
              <a:t>устойчивые навыки аргументированного отказа от предложений, связанных с употреблением или распространением запрещённых веществ.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3. Развить </a:t>
            </a:r>
            <a:r>
              <a:rPr lang="ru-RU" dirty="0">
                <a:solidFill>
                  <a:schemeClr val="bg1"/>
                </a:solidFill>
              </a:rPr>
              <a:t>умения самостоятельно принимать решения, поскольку этот навык имеет ключевое значение, и способствовать воспитанию чувства ответственности за последствия принятых решений.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4. Воспитать </a:t>
            </a:r>
            <a:r>
              <a:rPr lang="ru-RU" dirty="0">
                <a:solidFill>
                  <a:schemeClr val="bg1"/>
                </a:solidFill>
              </a:rPr>
              <a:t>устойчивую готовность к оказанию помощи и поддержки близким, попавшим в зависимость.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0" y="188640"/>
            <a:ext cx="90011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ЗАДАЧИ ПРОЕКТА: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Развивающие </a:t>
            </a:r>
            <a:r>
              <a:rPr lang="ru-RU" sz="2000" dirty="0">
                <a:solidFill>
                  <a:schemeClr val="bg1"/>
                </a:solidFill>
              </a:rPr>
              <a:t>задачи: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Сформировать </a:t>
            </a:r>
            <a:r>
              <a:rPr lang="ru-RU" dirty="0">
                <a:solidFill>
                  <a:schemeClr val="bg1"/>
                </a:solidFill>
              </a:rPr>
              <a:t>у игроков навыки логического, критического и аналитического мышления, умение анализировать ситуацию, предвидеть возможные игровые события и действия игроков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Развить </a:t>
            </a:r>
            <a:r>
              <a:rPr lang="ru-RU" dirty="0">
                <a:solidFill>
                  <a:schemeClr val="bg1"/>
                </a:solidFill>
              </a:rPr>
              <a:t>познавательные процессы: внимание, память, логическое, критическое и аналитическое мышление в условиях моделирования ситуаций, касающихся угроз современной </a:t>
            </a:r>
            <a:r>
              <a:rPr lang="ru-RU" dirty="0" err="1">
                <a:solidFill>
                  <a:schemeClr val="bg1"/>
                </a:solidFill>
              </a:rPr>
              <a:t>наркообстановки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3. Способствовать </a:t>
            </a:r>
            <a:r>
              <a:rPr lang="ru-RU" dirty="0">
                <a:solidFill>
                  <a:schemeClr val="bg1"/>
                </a:solidFill>
              </a:rPr>
              <a:t>развитию коммуникативных навыков через совместное обсуждение сюжетных ситуаций по завершению игровых сессий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Задачи </a:t>
            </a:r>
            <a:r>
              <a:rPr lang="ru-RU" sz="2000" b="1" dirty="0">
                <a:solidFill>
                  <a:schemeClr val="bg1"/>
                </a:solidFill>
              </a:rPr>
              <a:t>социального воздействия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деятельностные</a:t>
            </a:r>
            <a:r>
              <a:rPr lang="ru-RU" sz="2000" dirty="0">
                <a:solidFill>
                  <a:schemeClr val="bg1"/>
                </a:solidFill>
              </a:rPr>
              <a:t>):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1. Повысить </a:t>
            </a:r>
            <a:r>
              <a:rPr lang="ru-RU" dirty="0">
                <a:solidFill>
                  <a:schemeClr val="bg1"/>
                </a:solidFill>
              </a:rPr>
              <a:t>эффективность профилактических мероприятий, способствуя более качественному усвоению информации посредством проведение игровых сессий в рамках реализации инновационного социально-профилактического образовательного проекта.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2. Привлечь </a:t>
            </a:r>
            <a:r>
              <a:rPr lang="ru-RU" dirty="0">
                <a:solidFill>
                  <a:schemeClr val="bg1"/>
                </a:solidFill>
              </a:rPr>
              <a:t>к проблеме наркомании родительскую общественность, органы систем здравоохранения, образования, науки, культуры и государственной власти.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3. Расширить </a:t>
            </a:r>
            <a:r>
              <a:rPr lang="ru-RU" dirty="0">
                <a:solidFill>
                  <a:schemeClr val="bg1"/>
                </a:solidFill>
              </a:rPr>
              <a:t>роль и значимость настольных игр не только в развлекательном, но и профилактическом, терапевтическом аспектах (в медицинской практике).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4. Разработать </a:t>
            </a:r>
            <a:r>
              <a:rPr lang="ru-RU" dirty="0">
                <a:solidFill>
                  <a:schemeClr val="bg1"/>
                </a:solidFill>
              </a:rPr>
              <a:t>на основе игрового продукта систему промежуточных мониторингов с полным диагностическим инструментарием и последующим анализом для успешной профилактической работы в разных сферах деятельности (образование, культура, спорт, здравоохранение, работа органов внутренних дел и др.).</a:t>
            </a:r>
          </a:p>
        </p:txBody>
      </p:sp>
    </p:spTree>
    <p:extLst>
      <p:ext uri="{BB962C8B-B14F-4D97-AF65-F5344CB8AC3E}">
        <p14:creationId xmlns:p14="http://schemas.microsoft.com/office/powerpoint/2010/main" val="33682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0_F_278959123_s0jCqnIrY5eVfhxy1GxIWdWGvPmCkO4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"/>
            <a:ext cx="9214047" cy="685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0" y="188640"/>
            <a:ext cx="9001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ЗАДАЧИ ПРОЕКТА:</a:t>
            </a:r>
          </a:p>
          <a:p>
            <a:pPr lvl="0"/>
            <a:r>
              <a:rPr lang="ru-RU" sz="2000" b="1" dirty="0">
                <a:solidFill>
                  <a:schemeClr val="bg1"/>
                </a:solidFill>
              </a:rPr>
              <a:t>Методические и практико-ориентированные </a:t>
            </a:r>
            <a:r>
              <a:rPr lang="ru-RU" sz="2000" dirty="0">
                <a:solidFill>
                  <a:schemeClr val="bg1"/>
                </a:solidFill>
              </a:rPr>
              <a:t>задачи (обеспечение работы ведущего):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1. Предоставить </a:t>
            </a:r>
            <a:r>
              <a:rPr lang="ru-RU" sz="2000" dirty="0">
                <a:solidFill>
                  <a:schemeClr val="bg1"/>
                </a:solidFill>
              </a:rPr>
              <a:t>ведущему детально структурированный методический инструментарий (правила, психологические и методические комментарии, и др. методические материалы) для проведения игровых сессий.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2. Обеспечить </a:t>
            </a:r>
            <a:r>
              <a:rPr lang="ru-RU" sz="2000" dirty="0">
                <a:solidFill>
                  <a:schemeClr val="bg1"/>
                </a:solidFill>
              </a:rPr>
              <a:t>ведущего диагностическим инструментарием (вопросы </a:t>
            </a:r>
            <a:r>
              <a:rPr lang="ru-RU" sz="2000" dirty="0" err="1">
                <a:solidFill>
                  <a:schemeClr val="bg1"/>
                </a:solidFill>
              </a:rPr>
              <a:t>анкетирований</a:t>
            </a:r>
            <a:r>
              <a:rPr lang="ru-RU" sz="2000" dirty="0">
                <a:solidFill>
                  <a:schemeClr val="bg1"/>
                </a:solidFill>
              </a:rPr>
              <a:t>) для оценки уровня </a:t>
            </a:r>
            <a:r>
              <a:rPr lang="ru-RU" sz="20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2000" dirty="0">
                <a:solidFill>
                  <a:schemeClr val="bg1"/>
                </a:solidFill>
              </a:rPr>
              <a:t> навыков безопасного поведения в условиях современной </a:t>
            </a:r>
            <a:r>
              <a:rPr lang="ru-RU" sz="2000" dirty="0" err="1">
                <a:solidFill>
                  <a:schemeClr val="bg1"/>
                </a:solidFill>
              </a:rPr>
              <a:t>наркоситуации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56992"/>
            <a:ext cx="3263653" cy="326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0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1737</Words>
  <Application>Microsoft Office PowerPoint</Application>
  <PresentationFormat>Экран (4:3)</PresentationFormat>
  <Paragraphs>204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Bahnschrift SemiBold SemiConden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Пользователь</cp:lastModifiedBy>
  <cp:revision>52</cp:revision>
  <dcterms:created xsi:type="dcterms:W3CDTF">2025-05-31T15:56:36Z</dcterms:created>
  <dcterms:modified xsi:type="dcterms:W3CDTF">2026-02-27T10:34:44Z</dcterms:modified>
</cp:coreProperties>
</file>