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9"/>
  </p:notesMasterIdLst>
  <p:handoutMasterIdLst>
    <p:handoutMasterId r:id="rId22"/>
  </p:handoutMasterIdLst>
  <p:sldIdLst>
    <p:sldId id="296" r:id="rId6"/>
    <p:sldId id="259" r:id="rId7"/>
    <p:sldId id="260" r:id="rId8"/>
    <p:sldId id="278" r:id="rId10"/>
    <p:sldId id="275" r:id="rId11"/>
    <p:sldId id="263" r:id="rId12"/>
    <p:sldId id="280" r:id="rId13"/>
    <p:sldId id="282" r:id="rId14"/>
    <p:sldId id="284" r:id="rId15"/>
    <p:sldId id="285" r:id="rId16"/>
    <p:sldId id="286" r:id="rId17"/>
    <p:sldId id="287" r:id="rId18"/>
    <p:sldId id="289" r:id="rId19"/>
    <p:sldId id="290" r:id="rId20"/>
    <p:sldId id="291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CCA"/>
    <a:srgbClr val="7EC241"/>
    <a:srgbClr val="A23694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idx="2"/>
          </p:nvPr>
        </p:nvSpPr>
        <p:spPr/>
        <p:txBody>
          <a:bodyPr/>
          <a:p>
            <a:pPr lvl="0" algn="r" defTabSz="44958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ru-RU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</a:fld>
            <a:endParaRPr lang="ru-RU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31745" name="Замещающий текст 31744"/>
          <p:cNvSpPr txBox="1"/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360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31746" name="Замещающий образ слайда 31745"/>
          <p:cNvSpPr txBox="1"/>
          <p:nvPr>
            <p:ph type="sldImg" idx="1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idx="2"/>
          </p:nvPr>
        </p:nvSpPr>
        <p:spPr/>
        <p:txBody>
          <a:bodyPr/>
          <a:p>
            <a:pPr lvl="0" algn="r" defTabSz="44958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ru-RU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</a:fld>
            <a:endParaRPr lang="ru-RU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33793" name="Замещающий текст 33792"/>
          <p:cNvSpPr txBox="1"/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360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33794" name="Замещающий образ слайда 33793"/>
          <p:cNvSpPr txBox="1"/>
          <p:nvPr>
            <p:ph type="sldImg" idx="1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idx="2"/>
          </p:nvPr>
        </p:nvSpPr>
        <p:spPr/>
        <p:txBody>
          <a:bodyPr/>
          <a:p>
            <a:pPr lvl="0" algn="r" defTabSz="44958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ru-RU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</a:fld>
            <a:endParaRPr lang="ru-RU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34817" name="Замещающий текст 34816"/>
          <p:cNvSpPr txBox="1"/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360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34818" name="Замещающий образ слайда 34817"/>
          <p:cNvSpPr txBox="1"/>
          <p:nvPr>
            <p:ph type="sldImg" idx="1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мещающий номер слайда 1"/>
          <p:cNvSpPr/>
          <p:nvPr>
            <p:ph type="sldNum" idx="2"/>
          </p:nvPr>
        </p:nvSpPr>
        <p:spPr/>
        <p:txBody>
          <a:bodyPr/>
          <a:p>
            <a:pPr lvl="0" algn="r" defTabSz="44958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ru-RU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</a:fld>
            <a:endParaRPr lang="ru-RU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33793" name="Замещающий текст 33792"/>
          <p:cNvSpPr txBox="1"/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360">
            <a:noFill/>
          </a:ln>
        </p:spPr>
        <p:txBody>
          <a:bodyPr wrap="none" anchor="ctr" anchorCtr="0"/>
          <a:p>
            <a:pPr lvl="0"/>
          </a:p>
        </p:txBody>
      </p:sp>
      <p:sp>
        <p:nvSpPr>
          <p:cNvPr id="33794" name="Замещающий образ слайда 33793"/>
          <p:cNvSpPr txBox="1"/>
          <p:nvPr>
            <p:ph type="sldImg" idx="1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9788" y="1408113"/>
            <a:ext cx="5101304" cy="4479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9309" y="1408113"/>
            <a:ext cx="5101304" cy="4479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44732" y="365125"/>
            <a:ext cx="260588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365125"/>
            <a:ext cx="7666578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9788" y="1408113"/>
            <a:ext cx="5101304" cy="4479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9309" y="1408113"/>
            <a:ext cx="5101304" cy="4479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44732" y="365125"/>
            <a:ext cx="260588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365125"/>
            <a:ext cx="7666578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75894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4919" y="1604963"/>
            <a:ext cx="5375894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10" y="365125"/>
            <a:ext cx="2742803" cy="5214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69407" cy="5214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Прямоугольник 2048" hidden="1"/>
          <p:cNvSpPr/>
          <p:nvPr/>
        </p:nvSpPr>
        <p:spPr>
          <a:xfrm>
            <a:off x="11014075" y="6234113"/>
            <a:ext cx="685800" cy="3651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lvl="0" algn="r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sz="1200" b="1" baseline="0" dirty="0" err="1">
                <a:solidFill>
                  <a:srgbClr val="00AECC"/>
                </a:solidFill>
                <a:latin typeface="Arial" panose="020B0604020202020204" pitchFamily="34" charset="0"/>
              </a:rPr>
            </a:fld>
            <a:endParaRPr lang="ru-RU" altLang="x-none" sz="1200" b="1" baseline="0" dirty="0" err="1">
              <a:solidFill>
                <a:srgbClr val="00AECC"/>
              </a:solidFill>
              <a:latin typeface="Arial" panose="020B0604020202020204" pitchFamily="34" charset="0"/>
            </a:endParaRPr>
          </a:p>
        </p:txBody>
      </p:sp>
      <p:sp>
        <p:nvSpPr>
          <p:cNvPr id="2050" name="Заголовок 2049"/>
          <p:cNvSpPr>
            <a:spLocks noGrp="1"/>
          </p:cNvSpPr>
          <p:nvPr>
            <p:ph type="title"/>
          </p:nvPr>
        </p:nvSpPr>
        <p:spPr>
          <a:xfrm>
            <a:off x="827088" y="365125"/>
            <a:ext cx="9188450" cy="90170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lvl="0"/>
            <a:r>
              <a:rPr dirty="0"/>
              <a:t>Для правки текста заглавия щёлкните мышью</a:t>
            </a:r>
            <a:endParaRPr dirty="0"/>
          </a:p>
        </p:txBody>
      </p:sp>
      <p:sp>
        <p:nvSpPr>
          <p:cNvPr id="2051" name="Замещающий текст 2050"/>
          <p:cNvSpPr>
            <a:spLocks noGrp="1"/>
          </p:cNvSpPr>
          <p:nvPr>
            <p:ph type="body" idx="1"/>
          </p:nvPr>
        </p:nvSpPr>
        <p:spPr>
          <a:xfrm>
            <a:off x="839788" y="1408113"/>
            <a:ext cx="10410825" cy="44799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Для правки структуры щёлкните мышью</a:t>
            </a:r>
            <a:endParaRPr dirty="0"/>
          </a:p>
          <a:p>
            <a:pPr lvl="1"/>
            <a:r>
              <a:rPr dirty="0"/>
              <a:t>Второй уровень структуры</a:t>
            </a:r>
            <a:endParaRPr dirty="0"/>
          </a:p>
          <a:p>
            <a:pPr lvl="2"/>
            <a:r>
              <a:rPr dirty="0"/>
              <a:t>Третий уровень структуры</a:t>
            </a:r>
            <a:endParaRPr dirty="0"/>
          </a:p>
          <a:p>
            <a:pPr lvl="3"/>
            <a:r>
              <a:rPr dirty="0"/>
              <a:t>Четвёртый уровень структуры</a:t>
            </a:r>
            <a:endParaRPr dirty="0"/>
          </a:p>
          <a:p>
            <a:pPr lvl="4"/>
            <a:r>
              <a:rPr dirty="0"/>
              <a:t>Пятый уровень структуры</a:t>
            </a:r>
            <a:endParaRPr dirty="0"/>
          </a:p>
          <a:p>
            <a:pPr lvl="4"/>
            <a:r>
              <a:rPr dirty="0"/>
              <a:t>Шестой уровень структуры</a:t>
            </a:r>
            <a:endParaRPr dirty="0"/>
          </a:p>
          <a:p>
            <a:pPr lvl="4"/>
            <a:r>
              <a:rPr dirty="0"/>
              <a:t>Седьмой уровень структуры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7" name="Прямоугольник 4096" hidden="1"/>
          <p:cNvSpPr/>
          <p:nvPr/>
        </p:nvSpPr>
        <p:spPr>
          <a:xfrm>
            <a:off x="11014075" y="6234113"/>
            <a:ext cx="685800" cy="3651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lvl="0" algn="r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sz="1200" b="1" baseline="0" dirty="0" err="1">
                <a:solidFill>
                  <a:srgbClr val="00AECC"/>
                </a:solidFill>
                <a:latin typeface="Arial" panose="020B0604020202020204" pitchFamily="34" charset="0"/>
              </a:rPr>
            </a:fld>
            <a:endParaRPr lang="ru-RU" altLang="x-none" sz="1200" b="1" baseline="0" dirty="0" err="1">
              <a:solidFill>
                <a:srgbClr val="00AECC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Изображение 409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9250" y="258763"/>
            <a:ext cx="1095375" cy="903287"/>
          </a:xfrm>
          <a:prstGeom prst="rect">
            <a:avLst/>
          </a:prstGeom>
          <a:noFill/>
          <a:ln w="9360">
            <a:noFill/>
          </a:ln>
        </p:spPr>
      </p:pic>
      <p:sp>
        <p:nvSpPr>
          <p:cNvPr id="4099" name="Заголовок 4098"/>
          <p:cNvSpPr>
            <a:spLocks noGrp="1"/>
          </p:cNvSpPr>
          <p:nvPr>
            <p:ph type="title"/>
          </p:nvPr>
        </p:nvSpPr>
        <p:spPr>
          <a:xfrm>
            <a:off x="827088" y="365125"/>
            <a:ext cx="9188450" cy="90170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lvl="0"/>
            <a:r>
              <a:rPr dirty="0"/>
              <a:t>Для правки текста заглавия щёлкните мышью</a:t>
            </a:r>
            <a:endParaRPr dirty="0"/>
          </a:p>
        </p:txBody>
      </p:sp>
      <p:sp>
        <p:nvSpPr>
          <p:cNvPr id="4100" name="Замещающий текст 4099"/>
          <p:cNvSpPr>
            <a:spLocks noGrp="1"/>
          </p:cNvSpPr>
          <p:nvPr>
            <p:ph type="body" idx="1"/>
          </p:nvPr>
        </p:nvSpPr>
        <p:spPr>
          <a:xfrm>
            <a:off x="839788" y="1408113"/>
            <a:ext cx="10410825" cy="44799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Для правки структуры щёлкните мышью</a:t>
            </a:r>
            <a:endParaRPr dirty="0"/>
          </a:p>
          <a:p>
            <a:pPr lvl="1"/>
            <a:r>
              <a:rPr dirty="0"/>
              <a:t>Второй уровень структуры</a:t>
            </a:r>
            <a:endParaRPr dirty="0"/>
          </a:p>
          <a:p>
            <a:pPr lvl="2"/>
            <a:r>
              <a:rPr dirty="0"/>
              <a:t>Третий уровень структуры</a:t>
            </a:r>
            <a:endParaRPr dirty="0"/>
          </a:p>
          <a:p>
            <a:pPr lvl="3"/>
            <a:r>
              <a:rPr dirty="0"/>
              <a:t>Четвёртый уровень структуры</a:t>
            </a:r>
            <a:endParaRPr dirty="0"/>
          </a:p>
          <a:p>
            <a:pPr lvl="4"/>
            <a:r>
              <a:rPr dirty="0"/>
              <a:t>Пятый уровень структуры</a:t>
            </a:r>
            <a:endParaRPr dirty="0"/>
          </a:p>
          <a:p>
            <a:pPr lvl="4"/>
            <a:r>
              <a:rPr dirty="0"/>
              <a:t>Шестой уровень структуры</a:t>
            </a:r>
            <a:endParaRPr dirty="0"/>
          </a:p>
          <a:p>
            <a:pPr lvl="4"/>
            <a:r>
              <a:rPr dirty="0"/>
              <a:t>Седьмой уровень структуры</a:t>
            </a:r>
            <a:endParaRPr dirty="0"/>
          </a:p>
        </p:txBody>
      </p:sp>
      <p:sp>
        <p:nvSpPr>
          <p:cNvPr id="4101" name="Замещающий номер слайда 4100"/>
          <p:cNvSpPr>
            <a:spLocks noGrp="1"/>
          </p:cNvSpPr>
          <p:nvPr>
            <p:ph type="sldNum"/>
          </p:nvPr>
        </p:nvSpPr>
        <p:spPr>
          <a:xfrm>
            <a:off x="11014075" y="6234113"/>
            <a:ext cx="684213" cy="3635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lstStyle>
            <a:lvl1pPr algn="r">
              <a:defRPr sz="1200" b="1">
                <a:solidFill>
                  <a:srgbClr val="00AECC"/>
                </a:solidFill>
                <a:latin typeface="Arial" panose="020B0604020202020204" pitchFamily="34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1" name="Прямоугольник 5120" hidden="1"/>
          <p:cNvSpPr/>
          <p:nvPr/>
        </p:nvSpPr>
        <p:spPr>
          <a:xfrm>
            <a:off x="11014075" y="6234113"/>
            <a:ext cx="685800" cy="3651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lvl="0" algn="r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sz="1200" b="1" baseline="0" dirty="0" err="1">
                <a:solidFill>
                  <a:srgbClr val="00AECC"/>
                </a:solidFill>
                <a:latin typeface="Arial" panose="020B0604020202020204" pitchFamily="34" charset="0"/>
              </a:rPr>
            </a:fld>
            <a:endParaRPr lang="ru-RU" altLang="x-none" sz="1200" b="1" baseline="0" dirty="0" err="1">
              <a:solidFill>
                <a:srgbClr val="00AECC"/>
              </a:solidFill>
              <a:latin typeface="Arial" panose="020B0604020202020204" pitchFamily="34" charset="0"/>
            </a:endParaRPr>
          </a:p>
        </p:txBody>
      </p:sp>
      <p:sp>
        <p:nvSpPr>
          <p:cNvPr id="5122" name="Заголовок 5121"/>
          <p:cNvSpPr>
            <a:spLocks noGrp="1"/>
          </p:cNvSpPr>
          <p:nvPr>
            <p:ph type="title"/>
          </p:nvPr>
        </p:nvSpPr>
        <p:spPr>
          <a:xfrm>
            <a:off x="827088" y="365125"/>
            <a:ext cx="9188450" cy="90170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lvl="0"/>
            <a:r>
              <a:rPr dirty="0"/>
              <a:t>Для правки текста заглавия щёлкните мышью</a:t>
            </a:r>
            <a:endParaRPr dirty="0"/>
          </a:p>
        </p:txBody>
      </p:sp>
      <p:sp>
        <p:nvSpPr>
          <p:cNvPr id="5123" name="Замещающий номер слайда 5122"/>
          <p:cNvSpPr>
            <a:spLocks noGrp="1"/>
          </p:cNvSpPr>
          <p:nvPr>
            <p:ph type="sldNum"/>
          </p:nvPr>
        </p:nvSpPr>
        <p:spPr>
          <a:xfrm>
            <a:off x="11014075" y="6234113"/>
            <a:ext cx="684213" cy="3635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lstStyle>
            <a:lvl1pPr algn="r">
              <a:defRPr sz="1200" b="1">
                <a:solidFill>
                  <a:srgbClr val="00AECC"/>
                </a:solidFill>
                <a:latin typeface="Arial" panose="020B0604020202020204" pitchFamily="34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580" algn="l"/>
              </a:tabLst>
            </a:pPr>
            <a:fld id="{9A0DB2DC-4C9A-4742-B13C-FB6460FD3503}" type="slidenum">
              <a:rPr lang="ru-RU" altLang="x-none" baseline="0" dirty="0" err="1">
                <a:cs typeface="Segoe UI" panose="020B0502040204020203" charset="0"/>
              </a:rPr>
            </a:fld>
            <a:endParaRPr lang="ru-RU" altLang="x-none" baseline="0" dirty="0" err="1">
              <a:cs typeface="Segoe UI" panose="020B0502040204020203" charset="0"/>
            </a:endParaRPr>
          </a:p>
        </p:txBody>
      </p:sp>
      <p:sp>
        <p:nvSpPr>
          <p:cNvPr id="5124" name="Замещающий текст 5123"/>
          <p:cNvSpPr>
            <a:spLocks noGrp="1"/>
          </p:cNvSpPr>
          <p:nvPr>
            <p:ph type="body" idx="1"/>
          </p:nvPr>
        </p:nvSpPr>
        <p:spPr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446" rIns="0" bIns="0" anchor="t" anchorCtr="0"/>
          <a:p>
            <a:pPr lvl="0"/>
            <a:r>
              <a:rPr dirty="0"/>
              <a:t>Для правки структуры щёлкните мышью</a:t>
            </a:r>
            <a:endParaRPr dirty="0"/>
          </a:p>
          <a:p>
            <a:pPr lvl="1"/>
            <a:r>
              <a:rPr dirty="0"/>
              <a:t>Второй уровень структуры</a:t>
            </a:r>
            <a:endParaRPr dirty="0"/>
          </a:p>
          <a:p>
            <a:pPr lvl="2"/>
            <a:r>
              <a:rPr dirty="0"/>
              <a:t>Третий уровень структуры</a:t>
            </a:r>
            <a:endParaRPr dirty="0"/>
          </a:p>
          <a:p>
            <a:pPr lvl="3"/>
            <a:r>
              <a:rPr dirty="0"/>
              <a:t>Четвёртый уровень структуры</a:t>
            </a:r>
            <a:endParaRPr dirty="0"/>
          </a:p>
          <a:p>
            <a:pPr lvl="4"/>
            <a:r>
              <a:rPr dirty="0"/>
              <a:t>Пятый уровень структуры</a:t>
            </a:r>
            <a:endParaRPr dirty="0"/>
          </a:p>
          <a:p>
            <a:pPr lvl="4"/>
            <a:r>
              <a:rPr dirty="0"/>
              <a:t>Шестой уровень структуры</a:t>
            </a:r>
            <a:endParaRPr dirty="0"/>
          </a:p>
          <a:p>
            <a:pPr lvl="4"/>
            <a:r>
              <a:rPr dirty="0"/>
              <a:t>Седьмой уровень структуры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.xml"/><Relationship Id="rId7" Type="http://schemas.openxmlformats.org/officeDocument/2006/relationships/image" Target="../media/image5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2.xml"/><Relationship Id="rId6" Type="http://schemas.openxmlformats.org/officeDocument/2006/relationships/image" Target="../media/image5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11.png"/><Relationship Id="rId2" Type="http://schemas.openxmlformats.org/officeDocument/2006/relationships/tags" Target="../tags/tag49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tags" Target="../tags/tag56.xml"/><Relationship Id="rId4" Type="http://schemas.openxmlformats.org/officeDocument/2006/relationships/image" Target="../media/image17.jpe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tags" Target="../tags/tag60.xml"/><Relationship Id="rId4" Type="http://schemas.openxmlformats.org/officeDocument/2006/relationships/image" Target="../media/image18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5.png"/><Relationship Id="rId3" Type="http://schemas.openxmlformats.org/officeDocument/2006/relationships/tags" Target="../tags/tag62.xml"/><Relationship Id="rId2" Type="http://schemas.openxmlformats.org/officeDocument/2006/relationships/image" Target="../media/image13.png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jpeg"/><Relationship Id="rId6" Type="http://schemas.openxmlformats.org/officeDocument/2006/relationships/tags" Target="../tags/tag69.xml"/><Relationship Id="rId5" Type="http://schemas.openxmlformats.org/officeDocument/2006/relationships/image" Target="../media/image19.jpe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0.xml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hyperlink" Target="mailto:cson21@minsoc26.ru" TargetMode="External"/><Relationship Id="rId2" Type="http://schemas.openxmlformats.org/officeDocument/2006/relationships/tags" Target="../tags/tag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11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12" Type="http://schemas.openxmlformats.org/officeDocument/2006/relationships/tags" Target="../tags/tag19.xml"/><Relationship Id="rId11" Type="http://schemas.openxmlformats.org/officeDocument/2006/relationships/image" Target="../media/image12.png"/><Relationship Id="rId10" Type="http://schemas.openxmlformats.org/officeDocument/2006/relationships/tags" Target="../tags/tag18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5.png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tags" Target="../tags/tag29.xml"/><Relationship Id="rId6" Type="http://schemas.openxmlformats.org/officeDocument/2006/relationships/image" Target="../media/image7.png"/><Relationship Id="rId5" Type="http://schemas.openxmlformats.org/officeDocument/2006/relationships/tags" Target="../tags/tag28.xml"/><Relationship Id="rId4" Type="http://schemas.openxmlformats.org/officeDocument/2006/relationships/image" Target="../media/image14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16.jpe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4294505"/>
          </a:xfrm>
          <a:prstGeom prst="rect">
            <a:avLst/>
          </a:prstGeom>
        </p:spPr>
      </p:pic>
      <p:sp>
        <p:nvSpPr>
          <p:cNvPr id="13313" name="Заголовок 1331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010" y="4987290"/>
            <a:ext cx="7991475" cy="1172210"/>
          </a:xfrm>
        </p:spPr>
        <p:txBody>
          <a:bodyPr wrap="square" lIns="91440" tIns="45720" rIns="91440" bIns="45720" anchor="b" anchorCtr="0">
            <a:normAutofit fontScale="90000"/>
          </a:bodyPr>
          <a:p>
            <a:pPr algn="l" defTabSz="449580" hangingPunct="1">
              <a:lnSpc>
                <a:spcPct val="90000"/>
              </a:lnSpc>
              <a:buSzPct val="100000"/>
              <a:buFont typeface="Times New Roman" panose="02020603050405020304" pitchFamily="16" charset="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</a:tabLst>
            </a:pPr>
            <a:r>
              <a:rPr lang="ru-RU" altLang="x-none" sz="4000" b="1" kern="1200" baseline="0" dirty="0" err="1">
                <a:solidFill>
                  <a:srgbClr val="A2369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 вовлечь одиноких пенсионеров в активную жизнь?</a:t>
            </a:r>
            <a:endParaRPr lang="ru-RU" altLang="x-none" sz="4000" b="1" kern="1200" baseline="0" dirty="0" err="1">
              <a:solidFill>
                <a:srgbClr val="A2369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331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20" y="684530"/>
            <a:ext cx="2717800" cy="142557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15240" lvl="1" algn="l" defTabSz="449580" hangingPunct="1">
              <a:lnSpc>
                <a:spcPct val="90000"/>
              </a:lnSpc>
              <a:buSzPct val="100000"/>
              <a:buFont typeface="Times New Roman" panose="02020603050405020304" pitchFamily="16" charset="0"/>
              <a:buNone/>
              <a:tabLst>
                <a:tab pos="53721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</a:tabLst>
            </a:pPr>
            <a:r>
              <a:rPr lang="ru-RU" altLang="x-none" sz="2800" b="1" kern="1200" baseline="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ЖЕНЩИНЫ</a:t>
            </a:r>
            <a:endParaRPr lang="ru-RU" altLang="x-none" sz="2800" b="1" kern="1200" baseline="0" dirty="0" err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5240" lvl="1" algn="l" defTabSz="449580" hangingPunct="1">
              <a:lnSpc>
                <a:spcPct val="90000"/>
              </a:lnSpc>
              <a:buSzPct val="100000"/>
              <a:buFont typeface="Times New Roman" panose="02020603050405020304" pitchFamily="16" charset="0"/>
              <a:buNone/>
              <a:tabLst>
                <a:tab pos="53721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</a:tabLst>
            </a:pPr>
            <a:r>
              <a:rPr lang="ru-RU" altLang="x-none" sz="2600" b="1" kern="1200" baseline="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 здоровое</a:t>
            </a:r>
            <a:endParaRPr lang="ru-RU" altLang="x-none" sz="2600" b="1" kern="1200" baseline="0" dirty="0" err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5240" lvl="1" algn="l" defTabSz="449580" hangingPunct="1">
              <a:lnSpc>
                <a:spcPct val="90000"/>
              </a:lnSpc>
              <a:buSzPct val="100000"/>
              <a:buFont typeface="Times New Roman" panose="02020603050405020304" pitchFamily="16" charset="0"/>
              <a:buNone/>
              <a:tabLst>
                <a:tab pos="53721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</a:tabLst>
            </a:pPr>
            <a:r>
              <a:rPr lang="ru-RU" altLang="x-none" sz="2600" b="1" kern="1200" baseline="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общество</a:t>
            </a:r>
            <a:endParaRPr lang="ru-RU" altLang="x-none" sz="2600" b="1" kern="1200" baseline="0" dirty="0" err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331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34010" y="3644265"/>
            <a:ext cx="7670165" cy="65341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15240" lvl="1" algn="l" defTabSz="449580" hangingPunct="1">
              <a:lnSpc>
                <a:spcPct val="90000"/>
              </a:lnSpc>
              <a:buSzPct val="100000"/>
              <a:buFont typeface="Times New Roman" panose="02020603050405020304" pitchFamily="16" charset="0"/>
              <a:buNone/>
              <a:tabLst>
                <a:tab pos="53721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</a:tabLst>
            </a:pPr>
            <a:r>
              <a:rPr lang="ru-RU" altLang="x-none" b="1" kern="1200" baseline="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СОЦИАЛЬНЫЕ ПРОЕКТЫ ВЗАИМОПОМОЩИ</a:t>
            </a:r>
            <a:endParaRPr lang="ru-RU" altLang="x-none" b="1" kern="1200" baseline="0" dirty="0" err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33355" y="347345"/>
            <a:ext cx="1529080" cy="126111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090" y="277495"/>
            <a:ext cx="2237124" cy="2239200"/>
          </a:xfrm>
          <a:prstGeom prst="rect">
            <a:avLst/>
          </a:prstGeom>
          <a:effectLst>
            <a:glow rad="254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3" name="Текстовое поле 23552"/>
          <p:cNvSpPr txBox="1"/>
          <p:nvPr>
            <p:custDataLst>
              <p:tags r:id="rId1"/>
            </p:custDataLst>
          </p:nvPr>
        </p:nvSpPr>
        <p:spPr>
          <a:xfrm>
            <a:off x="827088" y="365125"/>
            <a:ext cx="9190037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стоимость проекта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Прямоугольник 23553"/>
          <p:cNvSpPr/>
          <p:nvPr>
            <p:custDataLst>
              <p:tags r:id="rId2"/>
            </p:custDataLst>
          </p:nvPr>
        </p:nvSpPr>
        <p:spPr>
          <a:xfrm>
            <a:off x="966788" y="1914525"/>
            <a:ext cx="10920412" cy="96838"/>
          </a:xfrm>
          <a:prstGeom prst="rect">
            <a:avLst/>
          </a:prstGeom>
          <a:solidFill>
            <a:srgbClr val="00AECD">
              <a:alpha val="20000"/>
            </a:srgbClr>
          </a:solidFill>
          <a:ln w="9360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3555" name="Полилиния 23554"/>
          <p:cNvSpPr/>
          <p:nvPr>
            <p:custDataLst>
              <p:tags r:id="rId3"/>
            </p:custDataLst>
          </p:nvPr>
        </p:nvSpPr>
        <p:spPr>
          <a:xfrm>
            <a:off x="950913" y="1844675"/>
            <a:ext cx="284162" cy="287338"/>
          </a:xfrm>
          <a:custGeom>
            <a:avLst/>
            <a:gdLst>
              <a:gd name="G0" fmla="*/ 789 1 2"/>
              <a:gd name="G1" fmla="*/ 1 48365 11520"/>
              <a:gd name="G2" fmla="*/ G1 32767 1"/>
              <a:gd name="G3" fmla="*/ G2 1 32767"/>
              <a:gd name="G4" fmla="cos G0 G3"/>
              <a:gd name="G5" fmla="*/ 798 1 2"/>
              <a:gd name="G6" fmla="*/ 1 48365 11520"/>
              <a:gd name="G7" fmla="*/ G6 32767 1"/>
              <a:gd name="G8" fmla="*/ G7 1 32767"/>
              <a:gd name="G9" fmla="sin G5 G8"/>
              <a:gd name="G10" fmla="*/ 789 1 2"/>
              <a:gd name="G11" fmla="+- G10 0 G4"/>
              <a:gd name="G12" fmla="+- G10 G4 0"/>
              <a:gd name="G13" fmla="+- G12 0 0"/>
              <a:gd name="G14" fmla="*/ 798 1 2"/>
              <a:gd name="G15" fmla="+- G14 0 G9"/>
              <a:gd name="G16" fmla="+- G14 G9 0"/>
              <a:gd name="G17" fmla="+- G16 0 0"/>
              <a:gd name="G18" fmla="+- 798 0 0"/>
              <a:gd name="G19" fmla="+- 789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/>
            <a:rect l="G11" t="G15" r="G13" b="G17"/>
            <a:pathLst>
              <a:path>
                <a:moveTo>
                  <a:pt x="0" y="G14"/>
                </a:moveTo>
                <a:lnTo>
                  <a:pt x="395" y="399"/>
                </a:lnTo>
                <a:lnTo>
                  <a:pt x="180" y="90"/>
                </a:lnTo>
                <a:lnTo>
                  <a:pt x="395" y="399"/>
                </a:lnTo>
                <a:lnTo>
                  <a:pt x="270" y="90"/>
                </a:lnTo>
                <a:close/>
              </a:path>
            </a:pathLst>
          </a:custGeom>
          <a:solidFill>
            <a:srgbClr val="00AECD"/>
          </a:solidFill>
          <a:ln w="38160" cap="flat" cmpd="sng">
            <a:solidFill>
              <a:srgbClr val="F2F2F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3556" name="Полилиния 23555"/>
          <p:cNvSpPr/>
          <p:nvPr>
            <p:custDataLst>
              <p:tags r:id="rId4"/>
            </p:custDataLst>
          </p:nvPr>
        </p:nvSpPr>
        <p:spPr>
          <a:xfrm>
            <a:off x="4646613" y="1827213"/>
            <a:ext cx="284162" cy="287337"/>
          </a:xfrm>
          <a:custGeom>
            <a:avLst/>
            <a:gdLst>
              <a:gd name="G0" fmla="*/ 789 1 2"/>
              <a:gd name="G1" fmla="*/ 1 48365 11520"/>
              <a:gd name="G2" fmla="*/ G1 32767 1"/>
              <a:gd name="G3" fmla="*/ G2 1 32767"/>
              <a:gd name="G4" fmla="cos G0 G3"/>
              <a:gd name="G5" fmla="*/ 798 1 2"/>
              <a:gd name="G6" fmla="*/ 1 48365 11520"/>
              <a:gd name="G7" fmla="*/ G6 32767 1"/>
              <a:gd name="G8" fmla="*/ G7 1 32767"/>
              <a:gd name="G9" fmla="sin G5 G8"/>
              <a:gd name="G10" fmla="*/ 789 1 2"/>
              <a:gd name="G11" fmla="+- G10 0 G4"/>
              <a:gd name="G12" fmla="+- G10 G4 0"/>
              <a:gd name="G13" fmla="+- G12 0 0"/>
              <a:gd name="G14" fmla="*/ 798 1 2"/>
              <a:gd name="G15" fmla="+- G14 0 G9"/>
              <a:gd name="G16" fmla="+- G14 G9 0"/>
              <a:gd name="G17" fmla="+- G16 0 0"/>
              <a:gd name="G18" fmla="+- 798 0 0"/>
              <a:gd name="G19" fmla="+- 789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/>
            <a:rect l="G11" t="G15" r="G13" b="G17"/>
            <a:pathLst>
              <a:path>
                <a:moveTo>
                  <a:pt x="0" y="G14"/>
                </a:moveTo>
                <a:lnTo>
                  <a:pt x="395" y="399"/>
                </a:lnTo>
                <a:lnTo>
                  <a:pt x="180" y="90"/>
                </a:lnTo>
                <a:lnTo>
                  <a:pt x="395" y="399"/>
                </a:lnTo>
                <a:lnTo>
                  <a:pt x="270" y="90"/>
                </a:lnTo>
                <a:close/>
              </a:path>
            </a:pathLst>
          </a:custGeom>
          <a:solidFill>
            <a:srgbClr val="00AECD"/>
          </a:solidFill>
          <a:ln w="38160" cap="flat" cmpd="sng">
            <a:solidFill>
              <a:srgbClr val="F2F2F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3557" name="Полилиния 23556"/>
          <p:cNvSpPr/>
          <p:nvPr>
            <p:custDataLst>
              <p:tags r:id="rId5"/>
            </p:custDataLst>
          </p:nvPr>
        </p:nvSpPr>
        <p:spPr>
          <a:xfrm>
            <a:off x="8396288" y="1828800"/>
            <a:ext cx="284162" cy="287338"/>
          </a:xfrm>
          <a:custGeom>
            <a:avLst/>
            <a:gdLst>
              <a:gd name="G0" fmla="*/ 789 1 2"/>
              <a:gd name="G1" fmla="*/ 1 48365 11520"/>
              <a:gd name="G2" fmla="*/ G1 32767 1"/>
              <a:gd name="G3" fmla="*/ G2 1 32767"/>
              <a:gd name="G4" fmla="cos G0 G3"/>
              <a:gd name="G5" fmla="*/ 798 1 2"/>
              <a:gd name="G6" fmla="*/ 1 48365 11520"/>
              <a:gd name="G7" fmla="*/ G6 32767 1"/>
              <a:gd name="G8" fmla="*/ G7 1 32767"/>
              <a:gd name="G9" fmla="sin G5 G8"/>
              <a:gd name="G10" fmla="*/ 789 1 2"/>
              <a:gd name="G11" fmla="+- G10 0 G4"/>
              <a:gd name="G12" fmla="+- G10 G4 0"/>
              <a:gd name="G13" fmla="+- G12 0 0"/>
              <a:gd name="G14" fmla="*/ 798 1 2"/>
              <a:gd name="G15" fmla="+- G14 0 G9"/>
              <a:gd name="G16" fmla="+- G14 G9 0"/>
              <a:gd name="G17" fmla="+- G16 0 0"/>
              <a:gd name="G18" fmla="+- 798 0 0"/>
              <a:gd name="G19" fmla="+- 789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/>
            <a:rect l="G11" t="G15" r="G13" b="G17"/>
            <a:pathLst>
              <a:path>
                <a:moveTo>
                  <a:pt x="0" y="G14"/>
                </a:moveTo>
                <a:lnTo>
                  <a:pt x="395" y="399"/>
                </a:lnTo>
                <a:lnTo>
                  <a:pt x="180" y="90"/>
                </a:lnTo>
                <a:lnTo>
                  <a:pt x="395" y="399"/>
                </a:lnTo>
                <a:lnTo>
                  <a:pt x="270" y="90"/>
                </a:lnTo>
                <a:close/>
              </a:path>
            </a:pathLst>
          </a:custGeom>
          <a:solidFill>
            <a:srgbClr val="00AECD"/>
          </a:solidFill>
          <a:ln w="38160" cap="flat" cmpd="sng">
            <a:solidFill>
              <a:srgbClr val="F2F2F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3558" name="Прямоугольник 23557"/>
          <p:cNvSpPr/>
          <p:nvPr>
            <p:custDataLst>
              <p:tags r:id="rId6"/>
            </p:custDataLst>
          </p:nvPr>
        </p:nvSpPr>
        <p:spPr>
          <a:xfrm>
            <a:off x="887413" y="1257300"/>
            <a:ext cx="744537" cy="639763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</a:tabLst>
            </a:pPr>
            <a:r>
              <a:rPr lang="ru-RU" altLang="x-none" sz="36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x-none" sz="36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558"/>
          <p:cNvSpPr/>
          <p:nvPr>
            <p:custDataLst>
              <p:tags r:id="rId7"/>
            </p:custDataLst>
          </p:nvPr>
        </p:nvSpPr>
        <p:spPr>
          <a:xfrm>
            <a:off x="4568825" y="1241425"/>
            <a:ext cx="744538" cy="639763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</a:tabLst>
            </a:pPr>
            <a:r>
              <a:rPr lang="ru-RU" altLang="x-none" sz="36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x-none" sz="36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Прямоугольник 23559"/>
          <p:cNvSpPr/>
          <p:nvPr>
            <p:custDataLst>
              <p:tags r:id="rId8"/>
            </p:custDataLst>
          </p:nvPr>
        </p:nvSpPr>
        <p:spPr>
          <a:xfrm>
            <a:off x="8316913" y="1241425"/>
            <a:ext cx="744537" cy="639763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</a:tabLst>
            </a:pPr>
            <a:r>
              <a:rPr lang="ru-RU" altLang="x-none" sz="36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x-none" sz="36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Прямоугольник 23560"/>
          <p:cNvSpPr/>
          <p:nvPr>
            <p:custDataLst>
              <p:tags r:id="rId9"/>
            </p:custDataLst>
          </p:nvPr>
        </p:nvSpPr>
        <p:spPr>
          <a:xfrm>
            <a:off x="746125" y="2289175"/>
            <a:ext cx="10315575" cy="366713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</a:tabLst>
            </a:pPr>
            <a:r>
              <a:rPr lang="ru-RU" altLang="x-none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I                                                  Этап II                                                Этап III</a:t>
            </a:r>
            <a:endParaRPr lang="ru-RU" altLang="x-none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Прямоугольник 23561"/>
          <p:cNvSpPr/>
          <p:nvPr>
            <p:custDataLst>
              <p:tags r:id="rId10"/>
            </p:custDataLst>
          </p:nvPr>
        </p:nvSpPr>
        <p:spPr>
          <a:xfrm>
            <a:off x="752475" y="2755900"/>
            <a:ext cx="3063875" cy="24352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marL="215900" indent="-215900" defTabSz="449580">
              <a:lnSpc>
                <a:spcPct val="11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14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  <a:endParaRPr lang="ru-RU" altLang="x-none" sz="1400" b="1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(до 1 месяца):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SzPct val="100000"/>
              <a:buFont typeface="Arial" panose="020B0604020202020204" pitchFamily="34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разработка нормативной документации, 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SzPct val="100000"/>
              <a:buFont typeface="Arial" panose="020B0604020202020204" pitchFamily="34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планирование мероприятий,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SzPct val="100000"/>
              <a:buFont typeface="Arial" panose="020B0604020202020204" pitchFamily="34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формирование «чайных корзин»,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SzPct val="100000"/>
              <a:buFont typeface="Arial" panose="020B0604020202020204" pitchFamily="34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 проведение стартовой социальной акции</a:t>
            </a:r>
            <a:endParaRPr lang="ru-RU" altLang="x-none" sz="1400" baseline="0" dirty="0" err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63" name="Прямоугольник 23562"/>
          <p:cNvSpPr/>
          <p:nvPr>
            <p:custDataLst>
              <p:tags r:id="rId11"/>
            </p:custDataLst>
          </p:nvPr>
        </p:nvSpPr>
        <p:spPr>
          <a:xfrm>
            <a:off x="4244975" y="2698750"/>
            <a:ext cx="3163888" cy="19653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marL="215900" indent="-215900" defTabSz="449580">
              <a:lnSpc>
                <a:spcPct val="11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Основной этап </a:t>
            </a:r>
            <a:endParaRPr lang="ru-RU" altLang="x-none" sz="1400" b="1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(в течение календарного года):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SzPct val="100000"/>
              <a:buFont typeface="StarSymbol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пополнение «чайных корзин» (ежеквартально)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10000"/>
              </a:lnSpc>
              <a:buSzPct val="100000"/>
              <a:buFont typeface="StarSymbol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организация и  проведение мероприятий  по утвержденному плану, </a:t>
            </a:r>
            <a:endParaRPr lang="ru-RU" altLang="x-none" sz="1400" baseline="0" dirty="0" err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64" name="Прямоугольник 23563"/>
          <p:cNvSpPr/>
          <p:nvPr>
            <p:custDataLst>
              <p:tags r:id="rId12"/>
            </p:custDataLst>
          </p:nvPr>
        </p:nvSpPr>
        <p:spPr>
          <a:xfrm>
            <a:off x="8075613" y="2679700"/>
            <a:ext cx="3444875" cy="181483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marL="215900" indent="-215900"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Итоговый этап</a:t>
            </a:r>
            <a:endParaRPr lang="ru-RU" altLang="x-none" sz="1400" b="1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(декабрь календарного года):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00000"/>
              </a:lnSpc>
              <a:buSzPct val="100000"/>
              <a:buFont typeface="StarSymbol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подведение итогов работы за год;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00000"/>
              </a:lnSpc>
              <a:buSzPct val="100000"/>
              <a:buFont typeface="StarSymbol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анализ результатов реализации проекта за календарный год;</a:t>
            </a:r>
            <a:endParaRPr lang="ru-RU" altLang="x-none" sz="14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00000"/>
              </a:lnSpc>
              <a:buSzPct val="100000"/>
              <a:buFont typeface="StarSymbol" charset="0"/>
              <a:buChar char="-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 актуализация плана мероприятий </a:t>
            </a:r>
            <a:r>
              <a:rPr lang="ru-RU" altLang="x-none" sz="1400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x-none" sz="1400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00000"/>
              </a:lnSpc>
              <a:buClrTx/>
              <a:buSzTx/>
              <a:buFontTx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endParaRPr lang="ru-RU" altLang="x-none" sz="1400" baseline="0" dirty="0" err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65" name="Прямоугольник 23564"/>
          <p:cNvSpPr/>
          <p:nvPr>
            <p:custDataLst>
              <p:tags r:id="rId13"/>
            </p:custDataLst>
          </p:nvPr>
        </p:nvSpPr>
        <p:spPr>
          <a:xfrm>
            <a:off x="798513" y="5497513"/>
            <a:ext cx="10315575" cy="8604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</a:tabLst>
            </a:pPr>
            <a:r>
              <a:rPr lang="ru-RU" altLang="x-none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(для одной группы участников): </a:t>
            </a:r>
            <a:endParaRPr lang="ru-RU" altLang="x-none" b="1" baseline="0" dirty="0" err="1">
              <a:solidFill>
                <a:srgbClr val="438C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</a:tabLst>
            </a:pPr>
            <a:r>
              <a:rPr lang="ru-RU" altLang="x-none" sz="16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-  на этапе подготовки к внедрению – не более 2000,0 рублей</a:t>
            </a:r>
            <a:endParaRPr lang="ru-RU" altLang="x-none" sz="1600" b="1" baseline="0" dirty="0" err="1">
              <a:solidFill>
                <a:srgbClr val="438C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</a:tabLst>
            </a:pPr>
            <a:r>
              <a:rPr lang="ru-RU" altLang="x-none" sz="16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-  в течение календарного года – не более 3000,0 рублей</a:t>
            </a:r>
            <a:endParaRPr lang="ru-RU" altLang="x-none" sz="16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32085" y="345440"/>
            <a:ext cx="1528445" cy="1260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Рисунок1.1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sp>
        <p:nvSpPr>
          <p:cNvPr id="24578" name="Текстовое поле 24577"/>
          <p:cNvSpPr txBox="1"/>
          <p:nvPr>
            <p:custDataLst>
              <p:tags r:id="rId2"/>
            </p:custDataLst>
          </p:nvPr>
        </p:nvSpPr>
        <p:spPr>
          <a:xfrm>
            <a:off x="838200" y="1832400"/>
            <a:ext cx="4975225" cy="4481512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граждане старше 60 лет в отдаленных сельских поселениях</a:t>
            </a:r>
            <a:endParaRPr lang="ru-RU" altLang="x-none" sz="2000" baseline="0" dirty="0" err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одинокие и одиноко проживающие, имеющие ограничения социальных связей;</a:t>
            </a:r>
            <a:endParaRPr lang="ru-RU" altLang="x-none" sz="2000" baseline="0" dirty="0" err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SzPct val="100000"/>
              <a:buFont typeface="Arial" panose="020B0604020202020204" pitchFamily="34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люди, получившие статус инвалидности до 60 лет;</a:t>
            </a:r>
            <a:endParaRPr lang="ru-RU" altLang="x-none" sz="2000" baseline="0" dirty="0" err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SzPct val="100000"/>
              <a:buFont typeface="Arial" panose="020B0604020202020204" pitchFamily="34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люди старшего поколения, имеющие преддементные когнитивные нарушения;</a:t>
            </a:r>
            <a:endParaRPr lang="ru-RU" altLang="x-none" sz="2000" baseline="0" dirty="0" err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SzPct val="100000"/>
              <a:buFont typeface="Arial" panose="020B0604020202020204" pitchFamily="34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маломобильные граждане</a:t>
            </a:r>
            <a:endParaRPr lang="ru-RU" altLang="x-none" sz="2800" baseline="0" dirty="0" err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1090" y="3175"/>
            <a:ext cx="6008370" cy="68440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4579" name="Текстовое поле 24578"/>
          <p:cNvSpPr txBox="1"/>
          <p:nvPr>
            <p:custDataLst>
              <p:tags r:id="rId4"/>
            </p:custDataLst>
          </p:nvPr>
        </p:nvSpPr>
        <p:spPr>
          <a:xfrm>
            <a:off x="6675438" y="1833563"/>
            <a:ext cx="4946650" cy="4481512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социальные работники, психологи центра социального обслуживания;</a:t>
            </a:r>
            <a:endParaRPr lang="ru-RU" altLang="x-none" sz="2000" b="1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волонтеры «серебряного» возраста;</a:t>
            </a:r>
            <a:endParaRPr lang="ru-RU" altLang="x-none" sz="2000" b="1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работники филиалов библиотек Предгорного муниципального округа;</a:t>
            </a:r>
            <a:endParaRPr lang="ru-RU" altLang="x-none" sz="2000" b="1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предприятия-производители, оказывающие спонсорскую помощь;</a:t>
            </a:r>
            <a:endParaRPr lang="ru-RU" altLang="x-none" sz="2000" b="1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4400" fontAlgn="auto">
              <a:lnSpc>
                <a:spcPct val="100000"/>
              </a:lnSpc>
              <a:spcBef>
                <a:spcPts val="1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священнослужители православных приходов, действующих на территории поселений</a:t>
            </a:r>
            <a:endParaRPr lang="ru-RU" altLang="x-none" sz="1400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33355" y="347345"/>
            <a:ext cx="1529080" cy="1261110"/>
          </a:xfrm>
          <a:prstGeom prst="rect">
            <a:avLst/>
          </a:prstGeom>
        </p:spPr>
      </p:pic>
      <p:sp>
        <p:nvSpPr>
          <p:cNvPr id="24577" name="Текстовое поле 24576"/>
          <p:cNvSpPr txBox="1"/>
          <p:nvPr>
            <p:custDataLst>
              <p:tags r:id="rId7"/>
            </p:custDataLst>
          </p:nvPr>
        </p:nvSpPr>
        <p:spPr>
          <a:xfrm>
            <a:off x="838200" y="365125"/>
            <a:ext cx="9064625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  <a:r>
              <a:rPr lang="ru-RU" altLang="x-none" sz="2800" b="1" baseline="0" dirty="0" err="1">
                <a:solidFill>
                  <a:srgbClr val="00AE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altLang="x-none" sz="2800" b="1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  <a:endParaRPr lang="ru-RU" altLang="x-none" sz="2800" b="1" baseline="0" dirty="0" err="1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1" name="Текстовое поле 25600"/>
          <p:cNvSpPr txBox="1"/>
          <p:nvPr>
            <p:custDataLst>
              <p:tags r:id="rId1"/>
            </p:custDataLst>
          </p:nvPr>
        </p:nvSpPr>
        <p:spPr>
          <a:xfrm>
            <a:off x="827088" y="505460"/>
            <a:ext cx="9190037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Текстовое поле 25601"/>
          <p:cNvSpPr txBox="1"/>
          <p:nvPr>
            <p:custDataLst>
              <p:tags r:id="rId2"/>
            </p:custDataLst>
          </p:nvPr>
        </p:nvSpPr>
        <p:spPr>
          <a:xfrm>
            <a:off x="839788" y="1891983"/>
            <a:ext cx="5405437" cy="4764087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marL="266700" indent="-264795" algn="l" defTabSz="449580" hangingPunct="1">
              <a:lnSpc>
                <a:spcPct val="90000"/>
              </a:lnSpc>
              <a:spcBef>
                <a:spcPts val="1000"/>
              </a:spcBef>
              <a:buSzPct val="100000"/>
              <a:buFont typeface="Times New Roman" panose="02020603050405020304" pitchFamily="16" charset="0"/>
              <a:buAutoNum type="arabicPeriod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Расширение охвата граждан пожилого возраста </a:t>
            </a:r>
            <a:endParaRPr lang="ru-RU" altLang="x-none" sz="16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4795" algn="l" defTabSz="449580" hangingPunct="1">
              <a:lnSpc>
                <a:spcPct val="90000"/>
              </a:lnSpc>
              <a:spcBef>
                <a:spcPts val="1000"/>
              </a:spcBef>
              <a:buSzPct val="100000"/>
              <a:buFont typeface="Times New Roman" panose="02020603050405020304" pitchFamily="16" charset="0"/>
              <a:buAutoNum type="arabicPeriod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Увеличение  количества участников, количества групп </a:t>
            </a:r>
            <a:endParaRPr lang="ru-RU" altLang="x-none" sz="16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4795" algn="l" defTabSz="449580" hangingPunct="1">
              <a:lnSpc>
                <a:spcPct val="90000"/>
              </a:lnSpc>
              <a:spcBef>
                <a:spcPts val="1000"/>
              </a:spcBef>
              <a:buSzPct val="100000"/>
              <a:buFont typeface="Times New Roman" panose="02020603050405020304" pitchFamily="16" charset="0"/>
              <a:buAutoNum type="arabicPeriod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Расширение перечня социально-значимых мероприятий, реализуемых в рамках проекта</a:t>
            </a:r>
            <a:endParaRPr lang="ru-RU" altLang="x-none" sz="16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4795" algn="l" defTabSz="449580" hangingPunct="1">
              <a:lnSpc>
                <a:spcPct val="90000"/>
              </a:lnSpc>
              <a:spcBef>
                <a:spcPts val="1000"/>
              </a:spcBef>
              <a:buSzPct val="100000"/>
              <a:buFont typeface="Times New Roman" panose="02020603050405020304" pitchFamily="16" charset="0"/>
              <a:buAutoNum type="arabicPeriod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Развитие «серебряного» волонтерства в регионе силами участников проекта</a:t>
            </a:r>
            <a:endParaRPr lang="ru-RU" altLang="x-none" sz="16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4795" algn="l" defTabSz="449580" hangingPunct="1">
              <a:lnSpc>
                <a:spcPct val="90000"/>
              </a:lnSpc>
              <a:spcBef>
                <a:spcPts val="1000"/>
              </a:spcBef>
              <a:buSzPct val="100000"/>
              <a:buFont typeface="Times New Roman" panose="02020603050405020304" pitchFamily="16" charset="0"/>
              <a:buAutoNum type="arabicPeriod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Активное распространение опыта внедрения проекта в регионах РФ </a:t>
            </a:r>
            <a:endParaRPr lang="ru-RU" altLang="x-none" sz="16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4795" algn="just" defTabSz="449580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altLang="x-none" sz="1600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4795" algn="l" defTabSz="449580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sz="16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		«Мы уверены, что благодаря внедрению проекта в отдаленных селах не будет стариков, оставленных один на один со старостью, болезнями, гнетущей тишиной. Пожилые селяне будут точно знать — они не одни, а жить на пенсии весело и интересно»</a:t>
            </a:r>
            <a:endParaRPr lang="ru-RU" altLang="x-none" sz="1600" i="1" baseline="0" dirty="0" err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5606" name="Изображение 2560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7134"/>
          <a:stretch>
            <a:fillRect/>
          </a:stretch>
        </p:blipFill>
        <p:spPr>
          <a:xfrm>
            <a:off x="7071360" y="1891983"/>
            <a:ext cx="4665663" cy="4287837"/>
          </a:xfrm>
          <a:prstGeom prst="rect">
            <a:avLst/>
          </a:prstGeom>
          <a:noFill/>
          <a:ln w="9360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32085" y="345440"/>
            <a:ext cx="1528445" cy="1260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5" name="Текстовое поле 26624"/>
          <p:cNvSpPr txBox="1"/>
          <p:nvPr>
            <p:custDataLst>
              <p:tags r:id="rId1"/>
            </p:custDataLst>
          </p:nvPr>
        </p:nvSpPr>
        <p:spPr>
          <a:xfrm>
            <a:off x="827088" y="365125"/>
            <a:ext cx="9190037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Прямоугольник 26627"/>
          <p:cNvSpPr/>
          <p:nvPr>
            <p:custDataLst>
              <p:tags r:id="rId2"/>
            </p:custDataLst>
          </p:nvPr>
        </p:nvSpPr>
        <p:spPr>
          <a:xfrm>
            <a:off x="6674485" y="5006340"/>
            <a:ext cx="5186045" cy="143065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no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</a:tabLst>
            </a:pPr>
            <a:r>
              <a:rPr lang="ru-RU" altLang="x-none" sz="1600" b="1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«Доля пожилого населения в России неуклонно растет, и о нем важно и нужно заботиться. Проект «Дружные соседи» позволяет пенсионерам забыть об одиночестве и вернуться к активной жизни».</a:t>
            </a:r>
            <a:endParaRPr lang="ru-RU" altLang="x-none" sz="1600" b="1" i="1" baseline="0" dirty="0" err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1120000">
            <a:off x="476250" y="411163"/>
            <a:ext cx="9245600" cy="5640387"/>
          </a:xfrm>
          <a:prstGeom prst="rect">
            <a:avLst/>
          </a:prstGeom>
          <a:noFill/>
          <a:ln w="9360">
            <a:noFill/>
          </a:ln>
        </p:spPr>
      </p:pic>
      <p:pic>
        <p:nvPicPr>
          <p:cNvPr id="7" name="Изображение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32085" y="345440"/>
            <a:ext cx="1528445" cy="1260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" name="Изображение 4"/>
          <p:cNvPicPr/>
          <p:nvPr>
            <p:custDataLst>
              <p:tags r:id="rId1"/>
            </p:custDataLst>
          </p:nvPr>
        </p:nvPicPr>
        <p:blipFill>
          <a:blip r:embed="rId2"/>
        </p:blipFill>
        <p:spPr>
          <a:xfrm>
            <a:off x="0" y="0"/>
            <a:ext cx="12192635" cy="670179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33355" y="347345"/>
            <a:ext cx="1529080" cy="1261110"/>
          </a:xfrm>
          <a:prstGeom prst="rect">
            <a:avLst/>
          </a:prstGeom>
        </p:spPr>
      </p:pic>
      <p:sp>
        <p:nvSpPr>
          <p:cNvPr id="3" name="Заголовок 27648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27088" y="408305"/>
            <a:ext cx="9190037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400" b="0" i="0" u="none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lvl="1" indent="-28575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defRPr>
            </a:lvl2pPr>
            <a:lvl3pPr marL="1143000" lvl="2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defRPr>
            </a:lvl3pPr>
            <a:lvl4pPr marL="1600200" lvl="3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defRPr>
            </a:lvl4pPr>
            <a:lvl5pPr marL="2057400" lvl="4" indent="-22860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defRPr>
            </a:lvl5pPr>
          </a:lstStyle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Обращение к </a:t>
            </a:r>
            <a:r>
              <a:rPr lang="ru-RU" altLang="x-none" sz="28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целевым аудиториям</a:t>
            </a:r>
            <a:endParaRPr lang="ru-RU" altLang="x-none" sz="2800" b="1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>
            <p:custDataLst>
              <p:tags r:id="rId6"/>
            </p:custDataLst>
          </p:nvPr>
        </p:nvSpPr>
        <p:spPr>
          <a:xfrm>
            <a:off x="855663" y="1693228"/>
            <a:ext cx="10396537" cy="401637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marL="285750" indent="-285750" defTabSz="449580" hangingPunct="1">
              <a:lnSpc>
                <a:spcPct val="10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ru-RU" altLang="x-none" sz="2000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Ставропольском крае большинство населения проживает в селе. Молодежь стремится уехать в города, а в селах остаются пенсионеры, постепенно теряющие свои социальные связи. У многих из них не осталось родственников, есть серьезные проблемы со здоровьем, прогрессируют когнитивные расстройства. Во многих отдаленных селах нет объектов социальной инфраструктуры: магазинов,  клубов, библиотек.</a:t>
            </a:r>
            <a:endParaRPr lang="ru-RU" altLang="x-none" sz="2000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49580" hangingPunct="1">
              <a:lnSpc>
                <a:spcPct val="100000"/>
              </a:lnSpc>
              <a:buClrTx/>
              <a:buSzTx/>
              <a:buFontTx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  <a:tab pos="10333355" algn="l"/>
              </a:tabLst>
            </a:pPr>
            <a:endParaRPr lang="ru-RU" altLang="x-none" sz="2000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49580" hangingPunct="1">
              <a:lnSpc>
                <a:spcPct val="10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ru-RU" altLang="x-none" sz="2000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- специалисты Предгорного центра социального обслуживания, реализуя проект «Дружные соседи», проводим большую работу  по профилактике одиночества у граждан старшего поколения, делаем все возможное  для включения их в различные виды социальной активности, организуем оздоровительные мероприятия, привлекаем к участию в социально-значимых и благотворительных акциях.</a:t>
            </a:r>
            <a:endParaRPr lang="ru-RU" altLang="x-none" sz="2000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49580" hangingPunct="1">
              <a:lnSpc>
                <a:spcPct val="100000"/>
              </a:lnSpc>
              <a:buClrTx/>
              <a:buSzTx/>
              <a:buFontTx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  <a:tab pos="10333355" algn="l"/>
              </a:tabLst>
            </a:pPr>
            <a:r>
              <a:rPr lang="ru-RU" altLang="x-none" sz="2000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x-none" sz="2000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3" name="Текстовое поле 28672"/>
          <p:cNvSpPr txBox="1"/>
          <p:nvPr>
            <p:custDataLst>
              <p:tags r:id="rId1"/>
            </p:custDataLst>
          </p:nvPr>
        </p:nvSpPr>
        <p:spPr>
          <a:xfrm>
            <a:off x="865188" y="136525"/>
            <a:ext cx="9190037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к целевым аудиториям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Прямоугольник 28680"/>
          <p:cNvSpPr/>
          <p:nvPr>
            <p:custDataLst>
              <p:tags r:id="rId2"/>
            </p:custDataLst>
          </p:nvPr>
        </p:nvSpPr>
        <p:spPr>
          <a:xfrm>
            <a:off x="865188" y="5691188"/>
            <a:ext cx="4198937" cy="57467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</a:tabLst>
            </a:pPr>
            <a:r>
              <a:rPr lang="ru-RU" altLang="x-none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Участие в проекте «Дружные соседи» - залог активного долголетия!</a:t>
            </a:r>
            <a:endParaRPr lang="ru-RU" altLang="x-none" i="1" baseline="0" dirty="0" err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2" name="Прямоугольник 28681"/>
          <p:cNvSpPr/>
          <p:nvPr>
            <p:custDataLst>
              <p:tags r:id="rId3"/>
            </p:custDataLst>
          </p:nvPr>
        </p:nvSpPr>
        <p:spPr>
          <a:xfrm>
            <a:off x="5491480" y="5675630"/>
            <a:ext cx="5797550" cy="93218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Сделайте жизнь одиноких пенсионеров интересной и позитивной — внедряйте проект «Дружные соседи»!</a:t>
            </a:r>
            <a:endParaRPr lang="ru-RU" altLang="x-none" i="1" baseline="0" dirty="0" err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8683" name="Изображение 2868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5884" t="4134" r="6741" b="7487"/>
          <a:stretch>
            <a:fillRect/>
          </a:stretch>
        </p:blipFill>
        <p:spPr>
          <a:xfrm>
            <a:off x="5608638" y="1125538"/>
            <a:ext cx="5818187" cy="4464050"/>
          </a:xfrm>
          <a:prstGeom prst="rect">
            <a:avLst/>
          </a:prstGeom>
          <a:noFill/>
          <a:ln w="9360">
            <a:noFill/>
          </a:ln>
        </p:spPr>
      </p:pic>
      <p:pic>
        <p:nvPicPr>
          <p:cNvPr id="28684" name="Изображение 286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9097" b="12784"/>
          <a:stretch>
            <a:fillRect/>
          </a:stretch>
        </p:blipFill>
        <p:spPr>
          <a:xfrm>
            <a:off x="866775" y="1163638"/>
            <a:ext cx="4243388" cy="4421187"/>
          </a:xfrm>
          <a:prstGeom prst="rect">
            <a:avLst/>
          </a:prstGeom>
          <a:noFill/>
          <a:ln w="936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Изображение 14" descr="imag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12182475" cy="6858635"/>
          </a:xfrm>
          <a:prstGeom prst="rect">
            <a:avLst/>
          </a:prstGeom>
        </p:spPr>
      </p:pic>
      <p:sp>
        <p:nvSpPr>
          <p:cNvPr id="29697" name="Текстовое поле 29696"/>
          <p:cNvSpPr txBox="1"/>
          <p:nvPr>
            <p:custDataLst>
              <p:tags r:id="rId2"/>
            </p:custDataLst>
          </p:nvPr>
        </p:nvSpPr>
        <p:spPr>
          <a:xfrm>
            <a:off x="505143" y="3618548"/>
            <a:ext cx="6651625" cy="2646362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 hangingPunct="1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r>
              <a:rPr lang="ru-RU" altLang="x-none" sz="2800" b="1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Донская Наталья Дмитриевна</a:t>
            </a:r>
            <a:endParaRPr lang="ru-RU" altLang="x-none" sz="28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r>
              <a:rPr lang="ru-RU" altLang="x-none" sz="2000" b="1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ГБУСО «Предгорный комплексный центр социального обслуживания населения»</a:t>
            </a: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r>
              <a:rPr lang="ru-RU" altLang="x-none" sz="2000" b="1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</a:t>
            </a: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r>
              <a:rPr lang="ru-RU" altLang="x-none" sz="2000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(87961) 2-23-10</a:t>
            </a:r>
            <a:endParaRPr lang="ru-RU" altLang="x-none" sz="2000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r>
              <a:rPr lang="en-US" altLang="x-none" sz="2000" u="sng" baseline="0" dirty="0" err="1">
                <a:solidFill>
                  <a:srgbClr val="00AEC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cson21@minsoc26.ru</a:t>
            </a:r>
            <a:endParaRPr lang="en-US" altLang="x-none" sz="2000" u="sng" baseline="0" dirty="0" err="1">
              <a:solidFill>
                <a:srgbClr val="00AECD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defTabSz="449580" hangingPunct="1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endParaRPr lang="ru-RU" altLang="x-none" sz="2000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endParaRPr lang="ru-RU" altLang="x-none" sz="2400" baseline="0" dirty="0" err="1">
              <a:solidFill>
                <a:srgbClr val="3A383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Заголовок 1331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20" y="684530"/>
            <a:ext cx="2717800" cy="142557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15240" lvl="1" algn="l" defTabSz="449580" hangingPunct="1">
              <a:lnSpc>
                <a:spcPct val="90000"/>
              </a:lnSpc>
              <a:buSzPct val="100000"/>
              <a:buFont typeface="Times New Roman" panose="02020603050405020304" pitchFamily="16" charset="0"/>
              <a:buNone/>
              <a:tabLst>
                <a:tab pos="53721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</a:tabLst>
            </a:pPr>
            <a:r>
              <a:rPr lang="ru-RU" altLang="x-none" sz="2800" b="1" kern="1200" baseline="0" dirty="0" err="1">
                <a:solidFill>
                  <a:srgbClr val="438CC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ЖЕНЩИНЫ</a:t>
            </a:r>
            <a:endParaRPr lang="ru-RU" altLang="x-none" sz="2800" b="1" kern="1200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5240" lvl="1" algn="l" defTabSz="449580" hangingPunct="1">
              <a:lnSpc>
                <a:spcPct val="90000"/>
              </a:lnSpc>
              <a:buSzPct val="100000"/>
              <a:buFont typeface="Times New Roman" panose="02020603050405020304" pitchFamily="16" charset="0"/>
              <a:buNone/>
              <a:tabLst>
                <a:tab pos="53721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</a:tabLst>
            </a:pPr>
            <a:r>
              <a:rPr lang="ru-RU" altLang="x-none" sz="2600" b="1" kern="1200" baseline="0" dirty="0" err="1">
                <a:solidFill>
                  <a:srgbClr val="438CC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 здоровое</a:t>
            </a:r>
            <a:endParaRPr lang="ru-RU" altLang="x-none" sz="2600" b="1" kern="1200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5240" lvl="1" algn="l" defTabSz="449580" hangingPunct="1">
              <a:lnSpc>
                <a:spcPct val="90000"/>
              </a:lnSpc>
              <a:buSzPct val="100000"/>
              <a:buFont typeface="Times New Roman" panose="02020603050405020304" pitchFamily="16" charset="0"/>
              <a:buNone/>
              <a:tabLst>
                <a:tab pos="53721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</a:tabLst>
            </a:pPr>
            <a:r>
              <a:rPr lang="ru-RU" altLang="x-none" sz="2600" b="1" kern="1200" baseline="0" dirty="0" err="1">
                <a:solidFill>
                  <a:srgbClr val="438CC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общество</a:t>
            </a:r>
            <a:endParaRPr lang="ru-RU" altLang="x-none" sz="2600" b="1" kern="1200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32085" y="345440"/>
            <a:ext cx="1528445" cy="1260475"/>
          </a:xfrm>
          <a:prstGeom prst="rect">
            <a:avLst/>
          </a:prstGeom>
        </p:spPr>
      </p:pic>
      <p:pic>
        <p:nvPicPr>
          <p:cNvPr id="18" name="Изображение 17" descr="IMG_308888800"/>
          <p:cNvPicPr>
            <a:picLocks noChangeAspect="1"/>
          </p:cNvPicPr>
          <p:nvPr/>
        </p:nvPicPr>
        <p:blipFill>
          <a:blip r:embed="rId7"/>
          <a:srcRect l="22608" r="11343"/>
          <a:stretch>
            <a:fillRect/>
          </a:stretch>
        </p:blipFill>
        <p:spPr>
          <a:xfrm flipH="1">
            <a:off x="8660765" y="1969770"/>
            <a:ext cx="3199765" cy="372999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090" y="277495"/>
            <a:ext cx="2237124" cy="2239200"/>
          </a:xfrm>
          <a:prstGeom prst="rect">
            <a:avLst/>
          </a:prstGeom>
          <a:effectLst>
            <a:glow rad="254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Текстовое поле 14336"/>
          <p:cNvSpPr txBox="1"/>
          <p:nvPr/>
        </p:nvSpPr>
        <p:spPr>
          <a:xfrm>
            <a:off x="827088" y="246063"/>
            <a:ext cx="9190037" cy="90487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  и проблематика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Текстовое поле 14337"/>
          <p:cNvSpPr txBox="1"/>
          <p:nvPr/>
        </p:nvSpPr>
        <p:spPr>
          <a:xfrm>
            <a:off x="839788" y="1290638"/>
            <a:ext cx="5321300" cy="358775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 hangingPunct="1">
              <a:lnSpc>
                <a:spcPct val="9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Одинокие пожилые люди жители села  не могут полноценно участвовать в социальной жизни, потому что:</a:t>
            </a:r>
            <a:endParaRPr lang="ru-RU" altLang="x-none" sz="2000" b="1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690" indent="-186690" defTabSz="449580" hangingPunct="1">
              <a:lnSpc>
                <a:spcPct val="110000"/>
              </a:lnSpc>
              <a:spcBef>
                <a:spcPts val="1400"/>
              </a:spcBef>
              <a:buClr>
                <a:srgbClr val="202020"/>
              </a:buClr>
              <a:buSzPct val="100000"/>
              <a:tabLst>
                <a:tab pos="89535" algn="l"/>
                <a:tab pos="268605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16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утратили социальные связи;</a:t>
            </a:r>
            <a:endParaRPr lang="ru-RU" altLang="x-none" sz="16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690" indent="-186690" defTabSz="449580" hangingPunct="1">
              <a:lnSpc>
                <a:spcPct val="110000"/>
              </a:lnSpc>
              <a:spcBef>
                <a:spcPts val="1000"/>
              </a:spcBef>
              <a:buClr>
                <a:srgbClr val="202020"/>
              </a:buClr>
              <a:buSzPct val="100000"/>
              <a:tabLst>
                <a:tab pos="89535" algn="l"/>
                <a:tab pos="268605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16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потеряли интерес к жизни;</a:t>
            </a:r>
            <a:endParaRPr lang="ru-RU" altLang="x-none" sz="16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690" indent="-186690" defTabSz="449580" hangingPunct="1">
              <a:lnSpc>
                <a:spcPct val="110000"/>
              </a:lnSpc>
              <a:spcBef>
                <a:spcPts val="1000"/>
              </a:spcBef>
              <a:buClr>
                <a:srgbClr val="202020"/>
              </a:buClr>
              <a:buSzPct val="100000"/>
              <a:tabLst>
                <a:tab pos="89535" algn="l"/>
                <a:tab pos="268605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16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лишены возможности посещать объекты социальной инфраструктуры по месту жительства;</a:t>
            </a:r>
            <a:endParaRPr lang="ru-RU" altLang="x-none" sz="16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690" indent="-186690" defTabSz="449580" hangingPunct="1">
              <a:lnSpc>
                <a:spcPct val="110000"/>
              </a:lnSpc>
              <a:spcBef>
                <a:spcPts val="1000"/>
              </a:spcBef>
              <a:buClr>
                <a:srgbClr val="202020"/>
              </a:buClr>
              <a:buSzPct val="100000"/>
              <a:tabLst>
                <a:tab pos="89535" algn="l"/>
                <a:tab pos="268605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16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имеют возможности посещать мероприятия и даже выходить из дома из-за проблем со здоровьем</a:t>
            </a:r>
            <a:endParaRPr lang="ru-RU" altLang="x-none" sz="16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11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endParaRPr lang="ru-RU" altLang="x-none" sz="16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11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endParaRPr lang="ru-RU" altLang="x-none" sz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11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endParaRPr lang="ru-RU" altLang="x-none" sz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11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endParaRPr lang="ru-RU" altLang="x-none" sz="1200" baseline="0" dirty="0" err="1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Прямоугольник 14338"/>
          <p:cNvSpPr/>
          <p:nvPr/>
        </p:nvSpPr>
        <p:spPr>
          <a:xfrm>
            <a:off x="725488" y="5145088"/>
            <a:ext cx="6008687" cy="758825"/>
          </a:xfrm>
          <a:prstGeom prst="rect">
            <a:avLst/>
          </a:prstGeom>
          <a:noFill/>
          <a:ln w="9360">
            <a:noFill/>
          </a:ln>
        </p:spPr>
        <p:txBody>
          <a:bodyPr wrap="square" lIns="72000" tIns="72000" rIns="72000" bIns="7200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r>
              <a:rPr lang="ru-RU" altLang="x-none" sz="2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Отсутствие общения плохо отражается</a:t>
            </a:r>
            <a:endParaRPr lang="ru-RU" altLang="x-none" sz="2000" b="1" baseline="0" dirty="0" err="1">
              <a:solidFill>
                <a:srgbClr val="438CCA"/>
              </a:soli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r>
              <a:rPr lang="ru-RU" altLang="x-none" sz="2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на их здоровье</a:t>
            </a:r>
            <a:endParaRPr lang="ru-RU" altLang="x-none" sz="2000" b="1" baseline="0" dirty="0" err="1">
              <a:solidFill>
                <a:srgbClr val="438CCA"/>
              </a:solidFill>
              <a:latin typeface="Arial" panose="020B0604020202020204" pitchFamily="34" charset="0"/>
            </a:endParaRPr>
          </a:p>
        </p:txBody>
      </p:sp>
      <p:grpSp>
        <p:nvGrpSpPr>
          <p:cNvPr id="14340" name="Группа 14339"/>
          <p:cNvGrpSpPr/>
          <p:nvPr/>
        </p:nvGrpSpPr>
        <p:grpSpPr>
          <a:xfrm>
            <a:off x="6797675" y="544513"/>
            <a:ext cx="4716463" cy="5343525"/>
            <a:chOff x="4282" y="343"/>
            <a:chExt cx="2971" cy="3366"/>
          </a:xfrm>
        </p:grpSpPr>
        <p:sp>
          <p:nvSpPr>
            <p:cNvPr id="14341" name="Прямоугольник 14340"/>
            <p:cNvSpPr/>
            <p:nvPr/>
          </p:nvSpPr>
          <p:spPr>
            <a:xfrm>
              <a:off x="4282" y="343"/>
              <a:ext cx="2971" cy="3366"/>
            </a:xfrm>
            <a:prstGeom prst="rect">
              <a:avLst/>
            </a:prstGeom>
            <a:noFill/>
            <a:ln w="12600" cap="flat" cmpd="sng">
              <a:solidFill>
                <a:srgbClr val="D4D7D7">
                  <a:alpha val="100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42" name="Прямоугольник 14341"/>
            <p:cNvSpPr/>
            <p:nvPr/>
          </p:nvSpPr>
          <p:spPr>
            <a:xfrm>
              <a:off x="5476" y="1870"/>
              <a:ext cx="583" cy="230"/>
            </a:xfrm>
            <a:prstGeom prst="rect">
              <a:avLst/>
            </a:prstGeom>
            <a:noFill/>
            <a:ln w="9360">
              <a:noFill/>
            </a:ln>
          </p:spPr>
          <p:txBody>
            <a:bodyPr wrap="square" lIns="91440" tIns="45720" rIns="91440" bIns="45720" anchor="t" anchorCtr="0">
              <a:spAutoFit/>
            </a:bodyPr>
            <a:p>
              <a:pPr defTabSz="449580">
                <a:lnSpc>
                  <a:spcPct val="100000"/>
                </a:lnSpc>
                <a:buNone/>
                <a:tabLst>
                  <a:tab pos="449580" algn="l"/>
                  <a:tab pos="898525" algn="l"/>
                </a:tabLst>
              </a:pPr>
              <a:r>
                <a:rPr lang="ru-RU" altLang="x-none" i="1" baseline="0" dirty="0" err="1">
                  <a:solidFill>
                    <a:srgbClr val="A5A5A5"/>
                  </a:solidFill>
                  <a:latin typeface="Arial" panose="020B0604020202020204" pitchFamily="34" charset="0"/>
                </a:rPr>
                <a:t>фото</a:t>
              </a:r>
              <a:endParaRPr lang="ru-RU" altLang="x-none" i="1" baseline="0" dirty="0" err="1">
                <a:solidFill>
                  <a:srgbClr val="A5A5A5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4343" name="Изображение 14342"/>
          <p:cNvPicPr>
            <a:picLocks noChangeAspect="1"/>
          </p:cNvPicPr>
          <p:nvPr/>
        </p:nvPicPr>
        <p:blipFill>
          <a:blip r:embed="rId1"/>
          <a:srcRect l="3659" t="6825" r="39313"/>
          <a:stretch>
            <a:fillRect/>
          </a:stretch>
        </p:blipFill>
        <p:spPr>
          <a:xfrm>
            <a:off x="6797358" y="544830"/>
            <a:ext cx="4921250" cy="5549900"/>
          </a:xfrm>
          <a:prstGeom prst="rect">
            <a:avLst/>
          </a:prstGeom>
          <a:noFill/>
          <a:ln w="9360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Рисунок1.1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sp>
        <p:nvSpPr>
          <p:cNvPr id="15361" name="Текстовое поле 15360"/>
          <p:cNvSpPr txBox="1"/>
          <p:nvPr>
            <p:custDataLst>
              <p:tags r:id="rId2"/>
            </p:custDataLst>
          </p:nvPr>
        </p:nvSpPr>
        <p:spPr>
          <a:xfrm>
            <a:off x="839788" y="365125"/>
            <a:ext cx="7273925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проблемы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Текстовое поле 15361"/>
          <p:cNvSpPr txBox="1"/>
          <p:nvPr>
            <p:custDataLst>
              <p:tags r:id="rId3"/>
            </p:custDataLst>
          </p:nvPr>
        </p:nvSpPr>
        <p:spPr>
          <a:xfrm>
            <a:off x="1138238" y="1204913"/>
            <a:ext cx="6677025" cy="253365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 hangingPunct="1">
              <a:lnSpc>
                <a:spcPct val="110000"/>
              </a:lnSpc>
              <a:spcBef>
                <a:spcPts val="10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Я - автор уникального проекта «Дружные соседи», позволяющего внести разнообразие в жизнь одиноких пенсионеров </a:t>
            </a:r>
            <a:endParaRPr lang="ru-RU" altLang="x-none" baseline="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110000"/>
              </a:lnSpc>
              <a:spcBef>
                <a:spcPts val="10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В рамках проекта группы «дружных соседей», организованные  по месту жительства пенсионеров, в составе которых они:</a:t>
            </a:r>
            <a:b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-  участвуют в тематических социально-значимых мероприятиях;</a:t>
            </a:r>
            <a:b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- мероприятиях ЗОЖ;</a:t>
            </a:r>
            <a:b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- добровольческой деятельности</a:t>
            </a:r>
            <a:br>
              <a:rPr lang="ru-RU" altLang="x-none" baseline="0" dirty="0" err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x-none" dirty="0" err="1">
              <a:ea typeface="Arial" panose="020B0604020202020204" pitchFamily="34" charset="0"/>
            </a:endParaRPr>
          </a:p>
        </p:txBody>
      </p:sp>
      <p:sp>
        <p:nvSpPr>
          <p:cNvPr id="15364" name="Прямоугольник 15363"/>
          <p:cNvSpPr/>
          <p:nvPr>
            <p:custDataLst>
              <p:tags r:id="rId4"/>
            </p:custDataLst>
          </p:nvPr>
        </p:nvSpPr>
        <p:spPr>
          <a:xfrm>
            <a:off x="857250" y="4316413"/>
            <a:ext cx="5759450" cy="692150"/>
          </a:xfrm>
          <a:prstGeom prst="rect">
            <a:avLst/>
          </a:prstGeom>
          <a:noFill/>
          <a:ln w="9360">
            <a:noFill/>
          </a:ln>
        </p:spPr>
        <p:txBody>
          <a:bodyPr wrap="square" lIns="72000" tIns="72000" rIns="72000" bIns="7200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endParaRPr lang="ru-RU" altLang="x-none" b="1" baseline="0" dirty="0" err="1">
              <a:solidFill>
                <a:srgbClr val="438CCA"/>
              </a:soli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ru-RU" altLang="x-none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Вывод:</a:t>
            </a:r>
            <a:endParaRPr lang="ru-RU" altLang="x-none" b="1" baseline="0" dirty="0" err="1">
              <a:solidFill>
                <a:srgbClr val="438CCA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Прямая со стрелкой 15365"/>
          <p:cNvSpPr/>
          <p:nvPr>
            <p:custDataLst>
              <p:tags r:id="rId5"/>
            </p:custDataLst>
          </p:nvPr>
        </p:nvSpPr>
        <p:spPr>
          <a:xfrm>
            <a:off x="989013" y="1700213"/>
            <a:ext cx="1587" cy="1971675"/>
          </a:xfrm>
          <a:prstGeom prst="straightConnector1">
            <a:avLst/>
          </a:prstGeom>
          <a:ln w="38160" cap="flat" cmpd="sng">
            <a:solidFill>
              <a:srgbClr val="00AECC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15367" name="Прямоугольник 15366"/>
          <p:cNvSpPr/>
          <p:nvPr>
            <p:custDataLst>
              <p:tags r:id="rId6"/>
            </p:custDataLst>
          </p:nvPr>
        </p:nvSpPr>
        <p:spPr>
          <a:xfrm>
            <a:off x="1087438" y="4979988"/>
            <a:ext cx="6677025" cy="1468437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>
              <a:lnSpc>
                <a:spcPct val="110000"/>
              </a:lnSpc>
              <a:spcBef>
                <a:spcPts val="1000"/>
              </a:spcBef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</a:tabLst>
            </a:pPr>
            <a:r>
              <a:rPr lang="ru-RU" altLang="x-none" sz="1600" i="1" baseline="0" dirty="0" err="1">
                <a:latin typeface="Arial" panose="020B0604020202020204" pitchFamily="34" charset="0"/>
              </a:rPr>
              <a:t>Проект «Дружные соседи» помогает одиноким пенсионерам забыть об одиночестве и вернуться к активной жизни и приобщает их к взаимно полезной деятельности, помогает избавиться от тревожности, вызванной чувством одиночества</a:t>
            </a:r>
            <a:endParaRPr lang="ru-RU" altLang="x-none" sz="1600" i="1" baseline="0" dirty="0" err="1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7"/>
            </p:custDataLst>
          </p:nvPr>
        </p:nvSpPr>
        <p:spPr>
          <a:xfrm>
            <a:off x="8265160" y="0"/>
            <a:ext cx="3924300" cy="684403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363" name="Текстовое поле 15362"/>
          <p:cNvSpPr txBox="1"/>
          <p:nvPr>
            <p:custDataLst>
              <p:tags r:id="rId9"/>
            </p:custDataLst>
          </p:nvPr>
        </p:nvSpPr>
        <p:spPr>
          <a:xfrm>
            <a:off x="8782050" y="2874645"/>
            <a:ext cx="3231515" cy="218122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marL="0" indent="18415" defTabSz="449580" hangingPunct="1">
              <a:lnSpc>
                <a:spcPct val="110000"/>
              </a:lnSpc>
              <a:spcBef>
                <a:spcPts val="1000"/>
              </a:spcBef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2000" b="1" i="1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«Дружные соседи» помогает продлить период активного  долголетия сотням и даже тысячам людей </a:t>
            </a:r>
            <a:endParaRPr lang="ru-RU" altLang="x-none" sz="2000" b="1" i="1" baseline="0" dirty="0" err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Изображение 1536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83650" y="2120265"/>
            <a:ext cx="592138" cy="592138"/>
          </a:xfrm>
          <a:prstGeom prst="rect">
            <a:avLst/>
          </a:prstGeom>
          <a:noFill/>
          <a:ln w="9360">
            <a:noFill/>
          </a:ln>
        </p:spPr>
      </p:pic>
      <p:pic>
        <p:nvPicPr>
          <p:cNvPr id="11" name="Изображение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333355" y="347345"/>
            <a:ext cx="1529080" cy="1261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Изображение 2"/>
          <p:cNvPicPr/>
          <p:nvPr/>
        </p:nvPicPr>
        <p:blipFill>
          <a:blip r:embed="rId1"/>
        </p:blipFill>
        <p:spPr>
          <a:xfrm>
            <a:off x="0" y="0"/>
            <a:ext cx="12192635" cy="6701790"/>
          </a:xfrm>
          <a:prstGeom prst="rect">
            <a:avLst/>
          </a:prstGeom>
        </p:spPr>
      </p:pic>
      <p:sp>
        <p:nvSpPr>
          <p:cNvPr id="16385" name="Текстовое поле 16384"/>
          <p:cNvSpPr txBox="1"/>
          <p:nvPr/>
        </p:nvSpPr>
        <p:spPr>
          <a:xfrm>
            <a:off x="827088" y="365125"/>
            <a:ext cx="9190037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Детали с решениями тезисно</a:t>
            </a:r>
            <a:endParaRPr lang="ru-RU" altLang="x-none" sz="2800" b="1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Текстовое поле 16385"/>
          <p:cNvSpPr txBox="1"/>
          <p:nvPr/>
        </p:nvSpPr>
        <p:spPr>
          <a:xfrm>
            <a:off x="827088" y="1897698"/>
            <a:ext cx="3409950" cy="309245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 hangingPunct="1">
              <a:lnSpc>
                <a:spcPct val="8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r>
              <a:rPr lang="ru-RU" altLang="x-none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Объединили одиноких пенсионеров в малые группы по месту жительства, мотивировали к совместному участию в мероприятиях </a:t>
            </a:r>
            <a:endParaRPr lang="ru-RU" altLang="x-none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8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br>
              <a:rPr lang="ru-RU" altLang="x-none" sz="1600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x-none" sz="16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</p:txBody>
      </p:sp>
      <p:sp>
        <p:nvSpPr>
          <p:cNvPr id="16387" name="Прямоугольник 16386"/>
          <p:cNvSpPr/>
          <p:nvPr/>
        </p:nvSpPr>
        <p:spPr>
          <a:xfrm>
            <a:off x="4861878" y="1897698"/>
            <a:ext cx="3132137" cy="309245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Пожилые граждане по месту жительства получили возможность расширить круг своих интересов, общаться, </a:t>
            </a:r>
            <a:endParaRPr lang="ru-RU" altLang="x-none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участвовать в активной взаимно- полезной и добровольческой деятельности</a:t>
            </a:r>
            <a:endParaRPr lang="ru-RU" altLang="x-none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388" name="Прямоугольник 16387"/>
          <p:cNvSpPr/>
          <p:nvPr/>
        </p:nvSpPr>
        <p:spPr>
          <a:xfrm>
            <a:off x="8618538" y="1897698"/>
            <a:ext cx="2986087" cy="3092450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 реализации проекта привлечены работники центра социального обслуживания, волонтеры «серебряного» </a:t>
            </a:r>
            <a:endParaRPr lang="ru-RU" altLang="x-none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возраста. Они помогают организовать и провести мероприятия </a:t>
            </a:r>
            <a:endParaRPr lang="ru-RU" altLang="x-none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389" name="Прямоугольник 16388"/>
          <p:cNvSpPr/>
          <p:nvPr/>
        </p:nvSpPr>
        <p:spPr>
          <a:xfrm>
            <a:off x="827405" y="4900613"/>
            <a:ext cx="10325100" cy="903287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marL="1905" indent="125095" defTabSz="449580">
              <a:lnSpc>
                <a:spcPct val="11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  <a:tab pos="9434830" algn="l"/>
                <a:tab pos="9883775" algn="l"/>
              </a:tabLst>
            </a:pPr>
            <a:r>
              <a:rPr lang="ru-RU" altLang="x-none" i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Планомерная работа с группами пенсионеров по месту жительства, развитие добровольческого движения «серебряное волонтерство» на местах  помогают в решении проблем социализации пенсионеров </a:t>
            </a:r>
            <a:endParaRPr lang="ru-RU" altLang="x-none" i="1" baseline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6390" name="Изображение 163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3" y="4225925"/>
            <a:ext cx="593725" cy="593725"/>
          </a:xfrm>
          <a:prstGeom prst="rect">
            <a:avLst/>
          </a:prstGeom>
          <a:noFill/>
          <a:ln w="9360">
            <a:noFill/>
          </a:ln>
        </p:spPr>
      </p:pic>
      <p:pic>
        <p:nvPicPr>
          <p:cNvPr id="11" name="Изображение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33355" y="347345"/>
            <a:ext cx="1529080" cy="12611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Текстовое поле 17408"/>
          <p:cNvSpPr txBox="1"/>
          <p:nvPr/>
        </p:nvSpPr>
        <p:spPr>
          <a:xfrm>
            <a:off x="827088" y="365125"/>
            <a:ext cx="9190037" cy="9032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ctr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Прямоугольник 17409"/>
          <p:cNvSpPr/>
          <p:nvPr/>
        </p:nvSpPr>
        <p:spPr>
          <a:xfrm>
            <a:off x="874713" y="1512888"/>
            <a:ext cx="3138487" cy="243014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8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245</a:t>
            </a:r>
            <a:r>
              <a:rPr lang="ru-RU" altLang="x-none" sz="4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 </a:t>
            </a:r>
            <a:endParaRPr lang="ru-RU" altLang="x-none" sz="4000" b="1" baseline="0" dirty="0" err="1">
              <a:solidFill>
                <a:srgbClr val="438CCA"/>
              </a:soli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baseline="0" dirty="0" err="1">
                <a:solidFill>
                  <a:srgbClr val="3A3838"/>
                </a:solidFill>
                <a:latin typeface="Arial" panose="020B0604020202020204" pitchFamily="34" charset="0"/>
              </a:rPr>
              <a:t>Пенсионеров приняли участие в проекте и активизировали свои социальные связи</a:t>
            </a:r>
            <a:endParaRPr lang="ru-RU" altLang="x-none" baseline="0" dirty="0" err="1">
              <a:solidFill>
                <a:srgbClr val="3A3838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Прямоугольник 17410"/>
          <p:cNvSpPr/>
          <p:nvPr/>
        </p:nvSpPr>
        <p:spPr>
          <a:xfrm>
            <a:off x="4705350" y="1512888"/>
            <a:ext cx="3138488" cy="243014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sz="8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98%</a:t>
            </a:r>
            <a:r>
              <a:rPr lang="ru-RU" altLang="x-none" sz="4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 </a:t>
            </a:r>
            <a:endParaRPr lang="ru-RU" altLang="x-none" sz="4000" b="1" baseline="0" dirty="0" err="1">
              <a:solidFill>
                <a:srgbClr val="438CCA"/>
              </a:soli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baseline="0" dirty="0" err="1">
                <a:solidFill>
                  <a:srgbClr val="3A3838"/>
                </a:solidFill>
                <a:latin typeface="Arial" panose="020B0604020202020204" pitchFamily="34" charset="0"/>
              </a:rPr>
              <a:t>Пенсионеров-участников перестали считать себя одинокими, обрели интерес к жизни</a:t>
            </a:r>
            <a:endParaRPr lang="ru-RU" altLang="x-none" baseline="0" dirty="0" err="1">
              <a:solidFill>
                <a:srgbClr val="3A3838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Прямоугольник 17411"/>
          <p:cNvSpPr/>
          <p:nvPr/>
        </p:nvSpPr>
        <p:spPr>
          <a:xfrm>
            <a:off x="8535988" y="1527175"/>
            <a:ext cx="3140075" cy="4092575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>
            <a:spAutoFit/>
          </a:bodyPr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en-US" altLang="x-none" sz="8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4</a:t>
            </a:r>
            <a:r>
              <a:rPr lang="ru-RU" altLang="en-US" sz="8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7</a:t>
            </a:r>
            <a:r>
              <a:rPr lang="ru-RU" altLang="x-none" sz="4000" b="1" baseline="0" dirty="0" err="1">
                <a:solidFill>
                  <a:srgbClr val="438CCA"/>
                </a:solidFill>
                <a:latin typeface="Arial" panose="020B0604020202020204" pitchFamily="34" charset="0"/>
              </a:rPr>
              <a:t> </a:t>
            </a:r>
            <a:endParaRPr lang="ru-RU" altLang="x-none" sz="4000" b="1" baseline="0" dirty="0" err="1">
              <a:solidFill>
                <a:srgbClr val="438CCA"/>
              </a:soli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r>
              <a:rPr lang="ru-RU" altLang="x-none" baseline="0" dirty="0" err="1">
                <a:solidFill>
                  <a:srgbClr val="3A3838"/>
                </a:solidFill>
                <a:latin typeface="Arial" panose="020B0604020202020204" pitchFamily="34" charset="0"/>
              </a:rPr>
              <a:t>Группы пенсионеров по месту жительства созданы благодаря внедрению проекта — теперь у пенсионеров из отдаленных поселений округа есть возможность регулярно общаться, расширить круг интересов, помогать друг другу.</a:t>
            </a:r>
            <a:endParaRPr lang="ru-RU" altLang="x-none" baseline="0" dirty="0" err="1">
              <a:solidFill>
                <a:srgbClr val="3A383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Изображение 14" descr="imag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82475" cy="6858635"/>
          </a:xfrm>
          <a:prstGeom prst="rect">
            <a:avLst/>
          </a:prstGeom>
        </p:spPr>
      </p:pic>
      <p:sp>
        <p:nvSpPr>
          <p:cNvPr id="19457" name="Текстовое поле 19456"/>
          <p:cNvSpPr txBox="1"/>
          <p:nvPr>
            <p:custDataLst>
              <p:tags r:id="rId2"/>
            </p:custDataLst>
          </p:nvPr>
        </p:nvSpPr>
        <p:spPr>
          <a:xfrm>
            <a:off x="782638" y="781050"/>
            <a:ext cx="8097837" cy="1855788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b" anchorCtr="0"/>
          <a:p>
            <a:pPr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</a:tabLst>
            </a:pPr>
            <a:r>
              <a:rPr lang="ru-RU" altLang="x-none" sz="44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мотивация к участию пенсионеров в проекте «Дружные соседи»  </a:t>
            </a:r>
            <a:endParaRPr lang="ru-RU" altLang="x-none" sz="44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Текстовое поле 19457"/>
          <p:cNvSpPr txBox="1"/>
          <p:nvPr>
            <p:custDataLst>
              <p:tags r:id="rId3"/>
            </p:custDataLst>
          </p:nvPr>
        </p:nvSpPr>
        <p:spPr>
          <a:xfrm>
            <a:off x="798513" y="2814638"/>
            <a:ext cx="8829675" cy="1900237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defTabSz="449580" hangingPunct="1">
              <a:lnSpc>
                <a:spcPct val="8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</a:tabLst>
            </a:pPr>
            <a:r>
              <a:rPr lang="ru-RU" altLang="x-none" sz="2000" b="1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группа участников на этапе включения в проект обеспечивается:</a:t>
            </a: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8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</a:tabLst>
            </a:pP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80000"/>
              </a:lnSpc>
              <a:buClr>
                <a:srgbClr val="3A3838"/>
              </a:buClr>
              <a:buSzPct val="100000"/>
              <a:buFont typeface="Arial" panose="020B0604020202020204" pitchFamily="34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</a:tabLst>
            </a:pPr>
            <a:r>
              <a:rPr lang="ru-RU" altLang="x-none" sz="2000" b="1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«Чайной корзиной» с набором посуды и сладостей для проведения чаепитий;</a:t>
            </a: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80000"/>
              </a:lnSpc>
              <a:buClr>
                <a:srgbClr val="3A3838"/>
              </a:buClr>
              <a:buSzPct val="100000"/>
              <a:buFont typeface="Arial" panose="020B0604020202020204" pitchFamily="34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</a:tabLst>
            </a:pPr>
            <a:r>
              <a:rPr lang="ru-RU" altLang="x-none" sz="2000" b="1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«Календарем любимых праздников» (тематический план мероприятий;</a:t>
            </a: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80000"/>
              </a:lnSpc>
              <a:buClr>
                <a:srgbClr val="3A3838"/>
              </a:buClr>
              <a:buSzPct val="100000"/>
              <a:buFont typeface="Arial" panose="020B0604020202020204" pitchFamily="34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</a:tabLst>
            </a:pPr>
            <a:r>
              <a:rPr lang="ru-RU" altLang="x-none" sz="2000" b="1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Папка с методическими материалами </a:t>
            </a: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80000"/>
              </a:lnSpc>
              <a:buClrTx/>
              <a:buSzTx/>
              <a:buFontTx/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</a:tabLst>
            </a:pPr>
            <a:endParaRPr lang="ru-RU" altLang="x-none" sz="2000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80000"/>
              </a:lnSpc>
              <a:buClrTx/>
              <a:buSzTx/>
              <a:buFontTx/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</a:tabLst>
            </a:pPr>
            <a:endParaRPr lang="ru-RU" altLang="x-none" b="1" baseline="0" dirty="0" err="1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 hangingPunct="1">
              <a:lnSpc>
                <a:spcPct val="80000"/>
              </a:lnSpc>
              <a:buClrTx/>
              <a:buSzTx/>
              <a:buFontTx/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</a:tabLst>
            </a:pPr>
            <a:r>
              <a:rPr lang="ru-RU" altLang="x-none" sz="1600" b="1" baseline="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«чайные корзины» ежеквартально пополняются за счет спонсорских средств</a:t>
            </a:r>
            <a:endParaRPr lang="ru-RU" altLang="x-none" sz="1600" b="1" baseline="0" dirty="0" err="1">
              <a:solidFill>
                <a:srgbClr val="3A383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32085" y="345440"/>
            <a:ext cx="1528445" cy="1260475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28505" y="3429000"/>
            <a:ext cx="2237124" cy="2239200"/>
          </a:xfrm>
          <a:prstGeom prst="rect">
            <a:avLst/>
          </a:prstGeom>
          <a:effectLst>
            <a:glow rad="254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1" name="Текстовое поле 20480"/>
          <p:cNvSpPr txBox="1"/>
          <p:nvPr>
            <p:custDataLst>
              <p:tags r:id="rId1"/>
            </p:custDataLst>
          </p:nvPr>
        </p:nvSpPr>
        <p:spPr>
          <a:xfrm>
            <a:off x="1653540" y="810260"/>
            <a:ext cx="1219200" cy="443230"/>
          </a:xfrm>
          <a:prstGeom prst="rect">
            <a:avLst/>
          </a:prstGeom>
          <a:noFill/>
          <a:ln w="9360">
            <a:noFill/>
          </a:ln>
        </p:spPr>
        <p:txBody>
          <a:bodyPr wrap="square" lIns="0" tIns="0" rIns="0" bIns="0" anchor="t" anchorCtr="0"/>
          <a:p>
            <a:pPr algn="l"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Текстовое поле 20481"/>
          <p:cNvSpPr txBox="1"/>
          <p:nvPr>
            <p:custDataLst>
              <p:tags r:id="rId2"/>
            </p:custDataLst>
          </p:nvPr>
        </p:nvSpPr>
        <p:spPr>
          <a:xfrm>
            <a:off x="432435" y="2064385"/>
            <a:ext cx="5360670" cy="4153535"/>
          </a:xfrm>
          <a:prstGeom prst="rect">
            <a:avLst/>
          </a:prstGeom>
          <a:noFill/>
          <a:ln w="9360"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 anchor="t" anchorCtr="0"/>
          <a:p>
            <a:pPr marL="128905" indent="0" defTabSz="449580" fontAlgn="auto">
              <a:lnSpc>
                <a:spcPct val="100000"/>
              </a:lnSpc>
              <a:spcBef>
                <a:spcPts val="1000"/>
              </a:spcBef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ru-RU" altLang="x-none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Группа одиноких женщин, проживающих по соседству в отдаленном поселке. Выйдя на пенсию, погрузились в быт, однообразную жизнь. Узнав о внедрении проекта, тут же откликнулись. Проведя совместно Новогодние праздники женщины решили: теперь все праздники только вместе! Стали готовить костюмы, свои любимые блюда, чтобы радовать друг друга отличным настроением и угощениями. Глядя на них, в поселке были созданы еще две группы, которые стараются от них не отставать</a:t>
            </a:r>
            <a:endParaRPr lang="ru-RU" altLang="x-none" sz="2000" baseline="0" dirty="0" err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486" name="Изображение 204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9509" t="19914" r="6377"/>
          <a:stretch>
            <a:fillRect/>
          </a:stretch>
        </p:blipFill>
        <p:spPr>
          <a:xfrm>
            <a:off x="6199823" y="1995170"/>
            <a:ext cx="5495925" cy="4143375"/>
          </a:xfrm>
          <a:prstGeom prst="rect">
            <a:avLst/>
          </a:prstGeom>
          <a:noFill/>
          <a:ln w="9360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32085" y="345440"/>
            <a:ext cx="1528445" cy="126047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9920" y="600075"/>
            <a:ext cx="8382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Текстовое поле 22529"/>
          <p:cNvSpPr txBox="1"/>
          <p:nvPr>
            <p:custDataLst>
              <p:tags r:id="rId1"/>
            </p:custDataLst>
          </p:nvPr>
        </p:nvSpPr>
        <p:spPr>
          <a:xfrm>
            <a:off x="432000" y="2096453"/>
            <a:ext cx="4524375" cy="4481512"/>
          </a:xfrm>
          <a:prstGeom prst="rect">
            <a:avLst/>
          </a:prstGeom>
          <a:noFill/>
          <a:ln w="9360">
            <a:noFill/>
          </a:ln>
        </p:spPr>
        <p:txBody>
          <a:bodyPr wrap="square" lIns="91440" tIns="45720" rIns="91440" bIns="45720" anchor="t" anchorCtr="0"/>
          <a:p>
            <a:pPr marL="128905" indent="0" algn="l" defTabSz="449580" fontAlgn="auto">
              <a:lnSpc>
                <a:spcPct val="120000"/>
              </a:lnSpc>
              <a:spcBef>
                <a:spcPts val="1000"/>
              </a:spcBef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</a:tabLst>
            </a:pPr>
            <a:r>
              <a:rPr lang="ru-RU" altLang="x-none" sz="2000" baseline="0" dirty="0" err="1">
                <a:solidFill>
                  <a:schemeClr val="tx1"/>
                </a:solidFill>
                <a:uFillTx/>
                <a:latin typeface="Arial" panose="020B0604020202020204" pitchFamily="34" charset="0"/>
                <a:ea typeface="+Основной текст (восточно-азиат" charset="0"/>
                <a:cs typeface="Arial" panose="020B0604020202020204" pitchFamily="34" charset="0"/>
              </a:rPr>
              <a:t>Одна из групп собирается на дому у маломобильного пенсионера — она стала хранителем чайной корзины. Соседки поддерживают ее, помогают справиться с житейскими трудностями, обеспечивают возможность активного участия в проекте</a:t>
            </a:r>
            <a:endParaRPr lang="ru-RU" altLang="x-none" sz="2000" baseline="0" dirty="0" err="1">
              <a:solidFill>
                <a:schemeClr val="tx1"/>
              </a:solidFill>
              <a:uFillTx/>
              <a:latin typeface="Arial" panose="020B0604020202020204" pitchFamily="34" charset="0"/>
              <a:ea typeface="+Основной текст (восточно-азиат" charset="0"/>
              <a:cs typeface="Arial" panose="020B0604020202020204" pitchFamily="34" charset="0"/>
            </a:endParaRPr>
          </a:p>
        </p:txBody>
      </p:sp>
      <p:pic>
        <p:nvPicPr>
          <p:cNvPr id="22534" name="Изображение 225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49278" y="1994400"/>
            <a:ext cx="5864225" cy="4397375"/>
          </a:xfrm>
          <a:prstGeom prst="rect">
            <a:avLst/>
          </a:prstGeom>
          <a:noFill/>
          <a:ln w="9360">
            <a:noFill/>
          </a:ln>
        </p:spPr>
      </p:pic>
      <p:sp>
        <p:nvSpPr>
          <p:cNvPr id="2" name="Текстовое поле 1"/>
          <p:cNvSpPr txBox="1"/>
          <p:nvPr>
            <p:custDataLst>
              <p:tags r:id="rId4"/>
            </p:custDataLst>
          </p:nvPr>
        </p:nvSpPr>
        <p:spPr>
          <a:xfrm>
            <a:off x="1653540" y="810260"/>
            <a:ext cx="1219200" cy="443230"/>
          </a:xfrm>
          <a:prstGeom prst="rect">
            <a:avLst/>
          </a:prstGeom>
          <a:noFill/>
          <a:ln w="9360">
            <a:noFill/>
          </a:ln>
        </p:spPr>
        <p:txBody>
          <a:bodyPr wrap="square" lIns="0" tIns="0" rIns="0" bIns="0" anchor="t" anchorCtr="0"/>
          <a:p>
            <a:pPr algn="l" defTabSz="449580" hangingPunct="1">
              <a:lnSpc>
                <a:spcPct val="90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  <a:tab pos="8536305" algn="l"/>
                <a:tab pos="8985250" algn="l"/>
              </a:tabLst>
            </a:pPr>
            <a:r>
              <a:rPr lang="ru-RU" altLang="x-none" sz="2800" b="1" baseline="0" dirty="0" err="1">
                <a:solidFill>
                  <a:srgbClr val="438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altLang="x-none" sz="2800" b="1" baseline="0" dirty="0" err="1">
              <a:solidFill>
                <a:srgbClr val="438CCA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32085" y="345440"/>
            <a:ext cx="1528445" cy="126047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9920" y="600075"/>
            <a:ext cx="838200" cy="7334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6747</Words>
  <Application>WPS Presentation</Application>
  <PresentationFormat>宽屏</PresentationFormat>
  <Paragraphs>169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Calibri Light</vt:lpstr>
      <vt:lpstr>Arial Unicode MS</vt:lpstr>
      <vt:lpstr>Microsoft YaHei</vt:lpstr>
      <vt:lpstr>Calibri</vt:lpstr>
      <vt:lpstr>Times New Roman</vt:lpstr>
      <vt:lpstr>Segoe UI</vt:lpstr>
      <vt:lpstr>StarSymbol</vt:lpstr>
      <vt:lpstr>Segoe Print</vt:lpstr>
      <vt:lpstr>+Основной текст (восточно-азиат</vt:lpstr>
      <vt:lpstr>Wingdings</vt:lpstr>
      <vt:lpstr>Office Theme</vt:lpstr>
      <vt:lpstr/>
      <vt:lpstr/>
      <vt:lpstr/>
      <vt:lpstr>Как вовлечь одиноких пенсионеров в активную жизнь?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Обращение к целевым аудиториям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2025-03-21T06:56:04Z</dcterms:created>
  <dcterms:modified xsi:type="dcterms:W3CDTF">2025-03-21T12:24:52Z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1049-12.2.0.17119</vt:lpwstr>
  </property>
  <property fmtid="{D5CDD505-2E9C-101B-9397-08002B2CF9AE}" pid="3" name="ICV">
    <vt:lpwstr>5432DB8A9DF14D96A84FA3AD65E68215_13</vt:lpwstr>
  </property>
</Properties>
</file>