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8" r:id="rId3"/>
    <p:sldId id="259" r:id="rId4"/>
    <p:sldId id="260" r:id="rId5"/>
    <p:sldId id="261" r:id="rId6"/>
    <p:sldId id="262" r:id="rId7"/>
    <p:sldId id="263" r:id="rId8"/>
    <p:sldId id="264" r:id="rId9"/>
    <p:sldId id="265" r:id="rId10"/>
    <p:sldId id="266" r:id="rId11"/>
    <p:sldId id="275" r:id="rId12"/>
    <p:sldId id="280" r:id="rId13"/>
    <p:sldId id="278" r:id="rId14"/>
    <p:sldId id="281" r:id="rId15"/>
    <p:sldId id="267" r:id="rId16"/>
    <p:sldId id="274" r:id="rId17"/>
    <p:sldId id="277" r:id="rId18"/>
    <p:sldId id="276" r:id="rId19"/>
    <p:sldId id="282" r:id="rId20"/>
    <p:sldId id="283"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81A9F8D9-51CA-4F9B-BC3A-28531419F1FB}">
          <p14:sldIdLst>
            <p14:sldId id="256"/>
            <p14:sldId id="258"/>
            <p14:sldId id="259"/>
            <p14:sldId id="260"/>
            <p14:sldId id="261"/>
            <p14:sldId id="262"/>
            <p14:sldId id="263"/>
            <p14:sldId id="264"/>
            <p14:sldId id="265"/>
            <p14:sldId id="266"/>
            <p14:sldId id="275"/>
            <p14:sldId id="280"/>
            <p14:sldId id="278"/>
            <p14:sldId id="281"/>
            <p14:sldId id="267"/>
            <p14:sldId id="274"/>
            <p14:sldId id="277"/>
            <p14:sldId id="276"/>
            <p14:sldId id="282"/>
            <p14:sldId id="2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7C30300-CF36-407D-BE70-2DD37A380C40}" type="datetimeFigureOut">
              <a:rPr lang="ru-RU" smtClean="0"/>
              <a:t>26.04.2023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DA331E-FB1F-4FA8-8F2B-D2FFB1099B30}" type="slidenum">
              <a:rPr lang="ru-RU" smtClean="0"/>
              <a:t>‹#›</a:t>
            </a:fld>
            <a:endParaRPr lang="ru-RU"/>
          </a:p>
        </p:txBody>
      </p:sp>
    </p:spTree>
    <p:extLst>
      <p:ext uri="{BB962C8B-B14F-4D97-AF65-F5344CB8AC3E}">
        <p14:creationId xmlns:p14="http://schemas.microsoft.com/office/powerpoint/2010/main" val="3744851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7C30300-CF36-407D-BE70-2DD37A380C40}" type="datetimeFigureOut">
              <a:rPr lang="ru-RU" smtClean="0"/>
              <a:t>26.04.2023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DA331E-FB1F-4FA8-8F2B-D2FFB1099B30}" type="slidenum">
              <a:rPr lang="ru-RU" smtClean="0"/>
              <a:t>‹#›</a:t>
            </a:fld>
            <a:endParaRPr lang="ru-RU"/>
          </a:p>
        </p:txBody>
      </p:sp>
    </p:spTree>
    <p:extLst>
      <p:ext uri="{BB962C8B-B14F-4D97-AF65-F5344CB8AC3E}">
        <p14:creationId xmlns:p14="http://schemas.microsoft.com/office/powerpoint/2010/main" val="1605041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7C30300-CF36-407D-BE70-2DD37A380C40}" type="datetimeFigureOut">
              <a:rPr lang="ru-RU" smtClean="0"/>
              <a:t>26.04.2023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DA331E-FB1F-4FA8-8F2B-D2FFB1099B30}" type="slidenum">
              <a:rPr lang="ru-RU" smtClean="0"/>
              <a:t>‹#›</a:t>
            </a:fld>
            <a:endParaRPr lang="ru-RU"/>
          </a:p>
        </p:txBody>
      </p:sp>
    </p:spTree>
    <p:extLst>
      <p:ext uri="{BB962C8B-B14F-4D97-AF65-F5344CB8AC3E}">
        <p14:creationId xmlns:p14="http://schemas.microsoft.com/office/powerpoint/2010/main" val="2277990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7C30300-CF36-407D-BE70-2DD37A380C40}" type="datetimeFigureOut">
              <a:rPr lang="ru-RU" smtClean="0"/>
              <a:t>26.04.2023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DA331E-FB1F-4FA8-8F2B-D2FFB1099B30}" type="slidenum">
              <a:rPr lang="ru-RU" smtClean="0"/>
              <a:t>‹#›</a:t>
            </a:fld>
            <a:endParaRPr lang="ru-RU"/>
          </a:p>
        </p:txBody>
      </p:sp>
    </p:spTree>
    <p:extLst>
      <p:ext uri="{BB962C8B-B14F-4D97-AF65-F5344CB8AC3E}">
        <p14:creationId xmlns:p14="http://schemas.microsoft.com/office/powerpoint/2010/main" val="2493908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7C30300-CF36-407D-BE70-2DD37A380C40}" type="datetimeFigureOut">
              <a:rPr lang="ru-RU" smtClean="0"/>
              <a:t>26.04.2023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DA331E-FB1F-4FA8-8F2B-D2FFB1099B30}" type="slidenum">
              <a:rPr lang="ru-RU" smtClean="0"/>
              <a:t>‹#›</a:t>
            </a:fld>
            <a:endParaRPr lang="ru-RU"/>
          </a:p>
        </p:txBody>
      </p:sp>
    </p:spTree>
    <p:extLst>
      <p:ext uri="{BB962C8B-B14F-4D97-AF65-F5344CB8AC3E}">
        <p14:creationId xmlns:p14="http://schemas.microsoft.com/office/powerpoint/2010/main" val="2854002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7C30300-CF36-407D-BE70-2DD37A380C40}" type="datetimeFigureOut">
              <a:rPr lang="ru-RU" smtClean="0"/>
              <a:t>26.04.2023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DA331E-FB1F-4FA8-8F2B-D2FFB1099B30}" type="slidenum">
              <a:rPr lang="ru-RU" smtClean="0"/>
              <a:t>‹#›</a:t>
            </a:fld>
            <a:endParaRPr lang="ru-RU"/>
          </a:p>
        </p:txBody>
      </p:sp>
    </p:spTree>
    <p:extLst>
      <p:ext uri="{BB962C8B-B14F-4D97-AF65-F5344CB8AC3E}">
        <p14:creationId xmlns:p14="http://schemas.microsoft.com/office/powerpoint/2010/main" val="406593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7C30300-CF36-407D-BE70-2DD37A380C40}" type="datetimeFigureOut">
              <a:rPr lang="ru-RU" smtClean="0"/>
              <a:t>26.04.2023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8DA331E-FB1F-4FA8-8F2B-D2FFB1099B30}" type="slidenum">
              <a:rPr lang="ru-RU" smtClean="0"/>
              <a:t>‹#›</a:t>
            </a:fld>
            <a:endParaRPr lang="ru-RU"/>
          </a:p>
        </p:txBody>
      </p:sp>
    </p:spTree>
    <p:extLst>
      <p:ext uri="{BB962C8B-B14F-4D97-AF65-F5344CB8AC3E}">
        <p14:creationId xmlns:p14="http://schemas.microsoft.com/office/powerpoint/2010/main" val="2551926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7C30300-CF36-407D-BE70-2DD37A380C40}" type="datetimeFigureOut">
              <a:rPr lang="ru-RU" smtClean="0"/>
              <a:t>26.04.2023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8DA331E-FB1F-4FA8-8F2B-D2FFB1099B30}" type="slidenum">
              <a:rPr lang="ru-RU" smtClean="0"/>
              <a:t>‹#›</a:t>
            </a:fld>
            <a:endParaRPr lang="ru-RU"/>
          </a:p>
        </p:txBody>
      </p:sp>
    </p:spTree>
    <p:extLst>
      <p:ext uri="{BB962C8B-B14F-4D97-AF65-F5344CB8AC3E}">
        <p14:creationId xmlns:p14="http://schemas.microsoft.com/office/powerpoint/2010/main" val="336483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7C30300-CF36-407D-BE70-2DD37A380C40}" type="datetimeFigureOut">
              <a:rPr lang="ru-RU" smtClean="0"/>
              <a:t>26.04.2023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8DA331E-FB1F-4FA8-8F2B-D2FFB1099B30}" type="slidenum">
              <a:rPr lang="ru-RU" smtClean="0"/>
              <a:t>‹#›</a:t>
            </a:fld>
            <a:endParaRPr lang="ru-RU"/>
          </a:p>
        </p:txBody>
      </p:sp>
    </p:spTree>
    <p:extLst>
      <p:ext uri="{BB962C8B-B14F-4D97-AF65-F5344CB8AC3E}">
        <p14:creationId xmlns:p14="http://schemas.microsoft.com/office/powerpoint/2010/main" val="2542311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7C30300-CF36-407D-BE70-2DD37A380C40}" type="datetimeFigureOut">
              <a:rPr lang="ru-RU" smtClean="0"/>
              <a:t>26.04.2023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DA331E-FB1F-4FA8-8F2B-D2FFB1099B30}" type="slidenum">
              <a:rPr lang="ru-RU" smtClean="0"/>
              <a:t>‹#›</a:t>
            </a:fld>
            <a:endParaRPr lang="ru-RU"/>
          </a:p>
        </p:txBody>
      </p:sp>
    </p:spTree>
    <p:extLst>
      <p:ext uri="{BB962C8B-B14F-4D97-AF65-F5344CB8AC3E}">
        <p14:creationId xmlns:p14="http://schemas.microsoft.com/office/powerpoint/2010/main" val="4134827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7C30300-CF36-407D-BE70-2DD37A380C40}" type="datetimeFigureOut">
              <a:rPr lang="ru-RU" smtClean="0"/>
              <a:t>26.04.2023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DA331E-FB1F-4FA8-8F2B-D2FFB1099B30}" type="slidenum">
              <a:rPr lang="ru-RU" smtClean="0"/>
              <a:t>‹#›</a:t>
            </a:fld>
            <a:endParaRPr lang="ru-RU"/>
          </a:p>
        </p:txBody>
      </p:sp>
    </p:spTree>
    <p:extLst>
      <p:ext uri="{BB962C8B-B14F-4D97-AF65-F5344CB8AC3E}">
        <p14:creationId xmlns:p14="http://schemas.microsoft.com/office/powerpoint/2010/main" val="2308122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C30300-CF36-407D-BE70-2DD37A380C40}" type="datetimeFigureOut">
              <a:rPr lang="ru-RU" smtClean="0"/>
              <a:t>26.04.2023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DA331E-FB1F-4FA8-8F2B-D2FFB1099B30}" type="slidenum">
              <a:rPr lang="ru-RU" smtClean="0"/>
              <a:t>‹#›</a:t>
            </a:fld>
            <a:endParaRPr lang="ru-RU"/>
          </a:p>
        </p:txBody>
      </p:sp>
    </p:spTree>
    <p:extLst>
      <p:ext uri="{BB962C8B-B14F-4D97-AF65-F5344CB8AC3E}">
        <p14:creationId xmlns:p14="http://schemas.microsoft.com/office/powerpoint/2010/main" val="200030223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1660145698_48-kartinkin-net-p-fon-dlya-prezentatsii-bereza-krasivo-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133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907704" y="1052736"/>
            <a:ext cx="5976664" cy="4320480"/>
          </a:xfrm>
        </p:spPr>
        <p:txBody>
          <a:bodyPr>
            <a:noAutofit/>
          </a:bodyPr>
          <a:lstStyle/>
          <a:p>
            <a:r>
              <a:rPr lang="ru-RU" sz="1400" b="1" dirty="0" smtClean="0">
                <a:solidFill>
                  <a:srgbClr val="00B050"/>
                </a:solidFill>
              </a:rPr>
              <a:t/>
            </a:r>
            <a:br>
              <a:rPr lang="ru-RU" sz="1400" b="1" dirty="0" smtClean="0">
                <a:solidFill>
                  <a:srgbClr val="00B050"/>
                </a:solidFill>
              </a:rPr>
            </a:br>
            <a:r>
              <a:rPr lang="ru-RU" sz="1400" b="1" dirty="0" smtClean="0">
                <a:solidFill>
                  <a:srgbClr val="00B050"/>
                </a:solidFill>
              </a:rPr>
              <a:t/>
            </a:r>
            <a:br>
              <a:rPr lang="ru-RU" sz="1400" b="1" dirty="0" smtClean="0">
                <a:solidFill>
                  <a:srgbClr val="00B050"/>
                </a:solidFill>
              </a:rPr>
            </a:br>
            <a:r>
              <a:rPr lang="ru-RU" sz="1400" b="1" dirty="0">
                <a:solidFill>
                  <a:srgbClr val="00B050"/>
                </a:solidFill>
              </a:rPr>
              <a:t/>
            </a:r>
            <a:br>
              <a:rPr lang="ru-RU" sz="1400" b="1" dirty="0">
                <a:solidFill>
                  <a:srgbClr val="00B050"/>
                </a:solidFill>
              </a:rPr>
            </a:br>
            <a:r>
              <a:rPr lang="ru-RU" sz="1400" b="1" dirty="0" smtClean="0">
                <a:solidFill>
                  <a:srgbClr val="00B050"/>
                </a:solidFill>
              </a:rPr>
              <a:t/>
            </a:r>
            <a:br>
              <a:rPr lang="ru-RU" sz="1400" b="1" dirty="0" smtClean="0">
                <a:solidFill>
                  <a:srgbClr val="00B050"/>
                </a:solidFill>
              </a:rPr>
            </a:br>
            <a:r>
              <a:rPr lang="ru-RU" sz="1400" b="1" dirty="0">
                <a:solidFill>
                  <a:srgbClr val="00B050"/>
                </a:solidFill>
              </a:rPr>
              <a:t/>
            </a:r>
            <a:br>
              <a:rPr lang="ru-RU" sz="1400" b="1" dirty="0">
                <a:solidFill>
                  <a:srgbClr val="00B050"/>
                </a:solidFill>
              </a:rPr>
            </a:br>
            <a:r>
              <a:rPr lang="ru-RU" sz="1400" b="1" dirty="0" smtClean="0">
                <a:solidFill>
                  <a:srgbClr val="00B050"/>
                </a:solidFill>
              </a:rPr>
              <a:t/>
            </a:r>
            <a:br>
              <a:rPr lang="ru-RU" sz="1400" b="1" dirty="0" smtClean="0">
                <a:solidFill>
                  <a:srgbClr val="00B050"/>
                </a:solidFill>
              </a:rPr>
            </a:br>
            <a:r>
              <a:rPr lang="ru-RU" sz="1400" b="1" dirty="0" smtClean="0"/>
              <a:t>ГОСУДАРСТВЕННОЕ </a:t>
            </a:r>
            <a:r>
              <a:rPr lang="ru-RU" sz="1400" b="1" dirty="0"/>
              <a:t>УЧРЕЖДЕНИЕ</a:t>
            </a:r>
            <a:br>
              <a:rPr lang="ru-RU" sz="1400" b="1" dirty="0"/>
            </a:br>
            <a:r>
              <a:rPr lang="ru-RU" sz="1400" b="1" dirty="0"/>
              <a:t>ЛУГАНСКОЙ НАРОДНОЙ РЕСПУБЛИКИ</a:t>
            </a:r>
            <a:br>
              <a:rPr lang="ru-RU" sz="1400" b="1" dirty="0"/>
            </a:br>
            <a:r>
              <a:rPr lang="ru-RU" sz="1400" b="1" dirty="0"/>
              <a:t>«ЛУГАНСКОЕ ОБЩЕОБРАЗОВАТЕЛЬНОЕ УЧРЕЖДЕНИЕ – </a:t>
            </a:r>
            <a:br>
              <a:rPr lang="ru-RU" sz="1400" b="1" dirty="0"/>
            </a:br>
            <a:r>
              <a:rPr lang="ru-RU" sz="1400" b="1" dirty="0"/>
              <a:t>СРЕДНЯЯ ОБЩЕОБРАЗОВАТЕЛЬНАЯ ШКОЛА № 17</a:t>
            </a:r>
            <a:br>
              <a:rPr lang="ru-RU" sz="1400" b="1" dirty="0"/>
            </a:br>
            <a:r>
              <a:rPr lang="ru-RU" sz="1400" b="1" dirty="0"/>
              <a:t>ИМЕНИ ВАЛЕРИЯ БРУМЕЛЯ»</a:t>
            </a:r>
            <a:br>
              <a:rPr lang="ru-RU" sz="1400" b="1" dirty="0"/>
            </a:br>
            <a:r>
              <a:rPr lang="ru-RU" sz="4000" b="1" dirty="0" smtClean="0"/>
              <a:t>Семейные </a:t>
            </a:r>
            <a:r>
              <a:rPr lang="ru-RU" sz="4000" b="1" dirty="0"/>
              <a:t>ценности как основа духовности и нравственности подрастающего поколения. </a:t>
            </a:r>
            <a:r>
              <a:rPr lang="ru-RU" sz="4000" b="1" dirty="0" smtClean="0"/>
              <a:t/>
            </a:r>
            <a:br>
              <a:rPr lang="ru-RU" sz="4000" b="1" dirty="0" smtClean="0"/>
            </a:br>
            <a:endParaRPr lang="ru-RU" sz="2000" b="1" dirty="0"/>
          </a:p>
        </p:txBody>
      </p:sp>
      <p:sp>
        <p:nvSpPr>
          <p:cNvPr id="3" name="Прямоугольник 2"/>
          <p:cNvSpPr/>
          <p:nvPr/>
        </p:nvSpPr>
        <p:spPr>
          <a:xfrm>
            <a:off x="5940152" y="5301208"/>
            <a:ext cx="2952328" cy="1015663"/>
          </a:xfrm>
          <a:prstGeom prst="rect">
            <a:avLst/>
          </a:prstGeom>
        </p:spPr>
        <p:txBody>
          <a:bodyPr wrap="square">
            <a:spAutoFit/>
          </a:bodyPr>
          <a:lstStyle/>
          <a:p>
            <a:pPr algn="r"/>
            <a:r>
              <a:rPr lang="ru-RU" sz="1200" i="1" u="sng" dirty="0"/>
              <a:t>Выполнил: </a:t>
            </a:r>
            <a:r>
              <a:rPr lang="ru-RU" sz="1200" dirty="0"/>
              <a:t/>
            </a:r>
            <a:br>
              <a:rPr lang="ru-RU" sz="1200" dirty="0"/>
            </a:br>
            <a:r>
              <a:rPr lang="ru-RU" sz="1200" dirty="0"/>
              <a:t>учитель русского языка </a:t>
            </a:r>
            <a:endParaRPr lang="ru-RU" sz="1200" dirty="0" smtClean="0"/>
          </a:p>
          <a:p>
            <a:pPr algn="r"/>
            <a:r>
              <a:rPr lang="ru-RU" sz="1200" dirty="0" smtClean="0"/>
              <a:t>и литературы, </a:t>
            </a:r>
          </a:p>
          <a:p>
            <a:pPr algn="r"/>
            <a:r>
              <a:rPr lang="ru-RU" sz="1200" dirty="0" smtClean="0"/>
              <a:t>классный руководитель 9-Б класса</a:t>
            </a:r>
            <a:r>
              <a:rPr lang="ru-RU" sz="1200" dirty="0"/>
              <a:t/>
            </a:r>
            <a:br>
              <a:rPr lang="ru-RU" sz="1200" dirty="0"/>
            </a:br>
            <a:r>
              <a:rPr lang="ru-RU" sz="1200" dirty="0"/>
              <a:t>Черноусова А.Ю.</a:t>
            </a:r>
          </a:p>
        </p:txBody>
      </p:sp>
    </p:spTree>
    <p:extLst>
      <p:ext uri="{BB962C8B-B14F-4D97-AF65-F5344CB8AC3E}">
        <p14:creationId xmlns:p14="http://schemas.microsoft.com/office/powerpoint/2010/main" val="4160740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1660145698_48-kartinkin-net-p-fon-dlya-prezentatsii-bereza-krasivo-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133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907704" y="2420888"/>
            <a:ext cx="5616624" cy="2952328"/>
          </a:xfrm>
        </p:spPr>
        <p:txBody>
          <a:bodyPr>
            <a:noAutofit/>
          </a:bodyPr>
          <a:lstStyle/>
          <a:p>
            <a:pPr marL="182880"/>
            <a:r>
              <a:rPr lang="ru-RU" sz="4000" b="1" dirty="0"/>
              <a:t>Финансовое обеспечение проекта: </a:t>
            </a:r>
            <a:r>
              <a:rPr lang="ru-RU" sz="4000" dirty="0"/>
              <a:t>реализация проекта </a:t>
            </a:r>
            <a:r>
              <a:rPr lang="ru-RU" sz="4000" dirty="0" smtClean="0"/>
              <a:t>за свой счет.</a:t>
            </a:r>
            <a:endParaRPr lang="ru-RU" sz="4000" b="1" dirty="0"/>
          </a:p>
        </p:txBody>
      </p:sp>
    </p:spTree>
    <p:extLst>
      <p:ext uri="{BB962C8B-B14F-4D97-AF65-F5344CB8AC3E}">
        <p14:creationId xmlns:p14="http://schemas.microsoft.com/office/powerpoint/2010/main" val="2520890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45"/>
            <a:ext cx="4932040" cy="689278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3347864" y="116632"/>
            <a:ext cx="5688632" cy="6552728"/>
          </a:xfrm>
        </p:spPr>
        <p:txBody>
          <a:bodyPr>
            <a:normAutofit fontScale="62500" lnSpcReduction="20000"/>
          </a:bodyPr>
          <a:lstStyle/>
          <a:p>
            <a:pPr marL="0" indent="0" algn="ctr">
              <a:buNone/>
            </a:pPr>
            <a:r>
              <a:rPr lang="ru-RU" sz="3500" b="1" dirty="0">
                <a:latin typeface="Times New Roman" pitchFamily="18" charset="0"/>
                <a:cs typeface="Times New Roman" pitchFamily="18" charset="0"/>
              </a:rPr>
              <a:t>Оценка результативности проекта:</a:t>
            </a:r>
            <a:endParaRPr lang="ru-RU" sz="3500" dirty="0">
              <a:latin typeface="Times New Roman" pitchFamily="18" charset="0"/>
              <a:cs typeface="Times New Roman" pitchFamily="18" charset="0"/>
            </a:endParaRPr>
          </a:p>
          <a:p>
            <a:pPr marL="0" indent="0" algn="just">
              <a:buNone/>
            </a:pPr>
            <a:r>
              <a:rPr lang="ru-RU" sz="3500" b="1" dirty="0">
                <a:latin typeface="Times New Roman" pitchFamily="18" charset="0"/>
                <a:cs typeface="Times New Roman" pitchFamily="18" charset="0"/>
              </a:rPr>
              <a:t> </a:t>
            </a:r>
            <a:endParaRPr lang="ru-RU" sz="3500" dirty="0">
              <a:latin typeface="Times New Roman" pitchFamily="18" charset="0"/>
              <a:cs typeface="Times New Roman" pitchFamily="18" charset="0"/>
            </a:endParaRPr>
          </a:p>
          <a:p>
            <a:pPr marL="0" indent="0" algn="just">
              <a:buNone/>
            </a:pPr>
            <a:r>
              <a:rPr lang="ru-RU" sz="3500" dirty="0">
                <a:latin typeface="Times New Roman" pitchFamily="18" charset="0"/>
                <a:cs typeface="Times New Roman" pitchFamily="18" charset="0"/>
              </a:rPr>
              <a:t> 	Считаю, что данный проект принесет положительные результаты. В осуществлении данного проекта </a:t>
            </a:r>
            <a:r>
              <a:rPr lang="ru-RU" sz="3500" dirty="0" smtClean="0">
                <a:latin typeface="Times New Roman" pitchFamily="18" charset="0"/>
                <a:cs typeface="Times New Roman" pitchFamily="18" charset="0"/>
              </a:rPr>
              <a:t>принимают </a:t>
            </a:r>
            <a:r>
              <a:rPr lang="ru-RU" sz="3500" dirty="0">
                <a:latin typeface="Times New Roman" pitchFamily="18" charset="0"/>
                <a:cs typeface="Times New Roman" pitchFamily="18" charset="0"/>
              </a:rPr>
              <a:t>участие обучающиеся 4-5-х классов. В ходе реализации данного проекта у детей сформируются представления о важности семьи в жизни каждого человека и о ценности семейных традиций. В ходе реализации данного проекта дети будут участвовать во многих видах совместной деятельности, что </a:t>
            </a:r>
            <a:r>
              <a:rPr lang="ru-RU" sz="3500" dirty="0" smtClean="0">
                <a:latin typeface="Times New Roman" pitchFamily="18" charset="0"/>
                <a:cs typeface="Times New Roman" pitchFamily="18" charset="0"/>
              </a:rPr>
              <a:t>способствует </a:t>
            </a:r>
            <a:r>
              <a:rPr lang="ru-RU" sz="3500" dirty="0">
                <a:latin typeface="Times New Roman" pitchFamily="18" charset="0"/>
                <a:cs typeface="Times New Roman" pitchFamily="18" charset="0"/>
              </a:rPr>
              <a:t>развитию чувства коллективизма и товарищеской взаимопомощи. </a:t>
            </a:r>
            <a:endParaRPr lang="ru-RU" sz="3500" dirty="0" smtClean="0">
              <a:latin typeface="Times New Roman" pitchFamily="18" charset="0"/>
              <a:cs typeface="Times New Roman" pitchFamily="18" charset="0"/>
            </a:endParaRPr>
          </a:p>
          <a:p>
            <a:pPr marL="0" indent="0" algn="just">
              <a:buNone/>
            </a:pPr>
            <a:r>
              <a:rPr lang="ru-RU" sz="3500" dirty="0">
                <a:latin typeface="Times New Roman" pitchFamily="18" charset="0"/>
                <a:cs typeface="Times New Roman" pitchFamily="18" charset="0"/>
              </a:rPr>
              <a:t>	</a:t>
            </a:r>
            <a:r>
              <a:rPr lang="ru-RU" sz="3500" dirty="0" smtClean="0">
                <a:latin typeface="Times New Roman" pitchFamily="18" charset="0"/>
                <a:cs typeface="Times New Roman" pitchFamily="18" charset="0"/>
              </a:rPr>
              <a:t>В </a:t>
            </a:r>
            <a:r>
              <a:rPr lang="ru-RU" sz="3500" dirty="0">
                <a:latin typeface="Times New Roman" pitchFamily="18" charset="0"/>
                <a:cs typeface="Times New Roman" pitchFamily="18" charset="0"/>
              </a:rPr>
              <a:t>работе над проектом должна прослеживаться положительная динамика во взаимоотношениях между детьми и родителями: упрочнение контактов между членами семьи, укрепление семейных традиций, увеличение времени совместных дел взрослых и детей в семье.</a:t>
            </a:r>
          </a:p>
          <a:p>
            <a:pPr marL="0" indent="0" algn="just">
              <a:buNone/>
            </a:pPr>
            <a:r>
              <a:rPr lang="ru-RU" sz="3500" dirty="0">
                <a:latin typeface="Times New Roman" pitchFamily="18" charset="0"/>
                <a:cs typeface="Times New Roman" pitchFamily="18" charset="0"/>
              </a:rPr>
              <a:t>	</a:t>
            </a:r>
            <a:r>
              <a:rPr lang="ru-RU" sz="3500" b="1" dirty="0">
                <a:solidFill>
                  <a:srgbClr val="00B050"/>
                </a:solidFill>
                <a:latin typeface="Times New Roman" pitchFamily="18" charset="0"/>
                <a:cs typeface="Times New Roman" pitchFamily="18" charset="0"/>
              </a:rPr>
              <a:t> </a:t>
            </a:r>
            <a:endParaRPr lang="ru-RU" sz="3500"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1094161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45"/>
            <a:ext cx="4932040" cy="689278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3563888" y="329613"/>
            <a:ext cx="5400600" cy="6552728"/>
          </a:xfrm>
        </p:spPr>
        <p:txBody>
          <a:bodyPr>
            <a:normAutofit/>
          </a:bodyPr>
          <a:lstStyle/>
          <a:p>
            <a:pPr marL="0" indent="0" algn="just">
              <a:buNone/>
            </a:pPr>
            <a:r>
              <a:rPr lang="ru-RU" sz="3500" dirty="0" smtClean="0">
                <a:latin typeface="Times New Roman" pitchFamily="18" charset="0"/>
                <a:cs typeface="Times New Roman" pitchFamily="18" charset="0"/>
              </a:rPr>
              <a:t>	</a:t>
            </a:r>
            <a:r>
              <a:rPr lang="ru-RU" sz="2200" dirty="0" smtClean="0">
                <a:latin typeface="Times New Roman" pitchFamily="18" charset="0"/>
                <a:cs typeface="Times New Roman" pitchFamily="18" charset="0"/>
              </a:rPr>
              <a:t>Работа </a:t>
            </a:r>
            <a:r>
              <a:rPr lang="ru-RU" sz="2200" dirty="0">
                <a:latin typeface="Times New Roman" pitchFamily="18" charset="0"/>
                <a:cs typeface="Times New Roman" pitchFamily="18" charset="0"/>
              </a:rPr>
              <a:t>над проектом привлекательна еще тем, что эта работа на практическом примере даст возможность освоить технологию проектной деятельности, столь необходимую для приобретения молодежной практической грамотности, позволит объединить учащихся. На последнем этапе при поддержке учителя выполняется анализ проделанной работы, отмечаются встретившиеся трудности, выделяются слабые стороны проекта, обсуждаются пути их исправления. </a:t>
            </a:r>
          </a:p>
          <a:p>
            <a:pPr marL="0" indent="0" algn="just">
              <a:buNone/>
            </a:pPr>
            <a:r>
              <a:rPr lang="ru-RU" sz="2200" dirty="0">
                <a:latin typeface="Times New Roman" pitchFamily="18" charset="0"/>
                <a:cs typeface="Times New Roman" pitchFamily="18" charset="0"/>
              </a:rPr>
              <a:t>	Реализация проекта </a:t>
            </a:r>
            <a:r>
              <a:rPr lang="ru-RU" sz="2200" dirty="0" smtClean="0">
                <a:latin typeface="Times New Roman" pitchFamily="18" charset="0"/>
                <a:cs typeface="Times New Roman" pitchFamily="18" charset="0"/>
              </a:rPr>
              <a:t>- на </a:t>
            </a:r>
            <a:r>
              <a:rPr lang="ru-RU" sz="2200" dirty="0">
                <a:latin typeface="Times New Roman" pitchFamily="18" charset="0"/>
                <a:cs typeface="Times New Roman" pitchFamily="18" charset="0"/>
              </a:rPr>
              <a:t>базе учебного заведения.</a:t>
            </a:r>
          </a:p>
          <a:p>
            <a:pPr marL="0" indent="0" algn="just">
              <a:buNone/>
            </a:pPr>
            <a:r>
              <a:rPr lang="ru-RU" sz="3500" b="1" dirty="0">
                <a:solidFill>
                  <a:srgbClr val="00B050"/>
                </a:solidFill>
                <a:latin typeface="Times New Roman" pitchFamily="18" charset="0"/>
                <a:cs typeface="Times New Roman" pitchFamily="18" charset="0"/>
              </a:rPr>
              <a:t> </a:t>
            </a:r>
            <a:endParaRPr lang="ru-RU" sz="3500"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139064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user\Desktop\1660145698_48-kartinkin-net-p-fon-dlya-prezentatsii-bereza-krasivo-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24"/>
            <a:ext cx="9127932" cy="68527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1835696" y="1700808"/>
            <a:ext cx="5832648" cy="4536504"/>
          </a:xfrm>
        </p:spPr>
        <p:txBody>
          <a:bodyPr>
            <a:noAutofit/>
          </a:bodyPr>
          <a:lstStyle/>
          <a:p>
            <a:pPr marL="0" indent="0" algn="ctr">
              <a:buNone/>
            </a:pPr>
            <a:r>
              <a:rPr lang="ru-RU" sz="1800" b="1" dirty="0" smtClean="0">
                <a:latin typeface="Times New Roman" pitchFamily="18" charset="0"/>
                <a:cs typeface="Times New Roman" pitchFamily="18" charset="0"/>
              </a:rPr>
              <a:t>Оценка </a:t>
            </a:r>
            <a:r>
              <a:rPr lang="ru-RU" sz="1800" b="1" dirty="0" smtClean="0">
                <a:latin typeface="Times New Roman" pitchFamily="18" charset="0"/>
                <a:cs typeface="Times New Roman" pitchFamily="18" charset="0"/>
              </a:rPr>
              <a:t>результативности:</a:t>
            </a:r>
            <a:endParaRPr lang="ru-RU" sz="1800" dirty="0" smtClean="0">
              <a:latin typeface="Times New Roman" pitchFamily="18" charset="0"/>
              <a:cs typeface="Times New Roman" pitchFamily="18" charset="0"/>
            </a:endParaRPr>
          </a:p>
          <a:p>
            <a:pPr lvl="0" algn="just"/>
            <a:r>
              <a:rPr lang="ru-RU" sz="1800" dirty="0" smtClean="0">
                <a:latin typeface="Times New Roman" pitchFamily="18" charset="0"/>
                <a:cs typeface="Times New Roman" pitchFamily="18" charset="0"/>
              </a:rPr>
              <a:t>проблема, решаемая в проекте актуальна; </a:t>
            </a:r>
            <a:endParaRPr lang="ru-RU" sz="1800" dirty="0" smtClean="0">
              <a:effectLst/>
              <a:latin typeface="Times New Roman" pitchFamily="18" charset="0"/>
              <a:cs typeface="Times New Roman" pitchFamily="18" charset="0"/>
            </a:endParaRPr>
          </a:p>
          <a:p>
            <a:pPr lvl="0" algn="just"/>
            <a:r>
              <a:rPr lang="ru-RU" sz="1800" dirty="0" smtClean="0">
                <a:latin typeface="Times New Roman" pitchFamily="18" charset="0"/>
                <a:cs typeface="Times New Roman" pitchFamily="18" charset="0"/>
              </a:rPr>
              <a:t>проект напрямую связан с решением данной проблемы;</a:t>
            </a:r>
            <a:endParaRPr lang="ru-RU" sz="1800" dirty="0" smtClean="0">
              <a:effectLst/>
              <a:latin typeface="Times New Roman" pitchFamily="18" charset="0"/>
              <a:cs typeface="Times New Roman" pitchFamily="18" charset="0"/>
            </a:endParaRPr>
          </a:p>
          <a:p>
            <a:pPr lvl="0" algn="just"/>
            <a:r>
              <a:rPr lang="ru-RU" sz="1800" dirty="0" smtClean="0">
                <a:latin typeface="Times New Roman" pitchFamily="18" charset="0"/>
                <a:cs typeface="Times New Roman" pitchFamily="18" charset="0"/>
              </a:rPr>
              <a:t>проект оказался реалистичным, его возможно реализовать;</a:t>
            </a:r>
            <a:endParaRPr lang="ru-RU" sz="1800" dirty="0" smtClean="0">
              <a:effectLst/>
              <a:latin typeface="Times New Roman" pitchFamily="18" charset="0"/>
              <a:cs typeface="Times New Roman" pitchFamily="18" charset="0"/>
            </a:endParaRPr>
          </a:p>
          <a:p>
            <a:pPr lvl="0" algn="just"/>
            <a:r>
              <a:rPr lang="ru-RU" sz="1800" dirty="0" smtClean="0">
                <a:latin typeface="Times New Roman" pitchFamily="18" charset="0"/>
                <a:cs typeface="Times New Roman" pitchFamily="18" charset="0"/>
              </a:rPr>
              <a:t>в ходе реализации проекта планируемые мероприятия реальны, выполнимы, не требуют материальных затрат. </a:t>
            </a:r>
            <a:endParaRPr lang="ru-RU" sz="1800" dirty="0" smtClean="0">
              <a:effectLst/>
              <a:latin typeface="Times New Roman" pitchFamily="18" charset="0"/>
              <a:cs typeface="Times New Roman" pitchFamily="18" charset="0"/>
            </a:endParaRPr>
          </a:p>
          <a:p>
            <a:pPr lvl="0" algn="just"/>
            <a:r>
              <a:rPr lang="ru-RU" sz="1800" dirty="0" smtClean="0">
                <a:latin typeface="Times New Roman" pitchFamily="18" charset="0"/>
                <a:cs typeface="Times New Roman" pitchFamily="18" charset="0"/>
              </a:rPr>
              <a:t>проблема, поднятая в ходе проекта, созвучна с проблемой социума и удовлетворяет интересы большинства представителей общества. </a:t>
            </a:r>
            <a:endParaRPr lang="ru-RU" sz="1800" dirty="0" smtClean="0">
              <a:effectLst/>
              <a:latin typeface="Times New Roman" pitchFamily="18" charset="0"/>
              <a:cs typeface="Times New Roman" pitchFamily="18" charset="0"/>
            </a:endParaRPr>
          </a:p>
          <a:p>
            <a:pPr marL="0" indent="0" algn="ctr">
              <a:buNone/>
            </a:pPr>
            <a:r>
              <a:rPr lang="ru-RU" sz="1800" b="1" dirty="0" smtClean="0">
                <a:latin typeface="Times New Roman" pitchFamily="18" charset="0"/>
                <a:cs typeface="Times New Roman" pitchFamily="18" charset="0"/>
              </a:rPr>
              <a:t>Развитие </a:t>
            </a:r>
            <a:r>
              <a:rPr lang="ru-RU" sz="1800" b="1" dirty="0" smtClean="0">
                <a:latin typeface="Times New Roman" pitchFamily="18" charset="0"/>
                <a:cs typeface="Times New Roman" pitchFamily="18" charset="0"/>
              </a:rPr>
              <a:t>проекта: </a:t>
            </a:r>
            <a:endParaRPr lang="ru-RU" sz="1800" dirty="0" smtClean="0">
              <a:latin typeface="Times New Roman" pitchFamily="18" charset="0"/>
              <a:cs typeface="Times New Roman" pitchFamily="18" charset="0"/>
            </a:endParaRPr>
          </a:p>
          <a:p>
            <a:pPr marL="0" indent="0" algn="ctr">
              <a:buNone/>
            </a:pPr>
            <a:r>
              <a:rPr lang="ru-RU" sz="1800" dirty="0" smtClean="0">
                <a:latin typeface="Times New Roman" pitchFamily="18" charset="0"/>
                <a:cs typeface="Times New Roman" pitchFamily="18" charset="0"/>
              </a:rPr>
              <a:t>Дальнейшее развитие проекта предусматривает пути решения проблемы: развитие информационной культуры воспитанников и ценностного отношения к своей семье.</a:t>
            </a:r>
          </a:p>
        </p:txBody>
      </p:sp>
    </p:spTree>
    <p:extLst>
      <p:ext uri="{BB962C8B-B14F-4D97-AF65-F5344CB8AC3E}">
        <p14:creationId xmlns:p14="http://schemas.microsoft.com/office/powerpoint/2010/main" val="4168947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1660145698_48-kartinkin-net-p-fon-dlya-prezentatsii-bereza-krasivo-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24"/>
            <a:ext cx="9127932" cy="68527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lgn="ctr">
              <a:buNone/>
            </a:pPr>
            <a:endParaRPr lang="ru-RU" sz="4400" b="1" i="1" dirty="0" smtClean="0">
              <a:latin typeface="Times New Roman" pitchFamily="18" charset="0"/>
              <a:cs typeface="Times New Roman" pitchFamily="18" charset="0"/>
            </a:endParaRPr>
          </a:p>
          <a:p>
            <a:pPr marL="0" indent="0" algn="ctr">
              <a:buNone/>
            </a:pPr>
            <a:endParaRPr lang="ru-RU" sz="4400" b="1" i="1" dirty="0">
              <a:latin typeface="Times New Roman" pitchFamily="18" charset="0"/>
              <a:cs typeface="Times New Roman" pitchFamily="18" charset="0"/>
            </a:endParaRPr>
          </a:p>
          <a:p>
            <a:pPr marL="0" indent="0" algn="ctr">
              <a:buNone/>
            </a:pPr>
            <a:r>
              <a:rPr lang="ru-RU" sz="4400" b="1" i="1" dirty="0" smtClean="0">
                <a:latin typeface="Times New Roman" pitchFamily="18" charset="0"/>
                <a:cs typeface="Times New Roman" pitchFamily="18" charset="0"/>
              </a:rPr>
              <a:t>Используемые ресурсы</a:t>
            </a:r>
            <a:endParaRPr lang="ru-RU" sz="4400" b="1" i="1" dirty="0">
              <a:latin typeface="Times New Roman" pitchFamily="18" charset="0"/>
              <a:cs typeface="Times New Roman" pitchFamily="18" charset="0"/>
            </a:endParaRPr>
          </a:p>
        </p:txBody>
      </p:sp>
    </p:spTree>
    <p:extLst>
      <p:ext uri="{BB962C8B-B14F-4D97-AF65-F5344CB8AC3E}">
        <p14:creationId xmlns:p14="http://schemas.microsoft.com/office/powerpoint/2010/main" val="4030758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user\Desktop\весна-ветвей-березы-предпосылки-солнечная-184083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38"/>
            <a:ext cx="3779912" cy="686313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2555776" y="116632"/>
            <a:ext cx="5832648" cy="6624736"/>
          </a:xfrm>
        </p:spPr>
        <p:txBody>
          <a:bodyPr numCol="2">
            <a:noAutofit/>
          </a:bodyPr>
          <a:lstStyle/>
          <a:p>
            <a:r>
              <a:rPr lang="ru-RU" sz="1400" b="1" i="1" dirty="0">
                <a:latin typeface="Times New Roman" pitchFamily="18" charset="0"/>
                <a:cs typeface="Times New Roman" pitchFamily="18" charset="0"/>
              </a:rPr>
              <a:t>Приложение 1</a:t>
            </a:r>
            <a:r>
              <a:rPr lang="ru-RU" sz="1400" dirty="0">
                <a:latin typeface="Times New Roman" pitchFamily="18" charset="0"/>
                <a:cs typeface="Times New Roman" pitchFamily="18" charset="0"/>
              </a:rPr>
              <a:t/>
            </a:r>
            <a:br>
              <a:rPr lang="ru-RU" sz="1400" dirty="0">
                <a:latin typeface="Times New Roman" pitchFamily="18" charset="0"/>
                <a:cs typeface="Times New Roman" pitchFamily="18" charset="0"/>
              </a:rPr>
            </a:br>
            <a:r>
              <a:rPr lang="ru-RU" sz="1400" b="1" i="1" u="sng" dirty="0">
                <a:latin typeface="Times New Roman" pitchFamily="18" charset="0"/>
                <a:cs typeface="Times New Roman" pitchFamily="18" charset="0"/>
              </a:rPr>
              <a:t>Анкета «Я и моя семья» </a:t>
            </a:r>
            <a:r>
              <a:rPr lang="ru-RU" sz="1400" dirty="0">
                <a:latin typeface="Times New Roman" pitchFamily="18" charset="0"/>
                <a:cs typeface="Times New Roman" pitchFamily="18" charset="0"/>
              </a:rPr>
              <a:t> </a:t>
            </a:r>
            <a:br>
              <a:rPr lang="ru-RU" sz="1400" dirty="0">
                <a:latin typeface="Times New Roman" pitchFamily="18" charset="0"/>
                <a:cs typeface="Times New Roman" pitchFamily="18" charset="0"/>
              </a:rPr>
            </a:br>
            <a:r>
              <a:rPr lang="ru-RU" sz="1400" b="1" dirty="0">
                <a:latin typeface="Times New Roman" pitchFamily="18" charset="0"/>
                <a:cs typeface="Times New Roman" pitchFamily="18" charset="0"/>
              </a:rPr>
              <a:t>Цель: </a:t>
            </a:r>
            <a:r>
              <a:rPr lang="ru-RU" sz="1400" dirty="0">
                <a:latin typeface="Times New Roman" pitchFamily="18" charset="0"/>
                <a:cs typeface="Times New Roman" pitchFamily="18" charset="0"/>
              </a:rPr>
              <a:t>изучение уровня сформированности семейных ценностей и значимости семьи в жизни </a:t>
            </a:r>
            <a:r>
              <a:rPr lang="ru-RU" sz="1400" dirty="0" smtClean="0">
                <a:latin typeface="Times New Roman" pitchFamily="18" charset="0"/>
                <a:cs typeface="Times New Roman" pitchFamily="18" charset="0"/>
              </a:rPr>
              <a:t>обучающихся.</a:t>
            </a:r>
            <a:r>
              <a:rPr lang="ru-RU" sz="1400" dirty="0">
                <a:latin typeface="Times New Roman" pitchFamily="18" charset="0"/>
                <a:cs typeface="Times New Roman" pitchFamily="18" charset="0"/>
              </a:rPr>
              <a:t> </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1. Тебе нравится твоя семья?</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а) нравится</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б) не очень нравится</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в) не нравится</a:t>
            </a:r>
            <a:br>
              <a:rPr lang="ru-RU" sz="1400" dirty="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2</a:t>
            </a:r>
            <a:r>
              <a:rPr lang="ru-RU" sz="1400" dirty="0">
                <a:latin typeface="Times New Roman" pitchFamily="18" charset="0"/>
                <a:cs typeface="Times New Roman" pitchFamily="18" charset="0"/>
              </a:rPr>
              <a:t>. Охотно ли ты выполняешь просьбы и поручения родителей?</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а) да</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б) бывает по-разному</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в) нет</a:t>
            </a:r>
            <a:br>
              <a:rPr lang="ru-RU" sz="1400" dirty="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3</a:t>
            </a:r>
            <a:r>
              <a:rPr lang="ru-RU" sz="1400" dirty="0">
                <a:latin typeface="Times New Roman" pitchFamily="18" charset="0"/>
                <a:cs typeface="Times New Roman" pitchFamily="18" charset="0"/>
              </a:rPr>
              <a:t>. Тебя часто наказывают за проступки?</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а) да</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б) бывает по-разному</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в) нет</a:t>
            </a:r>
            <a:br>
              <a:rPr lang="ru-RU" sz="1400" dirty="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4</a:t>
            </a:r>
            <a:r>
              <a:rPr lang="ru-RU" sz="1400" dirty="0">
                <a:latin typeface="Times New Roman" pitchFamily="18" charset="0"/>
                <a:cs typeface="Times New Roman" pitchFamily="18" charset="0"/>
              </a:rPr>
              <a:t>. Тебе нравиться ухаживать или помогать младшим братьям или сёстрам?</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а) да</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б) бывает по-разному</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в) нет</a:t>
            </a:r>
            <a:br>
              <a:rPr lang="ru-RU" sz="1400" dirty="0">
                <a:latin typeface="Times New Roman" pitchFamily="18" charset="0"/>
                <a:cs typeface="Times New Roman" pitchFamily="18" charset="0"/>
              </a:rPr>
            </a:br>
            <a:r>
              <a:rPr lang="ru-RU" sz="1400" dirty="0" smtClean="0">
                <a:latin typeface="Times New Roman" pitchFamily="18" charset="0"/>
                <a:cs typeface="Times New Roman" pitchFamily="18" charset="0"/>
              </a:rPr>
              <a:t>5</a:t>
            </a:r>
            <a:r>
              <a:rPr lang="ru-RU" sz="1400" dirty="0">
                <a:latin typeface="Times New Roman" pitchFamily="18" charset="0"/>
                <a:cs typeface="Times New Roman" pitchFamily="18" charset="0"/>
              </a:rPr>
              <a:t>. Ты хотел бы, чтобы у тебя в будущем была семья похожая на ту, в которой ты сейчас живёшь.</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а) хотел бы</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б) не знаю точно</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в) не хотел бы</a:t>
            </a:r>
            <a:br>
              <a:rPr lang="ru-RU" sz="1400" dirty="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6</a:t>
            </a:r>
            <a:r>
              <a:rPr lang="ru-RU" sz="1400" dirty="0">
                <a:latin typeface="Times New Roman" pitchFamily="18" charset="0"/>
                <a:cs typeface="Times New Roman" pitchFamily="18" charset="0"/>
              </a:rPr>
              <a:t>. Тебе нравиться делать уборку, мыть посуду, выносить мусор?</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а) да, делаю сам, без просьб</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б) не всегда</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в) </a:t>
            </a:r>
            <a:r>
              <a:rPr lang="ru-RU" sz="1400" dirty="0" smtClean="0">
                <a:latin typeface="Times New Roman" pitchFamily="18" charset="0"/>
                <a:cs typeface="Times New Roman" pitchFamily="18" charset="0"/>
              </a:rPr>
              <a:t>нет</a:t>
            </a:r>
            <a:br>
              <a:rPr lang="ru-RU" sz="1400" dirty="0" smtClean="0">
                <a:latin typeface="Times New Roman" pitchFamily="18" charset="0"/>
                <a:cs typeface="Times New Roman" pitchFamily="18" charset="0"/>
              </a:rPr>
            </a:br>
            <a:r>
              <a:rPr lang="ru-RU" sz="1400" dirty="0">
                <a:latin typeface="Times New Roman" pitchFamily="18" charset="0"/>
                <a:cs typeface="Times New Roman" pitchFamily="18" charset="0"/>
              </a:rPr>
              <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7. Часто ли ты слушаешь своих родителей?</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а) часто</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б) иногда</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в) почти </a:t>
            </a:r>
            <a:r>
              <a:rPr lang="ru-RU" sz="1400" dirty="0" smtClean="0">
                <a:latin typeface="Times New Roman" pitchFamily="18" charset="0"/>
                <a:cs typeface="Times New Roman" pitchFamily="18" charset="0"/>
              </a:rPr>
              <a:t>никогда</a:t>
            </a:r>
            <a:br>
              <a:rPr lang="ru-RU" sz="1400" dirty="0" smtClean="0">
                <a:latin typeface="Times New Roman" pitchFamily="18" charset="0"/>
                <a:cs typeface="Times New Roman" pitchFamily="18" charset="0"/>
              </a:rPr>
            </a:br>
            <a:r>
              <a:rPr lang="ru-RU" sz="1400" dirty="0">
                <a:latin typeface="Times New Roman" pitchFamily="18" charset="0"/>
                <a:cs typeface="Times New Roman" pitchFamily="18" charset="0"/>
              </a:rPr>
              <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8. Ели родители делают тебе замечание, ты обижаешься на них?</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а) да</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б) бывает по-разному</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в) </a:t>
            </a:r>
            <a:r>
              <a:rPr lang="ru-RU" sz="1400" dirty="0" smtClean="0">
                <a:latin typeface="Times New Roman" pitchFamily="18" charset="0"/>
                <a:cs typeface="Times New Roman" pitchFamily="18" charset="0"/>
              </a:rPr>
              <a:t>нет</a:t>
            </a:r>
            <a:br>
              <a:rPr lang="ru-RU" sz="1400" dirty="0" smtClean="0">
                <a:latin typeface="Times New Roman" pitchFamily="18" charset="0"/>
                <a:cs typeface="Times New Roman" pitchFamily="18" charset="0"/>
              </a:rPr>
            </a:br>
            <a:r>
              <a:rPr lang="ru-RU" sz="1400" dirty="0">
                <a:latin typeface="Times New Roman" pitchFamily="18" charset="0"/>
                <a:cs typeface="Times New Roman" pitchFamily="18" charset="0"/>
              </a:rPr>
              <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9. Ты часто помогаешь дедушке и бабушке?</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а) всегда</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б) иногда</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в) почти никогда </a:t>
            </a:r>
          </a:p>
        </p:txBody>
      </p:sp>
    </p:spTree>
    <p:extLst>
      <p:ext uri="{BB962C8B-B14F-4D97-AF65-F5344CB8AC3E}">
        <p14:creationId xmlns:p14="http://schemas.microsoft.com/office/powerpoint/2010/main" val="33447737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6120680"/>
          </a:xfrm>
        </p:spPr>
        <p:txBody>
          <a:bodyPr>
            <a:normAutofit fontScale="62500" lnSpcReduction="20000"/>
          </a:bodyPr>
          <a:lstStyle/>
          <a:p>
            <a:pPr marL="0" indent="0" algn="just">
              <a:buNone/>
            </a:pPr>
            <a:r>
              <a:rPr lang="ru-RU" sz="2900" b="1" dirty="0">
                <a:latin typeface="Times New Roman" pitchFamily="18" charset="0"/>
                <a:cs typeface="Times New Roman" pitchFamily="18" charset="0"/>
              </a:rPr>
              <a:t>Обработка результатов</a:t>
            </a:r>
            <a:r>
              <a:rPr lang="ru-RU" sz="2900" dirty="0">
                <a:latin typeface="Times New Roman" pitchFamily="18" charset="0"/>
                <a:cs typeface="Times New Roman" pitchFamily="18" charset="0"/>
              </a:rPr>
              <a:t> </a:t>
            </a:r>
          </a:p>
          <a:p>
            <a:pPr marL="0" indent="0" algn="just">
              <a:buNone/>
            </a:pPr>
            <a:r>
              <a:rPr lang="ru-RU" sz="2900" dirty="0">
                <a:latin typeface="Times New Roman" pitchFamily="18" charset="0"/>
                <a:cs typeface="Times New Roman" pitchFamily="18" charset="0"/>
              </a:rPr>
              <a:t>За первый ответ а) – 3 балла</a:t>
            </a:r>
          </a:p>
          <a:p>
            <a:pPr marL="0" indent="0" algn="just">
              <a:buNone/>
            </a:pPr>
            <a:r>
              <a:rPr lang="ru-RU" sz="2900" dirty="0">
                <a:latin typeface="Times New Roman" pitchFamily="18" charset="0"/>
                <a:cs typeface="Times New Roman" pitchFamily="18" charset="0"/>
              </a:rPr>
              <a:t>За второй ответ б) – 2 балла</a:t>
            </a:r>
          </a:p>
          <a:p>
            <a:pPr marL="0" indent="0" algn="just">
              <a:buNone/>
            </a:pPr>
            <a:r>
              <a:rPr lang="ru-RU" sz="2900" dirty="0">
                <a:latin typeface="Times New Roman" pitchFamily="18" charset="0"/>
                <a:cs typeface="Times New Roman" pitchFamily="18" charset="0"/>
              </a:rPr>
              <a:t>За третий ответ в) – 1 балл </a:t>
            </a:r>
          </a:p>
          <a:p>
            <a:pPr marL="0" indent="0" algn="just">
              <a:buNone/>
            </a:pPr>
            <a:r>
              <a:rPr lang="ru-RU" sz="2900" b="1" dirty="0">
                <a:latin typeface="Times New Roman" pitchFamily="18" charset="0"/>
                <a:cs typeface="Times New Roman" pitchFamily="18" charset="0"/>
              </a:rPr>
              <a:t> </a:t>
            </a:r>
            <a:endParaRPr lang="ru-RU" sz="2900" dirty="0">
              <a:latin typeface="Times New Roman" pitchFamily="18" charset="0"/>
              <a:cs typeface="Times New Roman" pitchFamily="18" charset="0"/>
            </a:endParaRPr>
          </a:p>
          <a:p>
            <a:pPr marL="0" indent="0" algn="just">
              <a:buNone/>
            </a:pPr>
            <a:r>
              <a:rPr lang="ru-RU" sz="2900" b="1" dirty="0">
                <a:latin typeface="Times New Roman" pitchFamily="18" charset="0"/>
                <a:cs typeface="Times New Roman" pitchFamily="18" charset="0"/>
              </a:rPr>
              <a:t>Интерпретация результатов </a:t>
            </a:r>
            <a:r>
              <a:rPr lang="ru-RU" sz="2900" dirty="0">
                <a:latin typeface="Times New Roman" pitchFamily="18" charset="0"/>
                <a:cs typeface="Times New Roman" pitchFamily="18" charset="0"/>
              </a:rPr>
              <a:t>(уровни сформированности семейных ценностей) </a:t>
            </a:r>
          </a:p>
          <a:p>
            <a:pPr marL="0" indent="0" algn="just">
              <a:buNone/>
            </a:pPr>
            <a:r>
              <a:rPr lang="ru-RU" sz="2900" i="1" dirty="0">
                <a:latin typeface="Times New Roman" pitchFamily="18" charset="0"/>
                <a:cs typeface="Times New Roman" pitchFamily="18" charset="0"/>
              </a:rPr>
              <a:t> </a:t>
            </a:r>
            <a:endParaRPr lang="ru-RU" sz="2900" dirty="0">
              <a:latin typeface="Times New Roman" pitchFamily="18" charset="0"/>
              <a:cs typeface="Times New Roman" pitchFamily="18" charset="0"/>
            </a:endParaRPr>
          </a:p>
          <a:p>
            <a:pPr marL="0" indent="0" algn="just">
              <a:buNone/>
            </a:pPr>
            <a:r>
              <a:rPr lang="ru-RU" sz="2900" i="1" dirty="0">
                <a:latin typeface="Times New Roman" pitchFamily="18" charset="0"/>
                <a:cs typeface="Times New Roman" pitchFamily="18" charset="0"/>
              </a:rPr>
              <a:t>Высокий уровень – </a:t>
            </a:r>
            <a:r>
              <a:rPr lang="ru-RU" sz="2900" dirty="0">
                <a:latin typeface="Times New Roman" pitchFamily="18" charset="0"/>
                <a:cs typeface="Times New Roman" pitchFamily="18" charset="0"/>
              </a:rPr>
              <a:t>у детей сформированы основы семейных ценностей, сформировано почитание родителей, уважение старших, забота о младших, без напоминания готовы помочь всем членам семьи, готовы передавать семейные ценности своим детям. </a:t>
            </a:r>
          </a:p>
          <a:p>
            <a:pPr marL="0" indent="0" algn="just">
              <a:buNone/>
            </a:pPr>
            <a:r>
              <a:rPr lang="ru-RU" sz="2900" i="1" dirty="0">
                <a:latin typeface="Times New Roman" pitchFamily="18" charset="0"/>
                <a:cs typeface="Times New Roman" pitchFamily="18" charset="0"/>
              </a:rPr>
              <a:t> </a:t>
            </a:r>
            <a:endParaRPr lang="ru-RU" sz="2900" dirty="0">
              <a:latin typeface="Times New Roman" pitchFamily="18" charset="0"/>
              <a:cs typeface="Times New Roman" pitchFamily="18" charset="0"/>
            </a:endParaRPr>
          </a:p>
          <a:p>
            <a:pPr marL="0" indent="0" algn="just">
              <a:buNone/>
            </a:pPr>
            <a:r>
              <a:rPr lang="ru-RU" sz="2900" i="1" dirty="0">
                <a:latin typeface="Times New Roman" pitchFamily="18" charset="0"/>
                <a:cs typeface="Times New Roman" pitchFamily="18" charset="0"/>
              </a:rPr>
              <a:t>Средний уровень – </a:t>
            </a:r>
            <a:r>
              <a:rPr lang="ru-RU" sz="2900" dirty="0">
                <a:latin typeface="Times New Roman" pitchFamily="18" charset="0"/>
                <a:cs typeface="Times New Roman" pitchFamily="18" charset="0"/>
              </a:rPr>
              <a:t>существует взаимопонимание и взаимопомощь в семье, но семейные ценности не принимаются полностью, есть моменты, которые не устраивают воспитанника. Такие дети достаточно благополучно чувствуют себя в семье, однако бывают разногласия и непонимание с отстаиванием своих интересов. Ориентированы на деятельность по удовольствию. </a:t>
            </a:r>
          </a:p>
          <a:p>
            <a:pPr marL="0" indent="0" algn="just">
              <a:buNone/>
            </a:pPr>
            <a:r>
              <a:rPr lang="ru-RU" sz="2900" i="1" dirty="0">
                <a:latin typeface="Times New Roman" pitchFamily="18" charset="0"/>
                <a:cs typeface="Times New Roman" pitchFamily="18" charset="0"/>
              </a:rPr>
              <a:t> </a:t>
            </a:r>
            <a:endParaRPr lang="ru-RU" sz="2900" dirty="0">
              <a:latin typeface="Times New Roman" pitchFamily="18" charset="0"/>
              <a:cs typeface="Times New Roman" pitchFamily="18" charset="0"/>
            </a:endParaRPr>
          </a:p>
          <a:p>
            <a:pPr marL="0" indent="0" algn="just">
              <a:buNone/>
            </a:pPr>
            <a:r>
              <a:rPr lang="ru-RU" sz="2900" i="1" dirty="0">
                <a:latin typeface="Times New Roman" pitchFamily="18" charset="0"/>
                <a:cs typeface="Times New Roman" pitchFamily="18" charset="0"/>
              </a:rPr>
              <a:t>Низкий уровень – </a:t>
            </a:r>
            <a:r>
              <a:rPr lang="ru-RU" sz="2900" dirty="0">
                <a:latin typeface="Times New Roman" pitchFamily="18" charset="0"/>
                <a:cs typeface="Times New Roman" pitchFamily="18" charset="0"/>
              </a:rPr>
              <a:t>воспитанники в семье чувствуют себя не комфортно, не охотно участвуют в семейных делах. Испытывают серьёзные затруднения в установлении контактов между членами семьи. Традиции семьи не соблюдаются. Могут совершать побеги из дома. Нередко семья воспринимается ими как враждебная среда, пребывание в которой для них невыносимо. Часто у подобных воспитанников наблюдается нарушения нервно-психического здоровья.</a:t>
            </a:r>
          </a:p>
          <a:p>
            <a:endParaRPr lang="ru-RU"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332656"/>
            <a:ext cx="321754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92207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836712"/>
            <a:ext cx="5492959" cy="954410"/>
          </a:xfrm>
        </p:spPr>
        <p:txBody>
          <a:bodyPr>
            <a:noAutofit/>
          </a:bodyPr>
          <a:lstStyle/>
          <a:p>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000" b="1" i="1" dirty="0" smtClean="0">
                <a:latin typeface="Times New Roman" pitchFamily="18" charset="0"/>
                <a:cs typeface="Times New Roman" pitchFamily="18" charset="0"/>
              </a:rPr>
              <a:t>Приложение </a:t>
            </a:r>
            <a:r>
              <a:rPr lang="ru-RU" sz="2000" b="1" i="1" dirty="0" smtClean="0">
                <a:latin typeface="Times New Roman" pitchFamily="18" charset="0"/>
                <a:cs typeface="Times New Roman" pitchFamily="18" charset="0"/>
              </a:rPr>
              <a:t>2</a:t>
            </a: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Внеклассное мероприятие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«Семья – главная ценность в жизни»</a:t>
            </a:r>
            <a:br>
              <a:rPr lang="ru-RU" sz="2800" b="1" dirty="0" smtClean="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
        <p:nvSpPr>
          <p:cNvPr id="3" name="Объект 2"/>
          <p:cNvSpPr>
            <a:spLocks noGrp="1"/>
          </p:cNvSpPr>
          <p:nvPr>
            <p:ph idx="1"/>
          </p:nvPr>
        </p:nvSpPr>
        <p:spPr>
          <a:xfrm>
            <a:off x="357031" y="2204864"/>
            <a:ext cx="8229600" cy="4525963"/>
          </a:xfrm>
        </p:spPr>
        <p:txBody>
          <a:bodyPr>
            <a:normAutofit/>
          </a:bodyPr>
          <a:lstStyle/>
          <a:p>
            <a:pPr marL="0" indent="0" algn="just">
              <a:buNone/>
            </a:pPr>
            <a:r>
              <a:rPr lang="ru-RU" b="1"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Цель</a:t>
            </a:r>
            <a:r>
              <a:rPr lang="ru-RU" sz="2000" b="1" dirty="0">
                <a:latin typeface="Times New Roman" pitchFamily="18" charset="0"/>
                <a:cs typeface="Times New Roman" pitchFamily="18" charset="0"/>
              </a:rPr>
              <a:t>: </a:t>
            </a:r>
            <a:endParaRPr lang="ru-RU" sz="2000" dirty="0">
              <a:latin typeface="Times New Roman" pitchFamily="18" charset="0"/>
              <a:cs typeface="Times New Roman" pitchFamily="18" charset="0"/>
            </a:endParaRPr>
          </a:p>
          <a:p>
            <a:pPr lvl="0" algn="just"/>
            <a:r>
              <a:rPr lang="ru-RU" sz="2000" dirty="0">
                <a:latin typeface="Times New Roman" pitchFamily="18" charset="0"/>
                <a:cs typeface="Times New Roman" pitchFamily="18" charset="0"/>
              </a:rPr>
              <a:t>осознание ценности и значении семьи в жизни </a:t>
            </a:r>
            <a:r>
              <a:rPr lang="ru-RU" sz="2000" dirty="0" smtClean="0">
                <a:latin typeface="Times New Roman" pitchFamily="18" charset="0"/>
                <a:cs typeface="Times New Roman" pitchFamily="18" charset="0"/>
              </a:rPr>
              <a:t>человека.</a:t>
            </a:r>
            <a:endParaRPr lang="ru-RU" sz="2000" dirty="0">
              <a:latin typeface="Times New Roman" pitchFamily="18" charset="0"/>
              <a:cs typeface="Times New Roman" pitchFamily="18" charset="0"/>
            </a:endParaRPr>
          </a:p>
          <a:p>
            <a:pPr marL="0" lvl="0" indent="0" algn="just">
              <a:buNone/>
            </a:pPr>
            <a:r>
              <a:rPr lang="ru-RU" sz="2000" b="1" dirty="0" smtClean="0">
                <a:latin typeface="Times New Roman" pitchFamily="18" charset="0"/>
                <a:cs typeface="Times New Roman" pitchFamily="18" charset="0"/>
              </a:rPr>
              <a:t>	Задачи</a:t>
            </a:r>
            <a:r>
              <a:rPr lang="ru-RU" sz="2000" b="1" dirty="0">
                <a:latin typeface="Times New Roman" pitchFamily="18" charset="0"/>
                <a:cs typeface="Times New Roman" pitchFamily="18" charset="0"/>
              </a:rPr>
              <a:t>:</a:t>
            </a:r>
            <a:endParaRPr lang="ru-RU" sz="2000" dirty="0">
              <a:latin typeface="Times New Roman" pitchFamily="18" charset="0"/>
              <a:cs typeface="Times New Roman" pitchFamily="18" charset="0"/>
            </a:endParaRPr>
          </a:p>
          <a:p>
            <a:pPr lvl="0" algn="just"/>
            <a:r>
              <a:rPr lang="ru-RU" sz="2000" dirty="0">
                <a:latin typeface="Times New Roman" pitchFamily="18" charset="0"/>
                <a:cs typeface="Times New Roman" pitchFamily="18" charset="0"/>
              </a:rPr>
              <a:t>раскрыть понятие «семья», выявить её особенности; показать роль семьи в жизни каждого человека, а также нравственную ценность семейных отношений;</a:t>
            </a:r>
            <a:endParaRPr lang="ru-RU" sz="2000" dirty="0" smtClean="0">
              <a:effectLst/>
              <a:latin typeface="Times New Roman" pitchFamily="18" charset="0"/>
              <a:cs typeface="Times New Roman" pitchFamily="18" charset="0"/>
            </a:endParaRPr>
          </a:p>
          <a:p>
            <a:pPr lvl="0" algn="just"/>
            <a:r>
              <a:rPr lang="ru-RU" sz="2000" dirty="0">
                <a:latin typeface="Times New Roman" pitchFamily="18" charset="0"/>
                <a:cs typeface="Times New Roman" pitchFamily="18" charset="0"/>
              </a:rPr>
              <a:t>развивать интерес к родословной своей семьи, понимания родных и близких людей; </a:t>
            </a:r>
            <a:endParaRPr lang="ru-RU" sz="2000" dirty="0" smtClean="0">
              <a:effectLst/>
              <a:latin typeface="Times New Roman" pitchFamily="18" charset="0"/>
              <a:cs typeface="Times New Roman" pitchFamily="18" charset="0"/>
            </a:endParaRPr>
          </a:p>
          <a:p>
            <a:pPr lvl="0" algn="just"/>
            <a:r>
              <a:rPr lang="ru-RU" sz="2000" dirty="0">
                <a:latin typeface="Times New Roman" pitchFamily="18" charset="0"/>
                <a:cs typeface="Times New Roman" pitchFamily="18" charset="0"/>
              </a:rPr>
              <a:t>воспитывать уважение к членам семьи, людям старшего поколения.</a:t>
            </a:r>
            <a:endParaRPr lang="ru-RU" sz="2000" dirty="0" smtClean="0">
              <a:effectLst/>
              <a:latin typeface="Times New Roman" pitchFamily="18" charset="0"/>
              <a:cs typeface="Times New Roman" pitchFamily="18" charset="0"/>
            </a:endParaRPr>
          </a:p>
          <a:p>
            <a:endParaRPr lang="ru-R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332656"/>
            <a:ext cx="321754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3309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122912" cy="1570186"/>
          </a:xfrm>
        </p:spPr>
        <p:txBody>
          <a:bodyPr>
            <a:normAutofit fontScale="90000"/>
          </a:bodyPr>
          <a:lstStyle/>
          <a:p>
            <a:r>
              <a:rPr lang="ru-RU" sz="2200" b="1" i="1" dirty="0" smtClean="0">
                <a:latin typeface="Times New Roman" pitchFamily="18" charset="0"/>
                <a:cs typeface="Times New Roman" pitchFamily="18" charset="0"/>
              </a:rPr>
              <a:t>Приложение </a:t>
            </a:r>
            <a:r>
              <a:rPr lang="ru-RU" sz="2200" b="1" i="1" dirty="0">
                <a:latin typeface="Times New Roman" pitchFamily="18" charset="0"/>
                <a:cs typeface="Times New Roman" pitchFamily="18" charset="0"/>
              </a:rPr>
              <a:t>3</a:t>
            </a:r>
            <a:r>
              <a:rPr lang="ru-RU" sz="2400" b="1" i="1" dirty="0" smtClean="0">
                <a:latin typeface="Times New Roman" pitchFamily="18" charset="0"/>
                <a:cs typeface="Times New Roman" pitchFamily="18" charset="0"/>
              </a:rPr>
              <a:t/>
            </a:r>
            <a:br>
              <a:rPr lang="ru-RU" sz="2400" b="1" i="1" dirty="0" smtClean="0">
                <a:latin typeface="Times New Roman" pitchFamily="18" charset="0"/>
                <a:cs typeface="Times New Roman" pitchFamily="18" charset="0"/>
              </a:rPr>
            </a:br>
            <a:r>
              <a:rPr lang="ru-RU" sz="2700" b="1" dirty="0">
                <a:latin typeface="Times New Roman" pitchFamily="18" charset="0"/>
                <a:cs typeface="Times New Roman" pitchFamily="18" charset="0"/>
              </a:rPr>
              <a:t>Внеклассное </a:t>
            </a:r>
            <a:r>
              <a:rPr lang="ru-RU" sz="2700" b="1" dirty="0" smtClean="0">
                <a:latin typeface="Times New Roman" pitchFamily="18" charset="0"/>
                <a:cs typeface="Times New Roman" pitchFamily="18" charset="0"/>
              </a:rPr>
              <a:t>мероприятие </a:t>
            </a:r>
            <a:r>
              <a:rPr lang="ru-RU" sz="2700" b="1" dirty="0" smtClean="0">
                <a:latin typeface="Times New Roman" pitchFamily="18" charset="0"/>
                <a:cs typeface="Times New Roman" pitchFamily="18" charset="0"/>
              </a:rPr>
              <a:t/>
            </a:r>
            <a:br>
              <a:rPr lang="ru-RU" sz="2700" b="1"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a:t>
            </a:r>
            <a:r>
              <a:rPr lang="ru-RU" sz="2700" b="1" dirty="0" smtClean="0">
                <a:latin typeface="Times New Roman" pitchFamily="18" charset="0"/>
                <a:cs typeface="Times New Roman" pitchFamily="18" charset="0"/>
              </a:rPr>
              <a:t>Семья,  семейные ценности и традиции»</a:t>
            </a:r>
            <a:r>
              <a:rPr lang="ru-RU" sz="2200" b="1" dirty="0" smtClean="0">
                <a:latin typeface="Times New Roman" pitchFamily="18" charset="0"/>
                <a:cs typeface="Times New Roman" pitchFamily="18" charset="0"/>
              </a:rPr>
              <a:t/>
            </a:r>
            <a:br>
              <a:rPr lang="ru-RU" sz="2200" b="1" dirty="0" smtClean="0">
                <a:latin typeface="Times New Roman" pitchFamily="18" charset="0"/>
                <a:cs typeface="Times New Roman" pitchFamily="18" charset="0"/>
              </a:rPr>
            </a:br>
            <a:endParaRPr lang="ru-RU" sz="2200"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pPr marL="0" indent="0" algn="just">
              <a:buNone/>
            </a:pPr>
            <a:r>
              <a:rPr lang="ru-RU" b="1" dirty="0"/>
              <a:t> </a:t>
            </a:r>
            <a:r>
              <a:rPr lang="ru-RU" b="1" dirty="0" smtClean="0"/>
              <a:t>   </a:t>
            </a:r>
            <a:r>
              <a:rPr lang="ru-RU" sz="2200" b="1" dirty="0" smtClean="0">
                <a:latin typeface="Times New Roman" pitchFamily="18" charset="0"/>
                <a:cs typeface="Times New Roman" pitchFamily="18" charset="0"/>
              </a:rPr>
              <a:t>Цель</a:t>
            </a:r>
            <a:r>
              <a:rPr lang="ru-RU" sz="2200" b="1" dirty="0">
                <a:latin typeface="Times New Roman" pitchFamily="18" charset="0"/>
                <a:cs typeface="Times New Roman" pitchFamily="18" charset="0"/>
              </a:rPr>
              <a:t>:</a:t>
            </a:r>
            <a:endParaRPr lang="ru-RU" sz="2200" dirty="0" smtClean="0">
              <a:effectLst/>
              <a:latin typeface="Times New Roman" pitchFamily="18" charset="0"/>
              <a:cs typeface="Times New Roman" pitchFamily="18" charset="0"/>
            </a:endParaRPr>
          </a:p>
          <a:p>
            <a:pPr lvl="0" algn="just"/>
            <a:r>
              <a:rPr lang="ru-RU" sz="2200" dirty="0">
                <a:latin typeface="Times New Roman" pitchFamily="18" charset="0"/>
                <a:cs typeface="Times New Roman" pitchFamily="18" charset="0"/>
              </a:rPr>
              <a:t>определить понятие «семья», формировать понятие «счастливая семья», «семейные ценности и традиции</a:t>
            </a:r>
            <a:r>
              <a:rPr lang="ru-RU" sz="2200" dirty="0" smtClean="0">
                <a:latin typeface="Times New Roman" pitchFamily="18" charset="0"/>
                <a:cs typeface="Times New Roman" pitchFamily="18" charset="0"/>
              </a:rPr>
              <a:t>».</a:t>
            </a:r>
            <a:endParaRPr lang="ru-RU" sz="2200" dirty="0">
              <a:latin typeface="Times New Roman" pitchFamily="18" charset="0"/>
              <a:cs typeface="Times New Roman" pitchFamily="18" charset="0"/>
            </a:endParaRPr>
          </a:p>
          <a:p>
            <a:pPr marL="0" lvl="0" indent="0" algn="just">
              <a:buNone/>
            </a:pPr>
            <a:r>
              <a:rPr lang="ru-RU" sz="2200" b="1" dirty="0" smtClean="0">
                <a:latin typeface="Times New Roman" pitchFamily="18" charset="0"/>
                <a:cs typeface="Times New Roman" pitchFamily="18" charset="0"/>
              </a:rPr>
              <a:t>     Задачи</a:t>
            </a:r>
            <a:r>
              <a:rPr lang="ru-RU" sz="2200" b="1" dirty="0">
                <a:latin typeface="Times New Roman" pitchFamily="18" charset="0"/>
                <a:cs typeface="Times New Roman" pitchFamily="18" charset="0"/>
              </a:rPr>
              <a:t>:</a:t>
            </a:r>
            <a:endParaRPr lang="ru-RU" sz="2200" dirty="0" smtClean="0">
              <a:effectLst/>
              <a:latin typeface="Times New Roman" pitchFamily="18" charset="0"/>
              <a:cs typeface="Times New Roman" pitchFamily="18" charset="0"/>
            </a:endParaRPr>
          </a:p>
          <a:p>
            <a:pPr lvl="0" algn="just"/>
            <a:r>
              <a:rPr lang="ru-RU" sz="2200" dirty="0">
                <a:latin typeface="Times New Roman" pitchFamily="18" charset="0"/>
                <a:cs typeface="Times New Roman" pitchFamily="18" charset="0"/>
              </a:rPr>
              <a:t>раскрыть понятия «семья», «счастливая семья», «семейные ценности и        традиции»;</a:t>
            </a:r>
            <a:endParaRPr lang="ru-RU" sz="2200" dirty="0" smtClean="0">
              <a:effectLst/>
              <a:latin typeface="Times New Roman" pitchFamily="18" charset="0"/>
              <a:cs typeface="Times New Roman" pitchFamily="18" charset="0"/>
            </a:endParaRPr>
          </a:p>
          <a:p>
            <a:pPr lvl="0" algn="just"/>
            <a:r>
              <a:rPr lang="ru-RU" sz="2200" dirty="0">
                <a:latin typeface="Times New Roman" pitchFamily="18" charset="0"/>
                <a:cs typeface="Times New Roman" pitchFamily="18" charset="0"/>
              </a:rPr>
              <a:t>развивать речь, внимание, мышление, память;</a:t>
            </a:r>
            <a:endParaRPr lang="ru-RU" sz="2200" dirty="0" smtClean="0">
              <a:effectLst/>
              <a:latin typeface="Times New Roman" pitchFamily="18" charset="0"/>
              <a:cs typeface="Times New Roman" pitchFamily="18" charset="0"/>
            </a:endParaRPr>
          </a:p>
          <a:p>
            <a:pPr lvl="0" algn="just"/>
            <a:r>
              <a:rPr lang="ru-RU" sz="2200" dirty="0">
                <a:latin typeface="Times New Roman" pitchFamily="18" charset="0"/>
                <a:cs typeface="Times New Roman" pitchFamily="18" charset="0"/>
              </a:rPr>
              <a:t>воспитывать уважение к членам своей семьи, людям старшего поколения.</a:t>
            </a:r>
            <a:endParaRPr lang="ru-RU" sz="2200" dirty="0" smtClean="0">
              <a:effectLst/>
              <a:latin typeface="Times New Roman" pitchFamily="18" charset="0"/>
              <a:cs typeface="Times New Roman" pitchFamily="18" charset="0"/>
            </a:endParaRPr>
          </a:p>
          <a:p>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332656"/>
            <a:ext cx="321754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83212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1588"/>
            <a:ext cx="9126537"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683568" y="5445224"/>
            <a:ext cx="8229600" cy="1143000"/>
          </a:xfrm>
        </p:spPr>
        <p:txBody>
          <a:bodyPr>
            <a:noAutofit/>
          </a:bodyPr>
          <a:lstStyle/>
          <a:p>
            <a:r>
              <a:rPr lang="ru-RU" sz="3600" b="1" i="1" dirty="0" smtClean="0">
                <a:latin typeface="Times New Roman" pitchFamily="18" charset="0"/>
                <a:cs typeface="Times New Roman" pitchFamily="18" charset="0"/>
              </a:rPr>
              <a:t>«Любите свою семью, проводите с ней время вместе и будете счастливы!»</a:t>
            </a:r>
            <a:endParaRPr lang="ru-RU" sz="3600" b="1" i="1" dirty="0">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9632" y="980728"/>
            <a:ext cx="6814498" cy="45259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354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1660145698_48-kartinkin-net-p-fon-dlya-prezentatsii-bereza-krasivo-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133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295636" y="2132856"/>
            <a:ext cx="6552728" cy="4104456"/>
          </a:xfrm>
        </p:spPr>
        <p:txBody>
          <a:bodyPr>
            <a:noAutofit/>
          </a:bodyPr>
          <a:lstStyle/>
          <a:p>
            <a:r>
              <a:rPr lang="ru-RU" sz="2400" b="1" dirty="0" smtClean="0">
                <a:latin typeface="+mn-lt"/>
                <a:cs typeface="Times New Roman" pitchFamily="18" charset="0"/>
              </a:rPr>
              <a:t>Цели </a:t>
            </a:r>
            <a:r>
              <a:rPr lang="ru-RU" sz="2400" b="1" dirty="0">
                <a:latin typeface="+mn-lt"/>
                <a:cs typeface="Times New Roman" pitchFamily="18" charset="0"/>
              </a:rPr>
              <a:t>проекта: </a:t>
            </a:r>
            <a:r>
              <a:rPr lang="ru-RU" sz="2400" b="1" dirty="0">
                <a:latin typeface="+mn-lt"/>
                <a:cs typeface="Times New Roman" pitchFamily="18" charset="0"/>
              </a:rPr>
              <a:t/>
            </a:r>
            <a:br>
              <a:rPr lang="ru-RU" sz="2400" b="1" dirty="0">
                <a:latin typeface="+mn-lt"/>
                <a:cs typeface="Times New Roman" pitchFamily="18" charset="0"/>
              </a:rPr>
            </a:br>
            <a:r>
              <a:rPr lang="ru-RU" sz="2400" dirty="0" smtClean="0">
                <a:latin typeface="+mn-lt"/>
                <a:cs typeface="Times New Roman" pitchFamily="18" charset="0"/>
              </a:rPr>
              <a:t>1. </a:t>
            </a:r>
            <a:r>
              <a:rPr lang="ru-RU" sz="2400" dirty="0" smtClean="0">
                <a:latin typeface="+mn-lt"/>
                <a:cs typeface="Times New Roman" pitchFamily="18" charset="0"/>
              </a:rPr>
              <a:t>пропаганда </a:t>
            </a:r>
            <a:r>
              <a:rPr lang="ru-RU" sz="2400" dirty="0">
                <a:latin typeface="+mn-lt"/>
                <a:cs typeface="Times New Roman" pitchFamily="18" charset="0"/>
              </a:rPr>
              <a:t>традиционных семейных ценностей; </a:t>
            </a:r>
            <a:r>
              <a:rPr lang="ru-RU" sz="2400" dirty="0" smtClean="0">
                <a:latin typeface="+mn-lt"/>
                <a:cs typeface="Times New Roman" pitchFamily="18" charset="0"/>
              </a:rPr>
              <a:t/>
            </a:r>
            <a:br>
              <a:rPr lang="ru-RU" sz="2400" dirty="0" smtClean="0">
                <a:latin typeface="+mn-lt"/>
                <a:cs typeface="Times New Roman" pitchFamily="18" charset="0"/>
              </a:rPr>
            </a:br>
            <a:r>
              <a:rPr lang="ru-RU" sz="2400" dirty="0" smtClean="0">
                <a:latin typeface="+mn-lt"/>
                <a:cs typeface="Times New Roman" pitchFamily="18" charset="0"/>
              </a:rPr>
              <a:t>2. </a:t>
            </a:r>
            <a:r>
              <a:rPr lang="ru-RU" sz="2400" dirty="0" smtClean="0">
                <a:latin typeface="+mn-lt"/>
                <a:cs typeface="Times New Roman" pitchFamily="18" charset="0"/>
              </a:rPr>
              <a:t>формирование </a:t>
            </a:r>
            <a:r>
              <a:rPr lang="ru-RU" sz="2400" dirty="0">
                <a:latin typeface="+mn-lt"/>
                <a:cs typeface="Times New Roman" pitchFamily="18" charset="0"/>
              </a:rPr>
              <a:t>позитивного образа многодетной семьи; </a:t>
            </a:r>
            <a:r>
              <a:rPr lang="ru-RU" sz="2400" dirty="0" smtClean="0">
                <a:latin typeface="+mn-lt"/>
                <a:cs typeface="Times New Roman" pitchFamily="18" charset="0"/>
              </a:rPr>
              <a:t/>
            </a:r>
            <a:br>
              <a:rPr lang="ru-RU" sz="2400" dirty="0" smtClean="0">
                <a:latin typeface="+mn-lt"/>
                <a:cs typeface="Times New Roman" pitchFamily="18" charset="0"/>
              </a:rPr>
            </a:br>
            <a:r>
              <a:rPr lang="ru-RU" sz="2400" dirty="0" smtClean="0">
                <a:latin typeface="+mn-lt"/>
                <a:cs typeface="Times New Roman" pitchFamily="18" charset="0"/>
              </a:rPr>
              <a:t>3. </a:t>
            </a:r>
            <a:r>
              <a:rPr lang="ru-RU" sz="2400" dirty="0" smtClean="0">
                <a:latin typeface="+mn-lt"/>
                <a:cs typeface="Times New Roman" pitchFamily="18" charset="0"/>
              </a:rPr>
              <a:t>создание модели </a:t>
            </a:r>
            <a:r>
              <a:rPr lang="ru-RU" sz="2400" dirty="0">
                <a:latin typeface="+mn-lt"/>
                <a:cs typeface="Times New Roman" pitchFamily="18" charset="0"/>
              </a:rPr>
              <a:t>партнерства и взаимодействия семьи и школы для сохранения здоровья подрастающего поколения, развития творческого потенциала детей и взрослых.</a:t>
            </a:r>
          </a:p>
        </p:txBody>
      </p:sp>
    </p:spTree>
    <p:extLst>
      <p:ext uri="{BB962C8B-B14F-4D97-AF65-F5344CB8AC3E}">
        <p14:creationId xmlns:p14="http://schemas.microsoft.com/office/powerpoint/2010/main" val="252089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5188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1660145698_48-kartinkin-net-p-fon-dlya-prezentatsii-bereza-krasivo-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133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63554" y="2060848"/>
            <a:ext cx="4032448" cy="4392488"/>
          </a:xfrm>
        </p:spPr>
        <p:txBody>
          <a:bodyPr>
            <a:noAutofit/>
          </a:bodyPr>
          <a:lstStyle/>
          <a:p>
            <a:pPr marL="182880" indent="0">
              <a:buNone/>
            </a:pPr>
            <a:r>
              <a:rPr lang="ru-RU" sz="2800" b="1" dirty="0" smtClean="0">
                <a:solidFill>
                  <a:srgbClr val="00B050"/>
                </a:solidFill>
                <a:latin typeface="Times New Roman" pitchFamily="18" charset="0"/>
                <a:cs typeface="Times New Roman" pitchFamily="18" charset="0"/>
              </a:rPr>
              <a:t/>
            </a:r>
            <a:br>
              <a:rPr lang="ru-RU" sz="2800" b="1" dirty="0" smtClean="0">
                <a:solidFill>
                  <a:srgbClr val="00B050"/>
                </a:solidFill>
                <a:latin typeface="Times New Roman" pitchFamily="18" charset="0"/>
                <a:cs typeface="Times New Roman" pitchFamily="18" charset="0"/>
              </a:rPr>
            </a:br>
            <a:r>
              <a:rPr lang="ru-RU" sz="2400" b="1" dirty="0" smtClean="0">
                <a:latin typeface="Times New Roman" pitchFamily="18" charset="0"/>
                <a:cs typeface="Times New Roman" pitchFamily="18" charset="0"/>
              </a:rPr>
              <a:t>«Именно семейное воспитание во многом определяет, каким станет человек. Ни государство, ни даже лучшие  педагоги ребенку заменить семью не могут»</a:t>
            </a:r>
            <a:r>
              <a:rPr lang="ru-RU" sz="2800" b="1" dirty="0" smtClean="0">
                <a:solidFill>
                  <a:srgbClr val="00B050"/>
                </a:solidFill>
                <a:latin typeface="Times New Roman" pitchFamily="18" charset="0"/>
                <a:cs typeface="Times New Roman" pitchFamily="18" charset="0"/>
              </a:rPr>
              <a:t/>
            </a:r>
            <a:br>
              <a:rPr lang="ru-RU" sz="2800" b="1" dirty="0" smtClean="0">
                <a:solidFill>
                  <a:srgbClr val="00B050"/>
                </a:solidFill>
                <a:latin typeface="Times New Roman" pitchFamily="18" charset="0"/>
                <a:cs typeface="Times New Roman" pitchFamily="18" charset="0"/>
              </a:rPr>
            </a:br>
            <a:endParaRPr lang="ru-RU" sz="2800" b="1" dirty="0">
              <a:solidFill>
                <a:srgbClr val="00B050"/>
              </a:solidFill>
              <a:latin typeface="Times New Roman" pitchFamily="18" charset="0"/>
              <a:cs typeface="Times New Roman" pitchFamily="18" charset="0"/>
            </a:endParaRPr>
          </a:p>
        </p:txBody>
      </p:sp>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2060848"/>
            <a:ext cx="4200972" cy="401329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310573" y="6064433"/>
            <a:ext cx="4572000" cy="646331"/>
          </a:xfrm>
          <a:prstGeom prst="rect">
            <a:avLst/>
          </a:prstGeom>
        </p:spPr>
        <p:txBody>
          <a:bodyPr>
            <a:spAutoFit/>
          </a:bodyPr>
          <a:lstStyle/>
          <a:p>
            <a:r>
              <a:rPr lang="ru-RU" b="1" i="1" dirty="0" err="1" smtClean="0"/>
              <a:t>В.В.Путин</a:t>
            </a:r>
            <a:endParaRPr lang="ru-RU" b="1" i="1" dirty="0" smtClean="0"/>
          </a:p>
          <a:p>
            <a:r>
              <a:rPr lang="ru-RU" b="1" i="1" dirty="0" smtClean="0"/>
              <a:t>президент </a:t>
            </a:r>
            <a:r>
              <a:rPr lang="ru-RU" b="1" i="1" dirty="0"/>
              <a:t>Российской </a:t>
            </a:r>
            <a:r>
              <a:rPr lang="ru-RU" b="1" i="1" dirty="0" smtClean="0"/>
              <a:t>Федерации </a:t>
            </a:r>
            <a:endParaRPr lang="ru-RU" b="1" i="1" dirty="0"/>
          </a:p>
        </p:txBody>
      </p:sp>
    </p:spTree>
    <p:extLst>
      <p:ext uri="{BB962C8B-B14F-4D97-AF65-F5344CB8AC3E}">
        <p14:creationId xmlns:p14="http://schemas.microsoft.com/office/powerpoint/2010/main" val="252089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Users\user\Desktop\1660145698_48-kartinkin-net-p-fon-dlya-prezentatsii-bereza-krasivo-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6" y="0"/>
            <a:ext cx="9151206"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115616" y="2204864"/>
            <a:ext cx="7272808" cy="4608512"/>
          </a:xfrm>
        </p:spPr>
        <p:txBody>
          <a:bodyPr>
            <a:noAutofit/>
          </a:bodyPr>
          <a:lstStyle/>
          <a:p>
            <a:r>
              <a:rPr lang="ru-RU" sz="2000" b="1" dirty="0" smtClean="0">
                <a:solidFill>
                  <a:srgbClr val="00B050"/>
                </a:solidFill>
                <a:latin typeface="Times New Roman" pitchFamily="18" charset="0"/>
                <a:cs typeface="Times New Roman" pitchFamily="18" charset="0"/>
              </a:rPr>
              <a:t/>
            </a:r>
            <a:br>
              <a:rPr lang="ru-RU" sz="2000" b="1" dirty="0" smtClean="0">
                <a:solidFill>
                  <a:srgbClr val="00B050"/>
                </a:solidFill>
                <a:latin typeface="Times New Roman" pitchFamily="18" charset="0"/>
                <a:cs typeface="Times New Roman" pitchFamily="18" charset="0"/>
              </a:rPr>
            </a:br>
            <a:r>
              <a:rPr lang="ru-RU" sz="2000" b="1" dirty="0" smtClean="0">
                <a:latin typeface="Times New Roman" pitchFamily="18" charset="0"/>
                <a:cs typeface="Times New Roman" pitchFamily="18" charset="0"/>
              </a:rPr>
              <a:t>Актуальность проекта: </a:t>
            </a:r>
            <a:br>
              <a:rPr lang="ru-RU" sz="2000" b="1" dirty="0" smtClean="0">
                <a:latin typeface="Times New Roman" pitchFamily="18" charset="0"/>
                <a:cs typeface="Times New Roman" pitchFamily="18" charset="0"/>
              </a:rPr>
            </a:br>
            <a:r>
              <a:rPr lang="ru-RU" sz="2000" dirty="0">
                <a:latin typeface="Times New Roman" pitchFamily="18" charset="0"/>
                <a:cs typeface="Times New Roman" pitchFamily="18" charset="0"/>
              </a:rPr>
              <a:t>Семья – самое главное в жизни для каждого человека. Это близкие и родные люди, те, кого мы любим, с кого берем пример, о ком заботимся, кому желаем добра и счастья. Доброе отношение, любовь, чувство долга по отношению к пожилым родителям, традиции, семейные реликвии, святыни, общие взгляды, взаимоуважение, чувство взаимопомощи - это и есть семейные ценности.</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	Проблема сохранения семейных ценностей, возрождение семейных традиций становится актуальной в наши дни. В связи с неблагоприятной эпидемиологической обстановкой в стране, дети все чаще находятся с родителями дома. То, что ребенок получает в семье, он сохраняет в течение всей жизни. </a:t>
            </a:r>
            <a:r>
              <a:rPr lang="ru-RU" sz="2000" b="1" dirty="0">
                <a:solidFill>
                  <a:srgbClr val="00B050"/>
                </a:solidFill>
                <a:latin typeface="Times New Roman" pitchFamily="18" charset="0"/>
                <a:cs typeface="Times New Roman" pitchFamily="18" charset="0"/>
              </a:rPr>
              <a:t/>
            </a:r>
            <a:br>
              <a:rPr lang="ru-RU" sz="2000" b="1" dirty="0">
                <a:solidFill>
                  <a:srgbClr val="00B050"/>
                </a:solidFill>
                <a:latin typeface="Times New Roman" pitchFamily="18" charset="0"/>
                <a:cs typeface="Times New Roman" pitchFamily="18" charset="0"/>
              </a:rPr>
            </a:br>
            <a:endParaRPr lang="ru-RU" sz="20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252089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1660145698_48-kartinkin-net-p-fon-dlya-prezentatsii-bereza-krasivo-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133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907704" y="2420888"/>
            <a:ext cx="5616624" cy="2952328"/>
          </a:xfrm>
        </p:spPr>
        <p:txBody>
          <a:bodyPr>
            <a:noAutofit/>
          </a:bodyPr>
          <a:lstStyle/>
          <a:p>
            <a:r>
              <a:rPr lang="ru-RU" sz="4000" b="1" dirty="0">
                <a:solidFill>
                  <a:srgbClr val="00B050"/>
                </a:solidFill>
              </a:rPr>
              <a:t> </a:t>
            </a:r>
            <a:r>
              <a:rPr lang="ru-RU" sz="4000" dirty="0">
                <a:solidFill>
                  <a:srgbClr val="00B050"/>
                </a:solidFill>
              </a:rPr>
              <a:t/>
            </a:r>
            <a:br>
              <a:rPr lang="ru-RU" sz="4000" dirty="0">
                <a:solidFill>
                  <a:srgbClr val="00B050"/>
                </a:solidFill>
              </a:rPr>
            </a:br>
            <a:r>
              <a:rPr lang="ru-RU" sz="2800" b="1" dirty="0"/>
              <a:t>Участники проекта:</a:t>
            </a:r>
            <a:r>
              <a:rPr lang="ru-RU" sz="2800" dirty="0"/>
              <a:t> </a:t>
            </a:r>
            <a:r>
              <a:rPr lang="ru-RU" sz="2800" dirty="0" smtClean="0"/>
              <a:t/>
            </a:r>
            <a:br>
              <a:rPr lang="ru-RU" sz="2800" dirty="0" smtClean="0"/>
            </a:br>
            <a:r>
              <a:rPr lang="ru-RU" sz="2800" dirty="0"/>
              <a:t/>
            </a:r>
            <a:br>
              <a:rPr lang="ru-RU" sz="2800" dirty="0"/>
            </a:br>
            <a:r>
              <a:rPr lang="ru-RU" sz="2800" dirty="0"/>
              <a:t>Руководитель проекта: </a:t>
            </a:r>
            <a:r>
              <a:rPr lang="ru-RU" sz="2800" dirty="0" smtClean="0"/>
              <a:t>классный руководитель.</a:t>
            </a:r>
            <a:r>
              <a:rPr lang="ru-RU" sz="2800" dirty="0"/>
              <a:t/>
            </a:r>
            <a:br>
              <a:rPr lang="ru-RU" sz="2800" dirty="0"/>
            </a:br>
            <a:r>
              <a:rPr lang="ru-RU" sz="2800" dirty="0" smtClean="0"/>
              <a:t>Обучающиеся 4-5-х классов. </a:t>
            </a:r>
            <a:r>
              <a:rPr lang="ru-RU" sz="2800" dirty="0" smtClean="0"/>
              <a:t/>
            </a:r>
            <a:br>
              <a:rPr lang="ru-RU" sz="2800" dirty="0" smtClean="0"/>
            </a:br>
            <a:r>
              <a:rPr lang="ru-RU" sz="2800" dirty="0"/>
              <a:t/>
            </a:r>
            <a:br>
              <a:rPr lang="ru-RU" sz="2800" dirty="0"/>
            </a:br>
            <a:r>
              <a:rPr lang="ru-RU" sz="2800" b="1" dirty="0"/>
              <a:t>Продолжительность проекта:</a:t>
            </a:r>
            <a:r>
              <a:rPr lang="ru-RU" sz="2800" dirty="0"/>
              <a:t> </a:t>
            </a:r>
            <a:r>
              <a:rPr lang="ru-RU" sz="2800" dirty="0" smtClean="0"/>
              <a:t/>
            </a:r>
            <a:br>
              <a:rPr lang="ru-RU" sz="2800" dirty="0" smtClean="0"/>
            </a:br>
            <a:r>
              <a:rPr lang="ru-RU" sz="2800" dirty="0" smtClean="0"/>
              <a:t>4 </a:t>
            </a:r>
            <a:r>
              <a:rPr lang="ru-RU" sz="2800" dirty="0" smtClean="0"/>
              <a:t>месяца.</a:t>
            </a:r>
            <a:endParaRPr lang="ru-RU" sz="2800" dirty="0"/>
          </a:p>
        </p:txBody>
      </p:sp>
    </p:spTree>
    <p:extLst>
      <p:ext uri="{BB962C8B-B14F-4D97-AF65-F5344CB8AC3E}">
        <p14:creationId xmlns:p14="http://schemas.microsoft.com/office/powerpoint/2010/main" val="252089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1660145698_48-kartinkin-net-p-fon-dlya-prezentatsii-bereza-krasivo-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133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907704" y="2420888"/>
            <a:ext cx="5616624" cy="1728192"/>
          </a:xfrm>
        </p:spPr>
        <p:txBody>
          <a:bodyPr>
            <a:noAutofit/>
          </a:bodyPr>
          <a:lstStyle/>
          <a:p>
            <a:r>
              <a:rPr lang="ru-RU" sz="5400" b="1" i="1" dirty="0" smtClean="0">
                <a:solidFill>
                  <a:srgbClr val="336600"/>
                </a:solidFill>
              </a:rPr>
              <a:t/>
            </a:r>
            <a:br>
              <a:rPr lang="ru-RU" sz="5400" b="1" i="1" dirty="0" smtClean="0">
                <a:solidFill>
                  <a:srgbClr val="336600"/>
                </a:solidFill>
              </a:rPr>
            </a:br>
            <a:r>
              <a:rPr lang="ru-RU" sz="5400" b="1" i="1" dirty="0">
                <a:solidFill>
                  <a:srgbClr val="336600"/>
                </a:solidFill>
              </a:rPr>
              <a:t/>
            </a:r>
            <a:br>
              <a:rPr lang="ru-RU" sz="5400" b="1" i="1" dirty="0">
                <a:solidFill>
                  <a:srgbClr val="336600"/>
                </a:solidFill>
              </a:rPr>
            </a:br>
            <a:r>
              <a:rPr lang="ru-RU" sz="5400" b="1" i="1" dirty="0" smtClean="0">
                <a:solidFill>
                  <a:srgbClr val="336600"/>
                </a:solidFill>
              </a:rPr>
              <a:t>Этапы </a:t>
            </a:r>
            <a:r>
              <a:rPr lang="ru-RU" sz="5400" b="1" i="1" dirty="0">
                <a:solidFill>
                  <a:srgbClr val="336600"/>
                </a:solidFill>
              </a:rPr>
              <a:t>осуществления проекта</a:t>
            </a:r>
            <a:r>
              <a:rPr lang="ru-RU" sz="5400" b="1" i="1" dirty="0" smtClean="0">
                <a:solidFill>
                  <a:srgbClr val="336600"/>
                </a:solidFill>
              </a:rPr>
              <a:t>:</a:t>
            </a:r>
            <a:br>
              <a:rPr lang="ru-RU" sz="5400" b="1" i="1" dirty="0" smtClean="0">
                <a:solidFill>
                  <a:srgbClr val="336600"/>
                </a:solidFill>
              </a:rPr>
            </a:br>
            <a:r>
              <a:rPr lang="ru-RU" sz="3200" b="1" i="1" dirty="0" smtClean="0">
                <a:latin typeface="Times New Roman" pitchFamily="18" charset="0"/>
                <a:cs typeface="Times New Roman" pitchFamily="18" charset="0"/>
              </a:rPr>
              <a:t>1. Подготовительный этап.</a:t>
            </a:r>
            <a:br>
              <a:rPr lang="ru-RU" sz="3200" b="1" i="1" dirty="0" smtClean="0">
                <a:latin typeface="Times New Roman" pitchFamily="18" charset="0"/>
                <a:cs typeface="Times New Roman" pitchFamily="18" charset="0"/>
              </a:rPr>
            </a:br>
            <a:r>
              <a:rPr lang="ru-RU" sz="3200" b="1" i="1" dirty="0" smtClean="0">
                <a:latin typeface="Times New Roman" pitchFamily="18" charset="0"/>
                <a:cs typeface="Times New Roman" pitchFamily="18" charset="0"/>
              </a:rPr>
              <a:t>2.Основной этап.</a:t>
            </a:r>
            <a:br>
              <a:rPr lang="ru-RU" sz="3200" b="1" i="1" dirty="0" smtClean="0">
                <a:latin typeface="Times New Roman" pitchFamily="18" charset="0"/>
                <a:cs typeface="Times New Roman" pitchFamily="18" charset="0"/>
              </a:rPr>
            </a:br>
            <a:r>
              <a:rPr lang="ru-RU" sz="3200" b="1" i="1" dirty="0" smtClean="0">
                <a:latin typeface="Times New Roman" pitchFamily="18" charset="0"/>
                <a:cs typeface="Times New Roman" pitchFamily="18" charset="0"/>
              </a:rPr>
              <a:t>3. Заключительный этап.</a:t>
            </a:r>
            <a:r>
              <a:rPr lang="ru-RU" sz="5400" b="1" i="1" dirty="0" smtClean="0">
                <a:solidFill>
                  <a:srgbClr val="336600"/>
                </a:solidFill>
              </a:rPr>
              <a:t/>
            </a:r>
            <a:br>
              <a:rPr lang="ru-RU" sz="5400" b="1" i="1" dirty="0" smtClean="0">
                <a:solidFill>
                  <a:srgbClr val="336600"/>
                </a:solidFill>
              </a:rPr>
            </a:br>
            <a:endParaRPr lang="ru-RU" sz="5400" i="1" dirty="0">
              <a:solidFill>
                <a:srgbClr val="336600"/>
              </a:solidFill>
            </a:endParaRPr>
          </a:p>
        </p:txBody>
      </p:sp>
    </p:spTree>
    <p:extLst>
      <p:ext uri="{BB962C8B-B14F-4D97-AF65-F5344CB8AC3E}">
        <p14:creationId xmlns:p14="http://schemas.microsoft.com/office/powerpoint/2010/main" val="252089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1660145698_48-kartinkin-net-p-fon-dlya-prezentatsii-bereza-krasivo-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133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907704" y="1988840"/>
            <a:ext cx="5616624" cy="4176464"/>
          </a:xfrm>
        </p:spPr>
        <p:txBody>
          <a:bodyPr>
            <a:noAutofit/>
          </a:bodyPr>
          <a:lstStyle/>
          <a:p>
            <a:pPr marL="182880"/>
            <a:r>
              <a:rPr lang="ru-RU" sz="2400" b="1" i="1" u="sng" dirty="0" smtClean="0"/>
              <a:t>Подготовительный этап</a:t>
            </a:r>
            <a:r>
              <a:rPr lang="ru-RU" sz="2400" b="1" dirty="0" smtClean="0"/>
              <a:t/>
            </a:r>
            <a:br>
              <a:rPr lang="ru-RU" sz="2400" b="1" dirty="0" smtClean="0"/>
            </a:br>
            <a:r>
              <a:rPr lang="ru-RU" sz="2400" b="1" dirty="0" smtClean="0"/>
              <a:t>Сроки реализации:  08.03-08.04</a:t>
            </a:r>
            <a:br>
              <a:rPr lang="ru-RU" sz="2400" b="1" dirty="0" smtClean="0"/>
            </a:br>
            <a:r>
              <a:rPr lang="ru-RU" sz="2400" b="1" dirty="0" smtClean="0"/>
              <a:t>Мероприятия: </a:t>
            </a:r>
            <a:br>
              <a:rPr lang="ru-RU" sz="2400" b="1" dirty="0" smtClean="0"/>
            </a:br>
            <a:r>
              <a:rPr lang="ru-RU" sz="2400" dirty="0" smtClean="0"/>
              <a:t>Подборка </a:t>
            </a:r>
            <a:r>
              <a:rPr lang="ru-RU" sz="2400" dirty="0"/>
              <a:t>методического и дидактического материала</a:t>
            </a:r>
            <a:r>
              <a:rPr lang="ru-RU" sz="2400" dirty="0" smtClean="0"/>
              <a:t>.</a:t>
            </a:r>
            <a:br>
              <a:rPr lang="ru-RU" sz="2400" dirty="0" smtClean="0"/>
            </a:br>
            <a:r>
              <a:rPr lang="ru-RU" sz="2400" dirty="0"/>
              <a:t>Подборка аудио и видеоматериалов по теме проекта</a:t>
            </a:r>
            <a:r>
              <a:rPr lang="ru-RU" sz="2400" dirty="0" smtClean="0"/>
              <a:t>.</a:t>
            </a:r>
            <a:br>
              <a:rPr lang="ru-RU" sz="2400" dirty="0" smtClean="0"/>
            </a:br>
            <a:r>
              <a:rPr lang="ru-RU" sz="2400" dirty="0"/>
              <a:t>Предварительное изучение литературы, интернет - ресурса, подбор диагностического материала.</a:t>
            </a:r>
            <a:endParaRPr lang="ru-RU" sz="2400" b="1" dirty="0"/>
          </a:p>
        </p:txBody>
      </p:sp>
    </p:spTree>
    <p:extLst>
      <p:ext uri="{BB962C8B-B14F-4D97-AF65-F5344CB8AC3E}">
        <p14:creationId xmlns:p14="http://schemas.microsoft.com/office/powerpoint/2010/main" val="252089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1660145698_48-kartinkin-net-p-fon-dlya-prezentatsii-bereza-krasivo-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133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971600" y="1628800"/>
            <a:ext cx="7416824" cy="4536504"/>
          </a:xfrm>
        </p:spPr>
        <p:txBody>
          <a:bodyPr>
            <a:noAutofit/>
          </a:bodyPr>
          <a:lstStyle/>
          <a:p>
            <a:r>
              <a:rPr lang="ru-RU" sz="2000" b="1" i="1" u="sng" dirty="0" smtClean="0"/>
              <a:t>Основной этап</a:t>
            </a:r>
            <a:r>
              <a:rPr lang="ru-RU" sz="2000" b="1" dirty="0"/>
              <a:t/>
            </a:r>
            <a:br>
              <a:rPr lang="ru-RU" sz="2000" b="1" dirty="0"/>
            </a:br>
            <a:r>
              <a:rPr lang="ru-RU" sz="2000" b="1" dirty="0"/>
              <a:t>Сроки реализации:  </a:t>
            </a:r>
            <a:r>
              <a:rPr lang="ru-RU" sz="2000" b="1" dirty="0" smtClean="0"/>
              <a:t>10.04-15.06</a:t>
            </a:r>
            <a:r>
              <a:rPr lang="ru-RU" sz="2000" b="1" dirty="0"/>
              <a:t/>
            </a:r>
            <a:br>
              <a:rPr lang="ru-RU" sz="2000" b="1" dirty="0"/>
            </a:br>
            <a:r>
              <a:rPr lang="ru-RU" sz="2000" b="1" dirty="0"/>
              <a:t>Мероприятия</a:t>
            </a:r>
            <a:r>
              <a:rPr lang="ru-RU" sz="2000" b="1" dirty="0" smtClean="0"/>
              <a:t>:</a:t>
            </a:r>
            <a:br>
              <a:rPr lang="ru-RU" sz="2000" b="1" dirty="0" smtClean="0"/>
            </a:br>
            <a:r>
              <a:rPr lang="ru-RU" sz="2000" dirty="0"/>
              <a:t>1. Анкетирование «Я и моя семья</a:t>
            </a:r>
            <a:r>
              <a:rPr lang="ru-RU" sz="2000" dirty="0" smtClean="0"/>
              <a:t>».</a:t>
            </a:r>
            <a:r>
              <a:rPr lang="ru-RU" sz="2000" dirty="0"/>
              <a:t/>
            </a:r>
            <a:br>
              <a:rPr lang="ru-RU" sz="2000" dirty="0"/>
            </a:br>
            <a:r>
              <a:rPr lang="ru-RU" sz="2000" dirty="0" smtClean="0"/>
              <a:t>2. Внеклассное мероприятие «Семья- </a:t>
            </a:r>
            <a:r>
              <a:rPr lang="ru-RU" sz="2000" dirty="0"/>
              <a:t>главная ценность в жизни».</a:t>
            </a:r>
            <a:br>
              <a:rPr lang="ru-RU" sz="2000" dirty="0"/>
            </a:br>
            <a:r>
              <a:rPr lang="ru-RU" sz="2000" dirty="0" smtClean="0"/>
              <a:t>3. Внеклассное мероприятие «Семья</a:t>
            </a:r>
            <a:r>
              <a:rPr lang="ru-RU" sz="2000" dirty="0"/>
              <a:t>, семейные ценности и </a:t>
            </a:r>
            <a:br>
              <a:rPr lang="ru-RU" sz="2000" dirty="0"/>
            </a:br>
            <a:r>
              <a:rPr lang="ru-RU" sz="2000" dirty="0"/>
              <a:t>традиции» </a:t>
            </a:r>
            <a:br>
              <a:rPr lang="ru-RU" sz="2000" dirty="0"/>
            </a:br>
            <a:r>
              <a:rPr lang="ru-RU" sz="2000" dirty="0" smtClean="0"/>
              <a:t>4. </a:t>
            </a:r>
            <a:r>
              <a:rPr lang="ru-RU" sz="2000" dirty="0"/>
              <a:t>Рисунки «Семья глазами детей»</a:t>
            </a:r>
            <a:br>
              <a:rPr lang="ru-RU" sz="2000" dirty="0"/>
            </a:br>
            <a:r>
              <a:rPr lang="ru-RU" sz="2000" dirty="0" smtClean="0"/>
              <a:t>5. </a:t>
            </a:r>
            <a:r>
              <a:rPr lang="ru-RU" sz="2000" dirty="0"/>
              <a:t>Создание генеалогического древа.</a:t>
            </a:r>
            <a:br>
              <a:rPr lang="ru-RU" sz="2000" dirty="0"/>
            </a:br>
            <a:r>
              <a:rPr lang="ru-RU" sz="2000" dirty="0" smtClean="0"/>
              <a:t>6.  </a:t>
            </a:r>
            <a:r>
              <a:rPr lang="ru-RU" sz="2000" dirty="0"/>
              <a:t>Беседа с родителями «Роль семьи в  </a:t>
            </a:r>
            <a:r>
              <a:rPr lang="ru-RU" sz="2000" dirty="0" smtClean="0"/>
              <a:t>воспитании </a:t>
            </a:r>
            <a:r>
              <a:rPr lang="ru-RU" sz="2000" dirty="0"/>
              <a:t>ребёнка».</a:t>
            </a:r>
            <a:br>
              <a:rPr lang="ru-RU" sz="2000" dirty="0"/>
            </a:br>
            <a:r>
              <a:rPr lang="ru-RU" sz="2000" dirty="0" smtClean="0"/>
              <a:t>7. </a:t>
            </a:r>
            <a:r>
              <a:rPr lang="ru-RU" sz="2000" dirty="0"/>
              <a:t>Разработка буклета «Роль семьи в воспитании детей», «Семейные традиции», «Счастливая </a:t>
            </a:r>
            <a:r>
              <a:rPr lang="ru-RU" sz="2000" dirty="0" smtClean="0"/>
              <a:t>семья - счастливые </a:t>
            </a:r>
            <a:r>
              <a:rPr lang="ru-RU" sz="2000" dirty="0"/>
              <a:t>дети!»</a:t>
            </a:r>
            <a:endParaRPr lang="ru-RU" sz="2000" b="1" dirty="0"/>
          </a:p>
        </p:txBody>
      </p:sp>
    </p:spTree>
    <p:extLst>
      <p:ext uri="{BB962C8B-B14F-4D97-AF65-F5344CB8AC3E}">
        <p14:creationId xmlns:p14="http://schemas.microsoft.com/office/powerpoint/2010/main" val="252089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1660145698_48-kartinkin-net-p-fon-dlya-prezentatsii-bereza-krasivo-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133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907704" y="2420888"/>
            <a:ext cx="5616624" cy="2952328"/>
          </a:xfrm>
        </p:spPr>
        <p:txBody>
          <a:bodyPr>
            <a:noAutofit/>
          </a:bodyPr>
          <a:lstStyle/>
          <a:p>
            <a:pPr marL="182880"/>
            <a:r>
              <a:rPr lang="ru-RU" sz="2400" b="1" i="1" u="sng" dirty="0" smtClean="0"/>
              <a:t>Заключительный этап</a:t>
            </a:r>
            <a:r>
              <a:rPr lang="ru-RU" sz="2400" b="1" dirty="0"/>
              <a:t/>
            </a:r>
            <a:br>
              <a:rPr lang="ru-RU" sz="2400" b="1" dirty="0"/>
            </a:br>
            <a:r>
              <a:rPr lang="ru-RU" sz="2400" b="1" dirty="0"/>
              <a:t>Сроки реализации:  </a:t>
            </a:r>
            <a:r>
              <a:rPr lang="ru-RU" sz="2400" b="1" dirty="0" smtClean="0"/>
              <a:t>16.06-08.07</a:t>
            </a:r>
            <a:r>
              <a:rPr lang="ru-RU" sz="2400" b="1" dirty="0"/>
              <a:t/>
            </a:r>
            <a:br>
              <a:rPr lang="ru-RU" sz="2400" b="1" dirty="0"/>
            </a:br>
            <a:r>
              <a:rPr lang="ru-RU" sz="2400" b="1" dirty="0"/>
              <a:t>Мероприятия</a:t>
            </a:r>
            <a:r>
              <a:rPr lang="ru-RU" sz="2400" b="1" dirty="0" smtClean="0"/>
              <a:t>:</a:t>
            </a:r>
            <a:br>
              <a:rPr lang="ru-RU" sz="2400" b="1" dirty="0" smtClean="0"/>
            </a:br>
            <a:r>
              <a:rPr lang="ru-RU" sz="2400" dirty="0"/>
              <a:t>Обработка материала</a:t>
            </a:r>
            <a:r>
              <a:rPr lang="ru-RU" sz="2400" dirty="0" smtClean="0"/>
              <a:t>.</a:t>
            </a:r>
            <a:br>
              <a:rPr lang="ru-RU" sz="2400" dirty="0" smtClean="0"/>
            </a:br>
            <a:r>
              <a:rPr lang="ru-RU" sz="2400" dirty="0"/>
              <a:t>Оформление отчетной </a:t>
            </a:r>
            <a:r>
              <a:rPr lang="ru-RU" sz="2400" dirty="0" smtClean="0"/>
              <a:t>документации.</a:t>
            </a:r>
            <a:br>
              <a:rPr lang="ru-RU" sz="2400" dirty="0" smtClean="0"/>
            </a:br>
            <a:r>
              <a:rPr lang="ru-RU" sz="2400" dirty="0" smtClean="0"/>
              <a:t>Выпуск календаря «Моя семья».</a:t>
            </a:r>
            <a:br>
              <a:rPr lang="ru-RU" sz="2400" dirty="0" smtClean="0"/>
            </a:br>
            <a:r>
              <a:rPr lang="ru-RU" sz="2400" dirty="0" smtClean="0"/>
              <a:t>Праздник «День семьи»</a:t>
            </a:r>
            <a:r>
              <a:rPr lang="ru-RU" sz="2000" b="1" dirty="0">
                <a:solidFill>
                  <a:srgbClr val="00B050"/>
                </a:solidFill>
              </a:rPr>
              <a:t/>
            </a:r>
            <a:br>
              <a:rPr lang="ru-RU" sz="2000" b="1" dirty="0">
                <a:solidFill>
                  <a:srgbClr val="00B050"/>
                </a:solidFill>
              </a:rPr>
            </a:br>
            <a:endParaRPr lang="ru-RU" sz="2000" b="1" dirty="0">
              <a:solidFill>
                <a:srgbClr val="00B050"/>
              </a:solidFill>
            </a:endParaRPr>
          </a:p>
        </p:txBody>
      </p:sp>
    </p:spTree>
    <p:extLst>
      <p:ext uri="{BB962C8B-B14F-4D97-AF65-F5344CB8AC3E}">
        <p14:creationId xmlns:p14="http://schemas.microsoft.com/office/powerpoint/2010/main" val="25208903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247</TotalTime>
  <Words>190</Words>
  <Application>Microsoft Office PowerPoint</Application>
  <PresentationFormat>Экран (4:3)</PresentationFormat>
  <Paragraphs>62</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      ГОСУДАРСТВЕННОЕ УЧРЕЖДЕНИЕ ЛУГАНСКОЙ НАРОДНОЙ РЕСПУБЛИКИ «ЛУГАНСКОЕ ОБЩЕОБРАЗОВАТЕЛЬНОЕ УЧРЕЖДЕНИЕ –  СРЕДНЯЯ ОБЩЕОБРАЗОВАТЕЛЬНАЯ ШКОЛА № 17 ИМЕНИ ВАЛЕРИЯ БРУМЕЛЯ» Семейные ценности как основа духовности и нравственности подрастающего поколения.  </vt:lpstr>
      <vt:lpstr>Цели проекта:  1. пропаганда традиционных семейных ценностей;  2. формирование позитивного образа многодетной семьи;  3. создание модели партнерства и взаимодействия семьи и школы для сохранения здоровья подрастающего поколения, развития творческого потенциала детей и взрослых.</vt:lpstr>
      <vt:lpstr> «Именно семейное воспитание во многом определяет, каким станет человек. Ни государство, ни даже лучшие  педагоги ребенку заменить семью не могут» </vt:lpstr>
      <vt:lpstr> Актуальность проекта:  Семья – самое главное в жизни для каждого человека. Это близкие и родные люди, те, кого мы любим, с кого берем пример, о ком заботимся, кому желаем добра и счастья. Доброе отношение, любовь, чувство долга по отношению к пожилым родителям, традиции, семейные реликвии, святыни, общие взгляды, взаимоуважение, чувство взаимопомощи - это и есть семейные ценности.  Проблема сохранения семейных ценностей, возрождение семейных традиций становится актуальной в наши дни. В связи с неблагоприятной эпидемиологической обстановкой в стране, дети все чаще находятся с родителями дома. То, что ребенок получает в семье, он сохраняет в течение всей жизни.  </vt:lpstr>
      <vt:lpstr>  Участники проекта:   Руководитель проекта: классный руководитель. Обучающиеся 4-5-х классов.   Продолжительность проекта:  4 месяца.</vt:lpstr>
      <vt:lpstr>  Этапы осуществления проекта: 1. Подготовительный этап. 2.Основной этап. 3. Заключительный этап. </vt:lpstr>
      <vt:lpstr>Подготовительный этап Сроки реализации:  08.03-08.04 Мероприятия:  Подборка методического и дидактического материала. Подборка аудио и видеоматериалов по теме проекта. Предварительное изучение литературы, интернет - ресурса, подбор диагностического материала.</vt:lpstr>
      <vt:lpstr>Основной этап Сроки реализации:  10.04-15.06 Мероприятия: 1. Анкетирование «Я и моя семья». 2. Внеклассное мероприятие «Семья- главная ценность в жизни». 3. Внеклассное мероприятие «Семья, семейные ценности и  традиции»  4. Рисунки «Семья глазами детей» 5. Создание генеалогического древа. 6.  Беседа с родителями «Роль семьи в  воспитании ребёнка». 7. Разработка буклета «Роль семьи в воспитании детей», «Семейные традиции», «Счастливая семья - счастливые дети!»</vt:lpstr>
      <vt:lpstr>Заключительный этап Сроки реализации:  16.06-08.07 Мероприятия: Обработка материала. Оформление отчетной документации. Выпуск календаря «Моя семья». Праздник «День семьи» </vt:lpstr>
      <vt:lpstr>Финансовое обеспечение проекта: реализация проекта за свой счет.</vt:lpstr>
      <vt:lpstr>Презентация PowerPoint</vt:lpstr>
      <vt:lpstr>Презентация PowerPoint</vt:lpstr>
      <vt:lpstr>Презентация PowerPoint</vt:lpstr>
      <vt:lpstr>Презентация PowerPoint</vt:lpstr>
      <vt:lpstr>Приложение 1 Анкета «Я и моя семья»   Цель: изучение уровня сформированности семейных ценностей и значимости семьи в жизни обучающихся.    1. Тебе нравится твоя семья? а) нравится б) не очень нравится в) не нравится  2. Охотно ли ты выполняешь просьбы и поручения родителей?    а) да    б) бывает по-разному    в) нет  3. Тебя часто наказывают за проступки?    а) да    б) бывает по-разному    в) нет  4. Тебе нравиться ухаживать или помогать младшим братьям или сёстрам?    а) да    б) бывает по-разному    в) нет 5. Ты хотел бы, чтобы у тебя в будущем была семья похожая на ту, в которой ты сейчас живёшь.    а) хотел бы    б) не знаю точно    в) не хотел бы  6. Тебе нравиться делать уборку, мыть посуду, выносить мусор?    а) да, делаю сам, без просьб    б) не всегда    в) нет  7. Часто ли ты слушаешь своих родителей?    а) часто    б) иногда    в) почти никогда  8. Ели родители делают тебе замечание, ты обижаешься на них?    а) да    б) бывает по-разному    в) нет  9. Ты часто помогаешь дедушке и бабушке?    а) всегда    б) иногда    в) почти никогда </vt:lpstr>
      <vt:lpstr>Презентация PowerPoint</vt:lpstr>
      <vt:lpstr> Приложение 2 Внеклассное мероприятие  «Семья – главная ценность в жизни» </vt:lpstr>
      <vt:lpstr>Приложение 3 Внеклассное мероприятие  «Семья,  семейные ценности и традиции» </vt:lpstr>
      <vt:lpstr>«Любите свою семью, проводите с ней время вместе и будете счастливы!»</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Семейные ценности как основа духовности и нравственности подрастающего поколения.</dc:title>
  <dc:creator>user</dc:creator>
  <cp:lastModifiedBy>user</cp:lastModifiedBy>
  <cp:revision>20</cp:revision>
  <dcterms:created xsi:type="dcterms:W3CDTF">2023-03-26T06:30:22Z</dcterms:created>
  <dcterms:modified xsi:type="dcterms:W3CDTF">2023-04-26T16:42:35Z</dcterms:modified>
</cp:coreProperties>
</file>