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1" d="100"/>
          <a:sy n="81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p3pt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mpotv360.ru/2025/04/03/mentalnoe-zdorove-zhenshhin-tema-dnya-03-04-2025/" TargetMode="External"/><Relationship Id="rId4" Type="http://schemas.openxmlformats.org/officeDocument/2006/relationships/hyperlink" Target="https://sampotv360.ru/category/tvshows/show-social/tema-dnya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s://stolicaonego.ru/news/mihail-ohlopkov-priglasil-zhitelnits-karelii-posetit-aktsiju-zdorovaja-mnogodetnaja-mama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60644367_5416" TargetMode="External"/><Relationship Id="rId3" Type="http://schemas.openxmlformats.org/officeDocument/2006/relationships/hyperlink" Target="https://sampotv360.ru/2025/04/03/mentalnoe-zdorove-zhenshhin-tema-dnya-03-04-2025/" TargetMode="External"/><Relationship Id="rId7" Type="http://schemas.openxmlformats.org/officeDocument/2006/relationships/hyperlink" Target="https://vk.com/wall-160644367_530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160644367_5361" TargetMode="External"/><Relationship Id="rId5" Type="http://schemas.openxmlformats.org/officeDocument/2006/relationships/hyperlink" Target="https://vk.com/wall-160644367_5387" TargetMode="External"/><Relationship Id="rId4" Type="http://schemas.openxmlformats.org/officeDocument/2006/relationships/hyperlink" Target="https://vk.com/wall-160644367_5349" TargetMode="External"/><Relationship Id="rId9" Type="http://schemas.openxmlformats.org/officeDocument/2006/relationships/hyperlink" Target="https://vk.com/gp3pt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20554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Школа здоровья: «Колесо Баланса»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018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Романенко Ольга Юрьевна, ГБУЗ РК «Городская поликлиника № 3»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Россия, Республика Карелия, г. Петрозаводск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Ментальное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https://vk.com/gp3ptz</a:t>
            </a:r>
            <a:r>
              <a:rPr lang="ru-RU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В социальной сети на регулярной основе публикуются посту как о проведённых занятых, так и планируемых и о порядке записи в группы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428999"/>
            <a:ext cx="2538746" cy="217615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Тема Дня – </a:t>
            </a:r>
            <a:r>
              <a:rPr lang="ru-RU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СампоТВ</a:t>
            </a:r>
            <a:r>
              <a:rPr lang="ru-RU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360°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23311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Выпуск цикла передач по реализации проекта, первая: 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Ментальное здоровье женщин | «Тема дня» | 03.04.2025 – </a:t>
            </a:r>
            <a:r>
              <a:rPr lang="ru-RU" sz="18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СампоТВ</a:t>
            </a:r>
            <a:r>
              <a:rPr lang="ru-RU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360°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5" tooltip="https://sampotv360.ru/2025/04/03/mentalnoe-zdorove-zhenshhin-tema-dnya-03-04-202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https://sampotv360.ru/2025/04/03/mentalnoe-zdorove-zhenshhin-tema-dnya-03-04-2025/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dirty="0"/>
              <a:t>Съемки для второй передачи на 16 апреля 2025 г. (</a:t>
            </a:r>
            <a:r>
              <a:rPr lang="en-US" sz="1800" dirty="0">
                <a:solidFill>
                  <a:schemeClr val="bg1"/>
                </a:solidFill>
              </a:rPr>
              <a:t>https://sampotv360.ru/2025/04/17/shkola-aktivnogo-dolgoletiya-prohodit-v-petrozavodske/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6" y="2099909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Финансовые: бюджетное финансирование медицинской организации по государственным заданиям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4142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100% укомплектованность поликлиники в соответствии со штатным расписанием должностей медицинского психолога и врача-психотерапевта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7633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Заинтересованность представителей частных предпринимателей, общественных организаций в безвозмездном представлении своих услуг медицинской организации при реализации здоровьесберегающих технологии  для пропаганды своей деятельности и сотрудничества с медицинской организацией для реализации здоровьесберегающих технологий в своих рабочих коллективов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174827" y="2201254"/>
            <a:ext cx="524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Информационные: группа поликлиники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», карельский телевизионный канал Сампо 360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174827" y="3422513"/>
            <a:ext cx="457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настоящий момент не требуется дополнительные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139286" y="2049065"/>
            <a:ext cx="40809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Романенко Ольга Юрьевна, главный врач ГБУЗ РК «Городская поликлиника № 3», Россия, Республика Карелия, г. Петрозаводск, 1980 г.р., организатор и член книжного клуба ЛИК (Люди и книги)  в Национальной библиотеке Республики Карелия, член общественной организации Карельского отделения Союза женщин России, организатор дней здоровья для многодетных матерей в Республике Карелия: </a:t>
            </a:r>
            <a:r>
              <a:rPr lang="en-US" sz="1400" dirty="0">
                <a:hlinkClick r:id="rId3"/>
              </a:rPr>
              <a:t>https://stolicaonego.ru/news/mihail-ohlopkov-priglasil-zhitelnits-karelii-posetit-aktsiju-zdorovaja-mnogodetnaja-mama/</a:t>
            </a:r>
            <a:r>
              <a:rPr lang="ru-RU" sz="1400" dirty="0"/>
              <a:t>   </a:t>
            </a:r>
          </a:p>
          <a:p>
            <a:r>
              <a:rPr lang="ru-RU" sz="1400" dirty="0"/>
              <a:t> </a:t>
            </a:r>
            <a:r>
              <a:rPr lang="en-US" sz="1400" dirty="0"/>
              <a:t>https://vk.com/wall-184143954_6508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033673" y="2164144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Федорова Мария Павловна, врач-психотерапевт, ГБУЗ РК «Городская поликлиника № 3», Россия, Республика Карелия, г. Петрозаводск, 1996 г.р.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14727" y="3977390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Кузнецова Мария Николаевна, медицинский психолог, ГБУЗ РК «Городская поликлиника № 3», Россия, Республика Карелия, г. Петрозаводск, 1988 г.р.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380376"/>
            <a:ext cx="261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440528" y="1463883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B7E9FBC-B5D4-796E-73A2-9CBB0739D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5863"/>
              </p:ext>
            </p:extLst>
          </p:nvPr>
        </p:nvGraphicFramePr>
        <p:xfrm>
          <a:off x="663968" y="2085577"/>
          <a:ext cx="1330870" cy="132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294434" imgH="3292245" progId="">
                  <p:embed/>
                </p:oleObj>
              </mc:Choice>
              <mc:Fallback>
                <p:oleObj r:id="rId4" imgW="3294434" imgH="3292245" progId="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CB7E9FBC-B5D4-796E-73A2-9CBB0739D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3968" y="2085577"/>
                        <a:ext cx="1330870" cy="1328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45840C3-ED4C-B9CF-5307-4DC02A49C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47156"/>
              </p:ext>
            </p:extLst>
          </p:nvPr>
        </p:nvGraphicFramePr>
        <p:xfrm>
          <a:off x="6364656" y="2127215"/>
          <a:ext cx="1354406" cy="137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822984" imgH="7920831" progId="">
                  <p:embed/>
                </p:oleObj>
              </mc:Choice>
              <mc:Fallback>
                <p:oleObj r:id="rId6" imgW="7822984" imgH="7920831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145840C3-ED4C-B9CF-5307-4DC02A49C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4656" y="2127215"/>
                        <a:ext cx="1354406" cy="1371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199EEEC8-BA22-FD0F-15B4-4AF8BD143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028124"/>
              </p:ext>
            </p:extLst>
          </p:nvPr>
        </p:nvGraphicFramePr>
        <p:xfrm>
          <a:off x="6273050" y="3793324"/>
          <a:ext cx="1537618" cy="158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027582" imgH="6194994" progId="">
                  <p:embed/>
                </p:oleObj>
              </mc:Choice>
              <mc:Fallback>
                <p:oleObj r:id="rId8" imgW="6027582" imgH="6194994" progId="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199EEEC8-BA22-FD0F-15B4-4AF8BD143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73050" y="3793324"/>
                        <a:ext cx="1537618" cy="158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408874" y="1111797"/>
            <a:ext cx="10603982" cy="5493955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17200" y="1467171"/>
            <a:ext cx="9295656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Низкая приверженность населения к прохождению скрининговых профилактических мероприятий в первичном звене здравоохранения системы ОМС (диспансеризация, профилактические медицинские осмотра и т.д.), низкий уровень осознанной мотивации на ведение здорового образа жизни, преимущественное транслирование негативного опыта обращении в первичное звено здравоохранения, оказание медицинских услуг в поликлиниках  ориентировано исключительно на соматическую составляющую заболевания или фактор риска его развития, работа кабинета медицинского психолога в поликлинике не систематизирована в части участия данного специалиста в проведении групп здоровья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17200" y="3793559"/>
            <a:ext cx="929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Проведение школ здоровья «Колесо баланса» объединяет в стенах поликлиники пациентов, врачей, специалистов в области здорового образа жизни не медицинских специальностей и наполняет знаниями о медицинской составляющей здорового образа жизни, повышает  приверженность к  обращениям за медицинскими услугами в поликлинику, повышает </a:t>
            </a:r>
            <a:r>
              <a:rPr lang="ru-RU" dirty="0" err="1">
                <a:solidFill>
                  <a:schemeClr val="bg1"/>
                </a:solidFill>
              </a:rPr>
              <a:t>комплаентность</a:t>
            </a:r>
            <a:r>
              <a:rPr lang="ru-RU" dirty="0">
                <a:solidFill>
                  <a:schemeClr val="bg1"/>
                </a:solidFill>
              </a:rPr>
              <a:t>  пациентов, формирует позитивный образ первичного звена здравоохранения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17200" y="5618989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Проект реализуется в ГБУЗ РК «Городская поликлиника № 3» г. Петрозаводск, Республика Карелия, может быть воспроизведён на базе любого медицинского учреждения первичного звена здравоохранения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84097" y="143047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84097" y="371616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87584" y="548394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17259" y="1089275"/>
            <a:ext cx="111574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Школы здоровья «Колесо баланса» проводятся с разделением на две возрастные категории:</a:t>
            </a:r>
          </a:p>
          <a:p>
            <a:r>
              <a:rPr lang="ru-RU" sz="2000" dirty="0"/>
              <a:t>1. Группа трудоспособного населения: возраст 18-65 лет</a:t>
            </a:r>
          </a:p>
          <a:p>
            <a:r>
              <a:rPr lang="ru-RU" sz="2000" dirty="0"/>
              <a:t>2. Группа нетрудоспособного населения: старше 65 лет (название данной подгруппы: Группа здоровья «Колесо баланса – активное долголетие» </a:t>
            </a:r>
          </a:p>
          <a:p>
            <a:endParaRPr lang="ru-RU" sz="2000" dirty="0"/>
          </a:p>
          <a:p>
            <a:r>
              <a:rPr lang="ru-RU" sz="2000" dirty="0"/>
              <a:t>Перед включением в группу все пациенты проходят: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в соответствии с возрастом и анамнезом заболеваний: диспансеризация, профилактический медицинский смотр, диспансеризацию репродуктивного здоровья, углублённую диспансеризацию, диспансерную явку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консультацию медицинского психолога (психодиагностика актуального эмоционального состояния, тревоги, депрессии; по показаниям дополнительные тестирования)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Консультацию врача-психотерапевта с целью исключения психических заболеваний. Учитывая, что работа группы настроена на формирование навыков поддержания ментального здоровья, пациенты с психиатрическими заболеваниями не объединяются в группе с психически здоровыми людьми. Лица с психическими расстройствами невротического спектра в состоянии стабильности и эффективной медикаментозной терапии при наличии их желания посещать группу, могут быть включены, решение принимается совместно врачом-психотерапевтом и медицинским психологом.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950688" y="1282260"/>
            <a:ext cx="102906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Школа здоровья «Колесо баланса»  находятся в статусе - активный проект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В настоящее время идут занятия 3 групп здоровья «Колесо баланса»: две группы по 10 человек со стартом разницей в один месяц «Колесо баланса – активное долголетие», одна группа – 10 человек трудоспособного возраста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Ведущие группы медицинский психолог и врач-психотерапевт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Финансирование: бюджетное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Приглашаемые консультанты: врачи-кардиолог, ревматолог, эндокринолог, специалист по уходу за маломобильными пациентами, нутрициологи, </a:t>
            </a:r>
            <a:r>
              <a:rPr lang="ru-RU" sz="2000" dirty="0" err="1"/>
              <a:t>подолог</a:t>
            </a:r>
            <a:r>
              <a:rPr lang="ru-RU" sz="2000" dirty="0"/>
              <a:t>, стилисты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659228" y="137023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88578" y="374505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24632" y="979636"/>
            <a:ext cx="11078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Миссия проекта: формирование у пациентов поликлиники осознанного здорового образа жизни, частью которого является запись в ежедневнике дат профилактических медицинских осмотров, диспансерного наблюдения, вакцинации, посещений школ здоровья ХНИЗ (хронические неинфекционные заболевания)</a:t>
            </a:r>
          </a:p>
          <a:p>
            <a:r>
              <a:rPr lang="ru-RU" sz="2000" dirty="0"/>
              <a:t>Формирование нового направления работы медицинского психолога многопрофильной поликлиники по поддержанию ментального здоровья пациентов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868384" y="3233889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891542" y="3992935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891542" y="500265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24632" y="2911095"/>
            <a:ext cx="2063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536994" y="3311521"/>
            <a:ext cx="424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Увеличение охвата населения медицинскими  профилактическими мероприятиями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503130" y="409005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Первичная и вторичная профилактика психосоматических заболеваний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55675" y="4918693"/>
            <a:ext cx="4412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навыка у пациента осознанной поддержки своего здоровья («Знаю когда, куда и с чем обратиться», информирован о порталах здоровья с актуальной и достоверной информацией; сформирована </a:t>
            </a:r>
            <a:r>
              <a:rPr lang="ru-RU" dirty="0" err="1"/>
              <a:t>комплаентность</a:t>
            </a:r>
            <a:r>
              <a:rPr lang="ru-RU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6742112" y="3060652"/>
            <a:ext cx="4996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Сформировать базовые основы ментального здоровья у участников: осознанность и снижение тревожности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742112" y="3854435"/>
            <a:ext cx="4981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С позиции ментального здоровья сформировать понимание психического и физического здоровья у участников группы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742112" y="5013380"/>
            <a:ext cx="4412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Сформировать навыки здорового образа жизни на основе ценностей и целей у участников группы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599090" y="12908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Проведение групповых </a:t>
            </a:r>
            <a:r>
              <a:rPr lang="ru-RU" dirty="0" err="1"/>
              <a:t>психообразовательных</a:t>
            </a:r>
            <a:r>
              <a:rPr lang="ru-RU" dirty="0"/>
              <a:t> программ по ментальному здоровья в двух возрастных группах до 65 лет и после 65 лет, в ходе занятий пациенты формируют  осознанные навыки здорового образа жизни и личную программу поддержания здоровья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599090" y="2562533"/>
            <a:ext cx="9658564" cy="223509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Механика проекта: медицинский психолог и врач-психотерапевт проводят по 10 занятий в каждой групп, на каждую групп разработана рабочая тетрадь с занятиями в группе и домашними заданиями, на занятия приглашаются спикеры: врач-кардиолог, эндокринолог, ревматолог, нутрициолог, специалист по уходу за маломобильными пациентами (для групп старше 65 лет), также участники группы записываются на  общие занятия: лекция </a:t>
            </a:r>
            <a:r>
              <a:rPr lang="ru-RU" dirty="0" err="1"/>
              <a:t>подолога</a:t>
            </a:r>
            <a:r>
              <a:rPr lang="ru-RU" dirty="0"/>
              <a:t>, стилиста, </a:t>
            </a:r>
            <a:r>
              <a:rPr lang="ru-RU" dirty="0" err="1"/>
              <a:t>аромостилиста</a:t>
            </a:r>
            <a:r>
              <a:rPr lang="ru-RU" dirty="0"/>
              <a:t>, интеллектуальные игры, посещение </a:t>
            </a:r>
            <a:r>
              <a:rPr lang="ru-RU" dirty="0" err="1"/>
              <a:t>шунгитовой</a:t>
            </a:r>
            <a:r>
              <a:rPr lang="ru-RU" dirty="0"/>
              <a:t> и соляной пещеры, школ здоровья ХНИЗ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599090" y="4918888"/>
            <a:ext cx="9658564" cy="168686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реализуется на базе ГБУЗ РК «Городская поликлиника № 3» по руководством главного врача, запись на группы ведется в регистратуре по запросу пациентов, врачами с приемов, обязательным условием  посещения группы является прохождение перед группой профилактических медицинских мероприятий, стабильное течение хронических соматических патологий, отсутствие психиатрической патологии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3556046" y="-763415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Описываются отличительные характеристики проекта с точки зрения его реализации: </a:t>
            </a:r>
            <a:br>
              <a:rPr lang="ru-RU" sz="2000" dirty="0"/>
            </a:br>
            <a:r>
              <a:rPr lang="ru-RU" sz="2000" dirty="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1092531"/>
            <a:ext cx="6193596" cy="275844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Этапы запуска проекта: Разработка структуры групповой работы, определение потребности участия дополнительных специалистов в работе группы, определение формата работы дополнительных участников, корректировка проекта, утверждение окончательного плана работы группы для возможности тиражирования проекта, определение точек развития проекта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6887688" y="945931"/>
            <a:ext cx="4978491" cy="304036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 Психодиагностические техники</a:t>
            </a:r>
          </a:p>
          <a:p>
            <a:r>
              <a:rPr lang="ru-RU" dirty="0"/>
              <a:t>2.  </a:t>
            </a:r>
            <a:r>
              <a:rPr lang="ru-RU" dirty="0" err="1"/>
              <a:t>Психообразовательные</a:t>
            </a:r>
            <a:r>
              <a:rPr lang="ru-RU" dirty="0"/>
              <a:t>, психотерапевтические техники (поведенческая, экзистенциальная психотерапия)</a:t>
            </a:r>
          </a:p>
          <a:p>
            <a:r>
              <a:rPr lang="ru-RU" dirty="0"/>
              <a:t>3. Лекционные занятия</a:t>
            </a:r>
          </a:p>
          <a:p>
            <a:r>
              <a:rPr lang="ru-RU" dirty="0"/>
              <a:t>4. Медицинское сопровождение (по необходимости обследование у врача-терапевта, специалиста и изменение медикаментозной терапии)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3986301"/>
            <a:ext cx="10993820" cy="275844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разработка структуры групповых занятий, определение правил работы группы</a:t>
            </a:r>
          </a:p>
          <a:p>
            <a:r>
              <a:rPr lang="ru-RU" dirty="0"/>
              <a:t>2. информирование населения и сотрудников учреждения о запуске проекта</a:t>
            </a:r>
          </a:p>
          <a:p>
            <a:r>
              <a:rPr lang="ru-RU" dirty="0"/>
              <a:t>3. Проведение групп, корректировка последовательности занятий и тем по результатам каждого занятия</a:t>
            </a:r>
          </a:p>
          <a:p>
            <a:r>
              <a:rPr lang="ru-RU" dirty="0"/>
              <a:t>4. Определение перечня приглашаемых специалистов в группу, целей и задач их информационной лекции</a:t>
            </a:r>
          </a:p>
          <a:p>
            <a:r>
              <a:rPr lang="ru-RU" dirty="0"/>
              <a:t>5. Определение порядка проведения и перечня общих занятий для групп</a:t>
            </a:r>
          </a:p>
          <a:p>
            <a:r>
              <a:rPr lang="ru-RU" dirty="0"/>
              <a:t>6. Утверждение окончательной структуры групповых занятий для возможности тиражирование</a:t>
            </a:r>
          </a:p>
          <a:p>
            <a:r>
              <a:rPr lang="ru-RU" dirty="0"/>
              <a:t>7. Продолжения проекта по двум направлениям: работы с первичными группами по наработанной методике, определение порядка продолжения работы с пациентами, прошедшими все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2025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проекте будет охвачено 100 пациентов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Разработана и утверждена методика групповой работы для двух возрастных групп для поддержании ментального здоровья, как основы осознанного ЗОЖ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50256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Увеличиться охват профилактическими медицинскими мероприятиями трудоспособного населения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1" y="1413164"/>
            <a:ext cx="5200708" cy="369322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Шаги реализации проекта: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Проведение по две «пилотных группы здоровья «Колесо баланса» в разных возрастных группах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Набор группы дополнительных спикеров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Окончательное утверждение порядка ведения групп для возможности тиражирования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Определение порядка проведения 2 этапа групповой работы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Вовлечение в качестве спикеров («мой опыт ЗОЖ») участников группы в работу с последующими группами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878627" y="1421650"/>
            <a:ext cx="5793110" cy="14168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Ментальное здоровье женщин | «Тема дня» | 03.04.2025 – </a:t>
            </a:r>
            <a:r>
              <a:rPr lang="ru-RU" sz="1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СампоТВ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360°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3" tooltip="https://sampotv360.ru/2025/04/03/mentalnoe-zdorove-zhenshhin-tema-dnya-03-04-202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https://sampotv360.ru/2025/04/03/mentalnoe-zdorove-zhenshhin-tema-dnya-03-04-2025/</a:t>
            </a:r>
            <a:endParaRPr lang="ru-RU" sz="1400" b="0" i="0" u="none" strike="noStrike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https://sampotv360.ru/2025/04/17/shkola-aktivnogo-dolgoletiya-prohodit-v-petrozavodske/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677917" y="5188878"/>
            <a:ext cx="10993820" cy="141687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В настоящий момент времени в группах занимается 30 человек, ожидаемые результаты: в течение года охватить 100 человек, увеличить охват трудоспособного населения профилактическими медицинскими мероприятиями  на 10%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6073068" y="3022499"/>
            <a:ext cx="5393717" cy="194489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https://vk.com/wall-160644367_5349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https://vk.com/wall-160644367_5387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https://vk.com/wall-160644367_5361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https://vk.com/wall-160644367_5303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hlinkClick r:id="rId8"/>
              </a:rPr>
              <a:t>https://vk.com/wall-160644367_5416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Общая ссылка на группу ВК поликлиники:</a:t>
            </a:r>
          </a:p>
          <a:p>
            <a:r>
              <a:rPr lang="en-US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https://vk.com/gp3ptz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1556</Words>
  <Application>Microsoft Office PowerPoint</Application>
  <PresentationFormat>Широкоэкранный</PresentationFormat>
  <Paragraphs>109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Home PC</cp:lastModifiedBy>
  <cp:revision>7</cp:revision>
  <dcterms:created xsi:type="dcterms:W3CDTF">2025-03-26T12:04:55Z</dcterms:created>
  <dcterms:modified xsi:type="dcterms:W3CDTF">2025-04-19T18:20:06Z</dcterms:modified>
</cp:coreProperties>
</file>