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n"/>
          <p:cNvSpPr txBox="1"/>
          <p:nvPr>
            <p:ph idx="2" type="hdr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n"/>
          <p:cNvSpPr txBox="1"/>
          <p:nvPr>
            <p:ph idx="10" type="dt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" name="Google Shape;17;n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n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n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"/>
          <p:cNvSpPr txBox="1"/>
          <p:nvPr>
            <p:ph type="ctrTitle"/>
          </p:nvPr>
        </p:nvSpPr>
        <p:spPr>
          <a:xfrm>
            <a:off x="1524000" y="1041400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Cambria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25252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9" name="Google Shape;29;p2"/>
          <p:cNvSpPr txBox="1"/>
          <p:nvPr>
            <p:ph idx="10" type="dt"/>
          </p:nvPr>
        </p:nvSpPr>
        <p:spPr>
          <a:xfrm>
            <a:off x="1562100" y="6356350"/>
            <a:ext cx="255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"/>
          <p:cNvSpPr txBox="1"/>
          <p:nvPr>
            <p:ph idx="11" type="ftr"/>
          </p:nvPr>
        </p:nvSpPr>
        <p:spPr>
          <a:xfrm>
            <a:off x="4648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"/>
          <p:cNvSpPr txBox="1"/>
          <p:nvPr>
            <p:ph idx="12" type="sldNum"/>
          </p:nvPr>
        </p:nvSpPr>
        <p:spPr>
          <a:xfrm>
            <a:off x="8077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title"/>
          </p:nvPr>
        </p:nvSpPr>
        <p:spPr>
          <a:xfrm>
            <a:off x="2324100" y="365125"/>
            <a:ext cx="9029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 rot="5400000">
            <a:off x="4282350" y="-894625"/>
            <a:ext cx="4351200" cy="97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0" type="dt"/>
          </p:nvPr>
        </p:nvSpPr>
        <p:spPr>
          <a:xfrm>
            <a:off x="1562100" y="6356350"/>
            <a:ext cx="255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1" type="ftr"/>
          </p:nvPr>
        </p:nvSpPr>
        <p:spPr>
          <a:xfrm>
            <a:off x="4648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8077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 rot="5400000">
            <a:off x="2161350" y="-234125"/>
            <a:ext cx="5811900" cy="7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0" type="dt"/>
          </p:nvPr>
        </p:nvSpPr>
        <p:spPr>
          <a:xfrm>
            <a:off x="1562100" y="6356350"/>
            <a:ext cx="255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1" type="ftr"/>
          </p:nvPr>
        </p:nvSpPr>
        <p:spPr>
          <a:xfrm>
            <a:off x="4648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8077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Рисунок с подписью">
  <p:cSld name="1_Рисунок с подписью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>
            <a:off x="1562100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Cambria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Пустой заполнитель, вместо которого можно добавить изображение. Щелкните заполнитель и выберите изображение, которое необходимо добавить" id="97" name="Google Shape;97;p13"/>
          <p:cNvSpPr/>
          <p:nvPr>
            <p:ph idx="2" type="pic"/>
          </p:nvPr>
        </p:nvSpPr>
        <p:spPr>
          <a:xfrm>
            <a:off x="5678904" y="987425"/>
            <a:ext cx="56784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1562100" y="2101850"/>
            <a:ext cx="3932100" cy="3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13"/>
          <p:cNvSpPr txBox="1"/>
          <p:nvPr>
            <p:ph idx="10" type="dt"/>
          </p:nvPr>
        </p:nvSpPr>
        <p:spPr>
          <a:xfrm>
            <a:off x="1562100" y="6356350"/>
            <a:ext cx="255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1" type="ftr"/>
          </p:nvPr>
        </p:nvSpPr>
        <p:spPr>
          <a:xfrm>
            <a:off x="4648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8077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>
            <p:ph type="title"/>
          </p:nvPr>
        </p:nvSpPr>
        <p:spPr>
          <a:xfrm>
            <a:off x="1562100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Cambria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" type="body"/>
          </p:nvPr>
        </p:nvSpPr>
        <p:spPr>
          <a:xfrm>
            <a:off x="5678905" y="987425"/>
            <a:ext cx="56766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5" name="Google Shape;35;p3"/>
          <p:cNvSpPr txBox="1"/>
          <p:nvPr>
            <p:ph idx="2" type="body"/>
          </p:nvPr>
        </p:nvSpPr>
        <p:spPr>
          <a:xfrm>
            <a:off x="1562100" y="2101850"/>
            <a:ext cx="3932100" cy="3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6" name="Google Shape;36;p3"/>
          <p:cNvSpPr txBox="1"/>
          <p:nvPr>
            <p:ph idx="10" type="dt"/>
          </p:nvPr>
        </p:nvSpPr>
        <p:spPr>
          <a:xfrm>
            <a:off x="1562100" y="6356350"/>
            <a:ext cx="255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11" type="ftr"/>
          </p:nvPr>
        </p:nvSpPr>
        <p:spPr>
          <a:xfrm>
            <a:off x="4648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"/>
          <p:cNvSpPr txBox="1"/>
          <p:nvPr>
            <p:ph idx="12" type="sldNum"/>
          </p:nvPr>
        </p:nvSpPr>
        <p:spPr>
          <a:xfrm>
            <a:off x="8077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/>
          <p:nvPr>
            <p:ph type="title"/>
          </p:nvPr>
        </p:nvSpPr>
        <p:spPr>
          <a:xfrm>
            <a:off x="2324100" y="365125"/>
            <a:ext cx="9029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" type="body"/>
          </p:nvPr>
        </p:nvSpPr>
        <p:spPr>
          <a:xfrm>
            <a:off x="1569700" y="1825625"/>
            <a:ext cx="4755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4"/>
          <p:cNvSpPr txBox="1"/>
          <p:nvPr>
            <p:ph idx="2" type="body"/>
          </p:nvPr>
        </p:nvSpPr>
        <p:spPr>
          <a:xfrm>
            <a:off x="6605325" y="1825625"/>
            <a:ext cx="4755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4"/>
          <p:cNvSpPr txBox="1"/>
          <p:nvPr>
            <p:ph idx="10" type="dt"/>
          </p:nvPr>
        </p:nvSpPr>
        <p:spPr>
          <a:xfrm>
            <a:off x="1562100" y="6356350"/>
            <a:ext cx="255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"/>
          <p:cNvSpPr txBox="1"/>
          <p:nvPr>
            <p:ph idx="11" type="ftr"/>
          </p:nvPr>
        </p:nvSpPr>
        <p:spPr>
          <a:xfrm>
            <a:off x="4648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2" type="sldNum"/>
          </p:nvPr>
        </p:nvSpPr>
        <p:spPr>
          <a:xfrm>
            <a:off x="8077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/>
          <p:nvPr>
            <p:ph type="title"/>
          </p:nvPr>
        </p:nvSpPr>
        <p:spPr>
          <a:xfrm>
            <a:off x="2324100" y="365125"/>
            <a:ext cx="9029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" type="body"/>
          </p:nvPr>
        </p:nvSpPr>
        <p:spPr>
          <a:xfrm>
            <a:off x="1562100" y="1825625"/>
            <a:ext cx="9791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0" type="dt"/>
          </p:nvPr>
        </p:nvSpPr>
        <p:spPr>
          <a:xfrm>
            <a:off x="1562100" y="6356350"/>
            <a:ext cx="255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1" type="ftr"/>
          </p:nvPr>
        </p:nvSpPr>
        <p:spPr>
          <a:xfrm>
            <a:off x="4648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2" type="sldNum"/>
          </p:nvPr>
        </p:nvSpPr>
        <p:spPr>
          <a:xfrm>
            <a:off x="8077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/>
          <p:nvPr>
            <p:ph type="title"/>
          </p:nvPr>
        </p:nvSpPr>
        <p:spPr>
          <a:xfrm>
            <a:off x="1241658" y="1709738"/>
            <a:ext cx="10105800" cy="286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Cambria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" type="body"/>
          </p:nvPr>
        </p:nvSpPr>
        <p:spPr>
          <a:xfrm>
            <a:off x="1241658" y="4589463"/>
            <a:ext cx="101058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5pPr>
            <a:lvl6pPr indent="-228600" lvl="5" marL="2743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5" name="Google Shape;55;p6"/>
          <p:cNvSpPr txBox="1"/>
          <p:nvPr>
            <p:ph idx="10" type="dt"/>
          </p:nvPr>
        </p:nvSpPr>
        <p:spPr>
          <a:xfrm>
            <a:off x="1562100" y="6356350"/>
            <a:ext cx="255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1" type="ftr"/>
          </p:nvPr>
        </p:nvSpPr>
        <p:spPr>
          <a:xfrm>
            <a:off x="4648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2" type="sldNum"/>
          </p:nvPr>
        </p:nvSpPr>
        <p:spPr>
          <a:xfrm>
            <a:off x="8077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/>
          <p:nvPr>
            <p:ph type="title"/>
          </p:nvPr>
        </p:nvSpPr>
        <p:spPr>
          <a:xfrm>
            <a:off x="2324100" y="274638"/>
            <a:ext cx="902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" type="body"/>
          </p:nvPr>
        </p:nvSpPr>
        <p:spPr>
          <a:xfrm>
            <a:off x="1562100" y="1489075"/>
            <a:ext cx="47550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None/>
              <a:defRPr b="0" sz="2400">
                <a:solidFill>
                  <a:srgbClr val="52525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7"/>
          <p:cNvSpPr txBox="1"/>
          <p:nvPr>
            <p:ph idx="2" type="body"/>
          </p:nvPr>
        </p:nvSpPr>
        <p:spPr>
          <a:xfrm>
            <a:off x="1562100" y="2193925"/>
            <a:ext cx="4755000" cy="3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7"/>
          <p:cNvSpPr txBox="1"/>
          <p:nvPr>
            <p:ph idx="3" type="body"/>
          </p:nvPr>
        </p:nvSpPr>
        <p:spPr>
          <a:xfrm>
            <a:off x="6598920" y="1489075"/>
            <a:ext cx="47550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None/>
              <a:defRPr b="0" sz="2400">
                <a:solidFill>
                  <a:srgbClr val="52525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7"/>
          <p:cNvSpPr txBox="1"/>
          <p:nvPr>
            <p:ph idx="4" type="body"/>
          </p:nvPr>
        </p:nvSpPr>
        <p:spPr>
          <a:xfrm>
            <a:off x="6598920" y="2193925"/>
            <a:ext cx="4755000" cy="3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4" name="Google Shape;64;p7"/>
          <p:cNvSpPr txBox="1"/>
          <p:nvPr>
            <p:ph idx="10" type="dt"/>
          </p:nvPr>
        </p:nvSpPr>
        <p:spPr>
          <a:xfrm>
            <a:off x="1562100" y="6356350"/>
            <a:ext cx="255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1" type="ftr"/>
          </p:nvPr>
        </p:nvSpPr>
        <p:spPr>
          <a:xfrm>
            <a:off x="4648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12" type="sldNum"/>
          </p:nvPr>
        </p:nvSpPr>
        <p:spPr>
          <a:xfrm>
            <a:off x="8077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/>
          <p:nvPr>
            <p:ph type="title"/>
          </p:nvPr>
        </p:nvSpPr>
        <p:spPr>
          <a:xfrm>
            <a:off x="2324100" y="365125"/>
            <a:ext cx="9029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0" type="dt"/>
          </p:nvPr>
        </p:nvSpPr>
        <p:spPr>
          <a:xfrm>
            <a:off x="1562100" y="6356350"/>
            <a:ext cx="255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11" type="ftr"/>
          </p:nvPr>
        </p:nvSpPr>
        <p:spPr>
          <a:xfrm>
            <a:off x="4648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idx="12" type="sldNum"/>
          </p:nvPr>
        </p:nvSpPr>
        <p:spPr>
          <a:xfrm>
            <a:off x="8077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/>
          <p:nvPr>
            <p:ph idx="10" type="dt"/>
          </p:nvPr>
        </p:nvSpPr>
        <p:spPr>
          <a:xfrm>
            <a:off x="1562100" y="6356350"/>
            <a:ext cx="255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1" type="ftr"/>
          </p:nvPr>
        </p:nvSpPr>
        <p:spPr>
          <a:xfrm>
            <a:off x="4648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8077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>
  <p:cSld name="Рисунок с подписью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1562100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Cambria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Пустой заполнитель, вместо которого можно добавить изображение. Щелкните заполнитель и выберите изображение, которое необходимо добавить" id="78" name="Google Shape;78;p10"/>
          <p:cNvSpPr/>
          <p:nvPr>
            <p:ph idx="2" type="pic"/>
          </p:nvPr>
        </p:nvSpPr>
        <p:spPr>
          <a:xfrm>
            <a:off x="5678904" y="987425"/>
            <a:ext cx="56784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1562100" y="2101850"/>
            <a:ext cx="3932100" cy="3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1562100" y="6356350"/>
            <a:ext cx="255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4648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8077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"/>
          <p:cNvSpPr txBox="1"/>
          <p:nvPr>
            <p:ph type="title"/>
          </p:nvPr>
        </p:nvSpPr>
        <p:spPr>
          <a:xfrm>
            <a:off x="2324100" y="365125"/>
            <a:ext cx="9029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mbria"/>
              <a:buNone/>
              <a:defRPr b="0" i="0" sz="4400" u="none" cap="none" strike="noStrike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1"/>
          <p:cNvSpPr txBox="1"/>
          <p:nvPr>
            <p:ph idx="1" type="body"/>
          </p:nvPr>
        </p:nvSpPr>
        <p:spPr>
          <a:xfrm>
            <a:off x="1562100" y="1825625"/>
            <a:ext cx="9791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"/>
          <p:cNvSpPr txBox="1"/>
          <p:nvPr>
            <p:ph idx="10" type="dt"/>
          </p:nvPr>
        </p:nvSpPr>
        <p:spPr>
          <a:xfrm>
            <a:off x="1562100" y="6356350"/>
            <a:ext cx="255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"/>
          <p:cNvSpPr txBox="1"/>
          <p:nvPr>
            <p:ph idx="11" type="ftr"/>
          </p:nvPr>
        </p:nvSpPr>
        <p:spPr>
          <a:xfrm>
            <a:off x="4648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"/>
          <p:cNvSpPr txBox="1"/>
          <p:nvPr>
            <p:ph idx="12" type="sldNum"/>
          </p:nvPr>
        </p:nvSpPr>
        <p:spPr>
          <a:xfrm>
            <a:off x="8077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464">
          <p15:clr>
            <a:srgbClr val="F26B43"/>
          </p15:clr>
        </p15:guide>
        <p15:guide id="4" pos="7152">
          <p15:clr>
            <a:srgbClr val="F26B43"/>
          </p15:clr>
        </p15:guide>
        <p15:guide id="5" pos="984">
          <p15:clr>
            <a:srgbClr val="F26B43"/>
          </p15:clr>
        </p15:guide>
        <p15:guide id="6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"/>
          <p:cNvSpPr txBox="1"/>
          <p:nvPr>
            <p:ph type="ctrTitle"/>
          </p:nvPr>
        </p:nvSpPr>
        <p:spPr>
          <a:xfrm>
            <a:off x="1866150" y="1933800"/>
            <a:ext cx="8933400" cy="241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ct val="100000"/>
              <a:buFont typeface="Cambria"/>
              <a:buNone/>
            </a:pPr>
            <a:r>
              <a:rPr lang="ru-RU"/>
              <a:t>Посещение бассейна мусульманками в отведённое время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4657" y="2356022"/>
            <a:ext cx="5632500" cy="41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8433" y="316900"/>
            <a:ext cx="7423322" cy="193056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>
            <p:ph idx="2" type="body"/>
          </p:nvPr>
        </p:nvSpPr>
        <p:spPr>
          <a:xfrm>
            <a:off x="1906026" y="2741826"/>
            <a:ext cx="3578400" cy="38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45720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None/>
            </a:pPr>
            <a:r>
              <a:rPr lang="ru-RU" sz="28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Исламе есть немало указаний на важность плавания. </a:t>
            </a:r>
            <a:endParaRPr sz="2800">
              <a:solidFill>
                <a:srgbClr val="1E4E7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None/>
            </a:pPr>
            <a:r>
              <a:rPr lang="ru-RU" sz="28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Пророк Мухаммад (салляллаху алейхи ва саллям) в детстве, живя в Медине, научился плавать. Он поощрял к этому занятию сахабов, которые переехали в Абиссинию в мекканский период, и заявил, что доволен теми, кто умеет плавать.</a:t>
            </a:r>
            <a:endParaRPr sz="2800">
              <a:solidFill>
                <a:srgbClr val="1E4E7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idx="2" type="body"/>
          </p:nvPr>
        </p:nvSpPr>
        <p:spPr>
          <a:xfrm>
            <a:off x="6354315" y="1884876"/>
            <a:ext cx="5058000" cy="3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Ислам учит мусульман признать чудо человеческого тела и благодарить за это Создателя. Шукр побуждает нас уделять внимание сохранению здоровья согласно Сунне. </a:t>
            </a:r>
            <a:endParaRPr sz="2400">
              <a:solidFill>
                <a:srgbClr val="1E4E7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Исламский подход к здоровью охватывает все аспекты – ум, тело и душу. </a:t>
            </a:r>
            <a:endParaRPr sz="2400">
              <a:solidFill>
                <a:srgbClr val="1E4E7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2" name="Google Shape;122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2287" y="1944128"/>
            <a:ext cx="5121900" cy="372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idx="1" type="body"/>
          </p:nvPr>
        </p:nvSpPr>
        <p:spPr>
          <a:xfrm>
            <a:off x="1609349" y="1051267"/>
            <a:ext cx="5193600" cy="6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 sz="26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Плавание является поистине уникальным способом сохранить наше здоровье, так как воздействует на все мышцы в организме без чрезмерной нагрузки. К тому же, этот вид спорта увеличивает мозговую активность, помогает снижению веса и сохранению здоровья сердца. </a:t>
            </a:r>
            <a:endParaRPr sz="2600">
              <a:solidFill>
                <a:srgbClr val="1E4E7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 sz="26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Словом, плавание продлевает жизнь, что, в свою очередь, дает нам возможность служить Аллаху как можно больше и лучше.</a:t>
            </a:r>
            <a:endParaRPr sz="2600">
              <a:solidFill>
                <a:srgbClr val="1E4E7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9" name="Google Shape;129;p1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2914" y="1441622"/>
            <a:ext cx="5013300" cy="37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2330505" y="500062"/>
            <a:ext cx="9029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Times New Roman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Преданные мусульманки, должны обязать себя быть примером добропорядочности для всех людей. Так, основной обязанностью является сохранение своего достоинства и чести согласно учениям ислама. </a:t>
            </a:r>
            <a:b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2330" y="2204565"/>
            <a:ext cx="4754700" cy="35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>
            <p:ph idx="2" type="body"/>
          </p:nvPr>
        </p:nvSpPr>
        <p:spPr>
          <a:xfrm>
            <a:off x="6662990" y="2204565"/>
            <a:ext cx="4755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4572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говорил шейх Файсал Маулави: "Учитывая то, что такой бассейн посещают представители обоих полов и не существует такого купального костюма, который при намокании не прилипал бы к телу, можно заключить, что женщинам не разрешено плавать в общественных бассейнах. Мусульманские женщины должны добиваться предоставления им отдельных женских бассейнов или посещать бассейны в специальные «женские часы или дни»,  в специально отведенное для них время."</a:t>
            </a:r>
            <a:endParaRPr>
              <a:solidFill>
                <a:srgbClr val="1E4E79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title"/>
          </p:nvPr>
        </p:nvSpPr>
        <p:spPr>
          <a:xfrm>
            <a:off x="906162" y="1917956"/>
            <a:ext cx="5128200" cy="29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Times New Roman"/>
              <a:buNone/>
            </a:pPr>
            <a: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  <a:t>Мусульманской женщине не разрешено плавать в общественных бассейнах, и она может плавать только в бассейне с женщинами.</a:t>
            </a:r>
            <a:endParaRPr sz="3200"/>
          </a:p>
        </p:txBody>
      </p:sp>
      <p:pic>
        <p:nvPicPr>
          <p:cNvPr id="142" name="Google Shape;142;p1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4217" y="914400"/>
            <a:ext cx="5564700" cy="46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title"/>
          </p:nvPr>
        </p:nvSpPr>
        <p:spPr>
          <a:xfrm>
            <a:off x="2101678" y="428368"/>
            <a:ext cx="9029700" cy="17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ct val="100000"/>
              <a:buFont typeface="Times New Roman"/>
              <a:buNone/>
            </a:pPr>
            <a:r>
              <a:rPr lang="ru-RU" sz="27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такого места для посещения мусульманскими женщинами- есть основная задача, которая поможет решить вопрос с посещением мусульманками бассейна в определенные для этого часы. </a:t>
            </a:r>
            <a:endParaRPr sz="2400">
              <a:solidFill>
                <a:srgbClr val="1E4E79"/>
              </a:solidFill>
            </a:endParaRPr>
          </a:p>
        </p:txBody>
      </p:sp>
      <p:sp>
        <p:nvSpPr>
          <p:cNvPr id="148" name="Google Shape;148;p20"/>
          <p:cNvSpPr txBox="1"/>
          <p:nvPr>
            <p:ph idx="1" type="body"/>
          </p:nvPr>
        </p:nvSpPr>
        <p:spPr>
          <a:xfrm>
            <a:off x="1660316" y="2899718"/>
            <a:ext cx="9784200" cy="41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7000"/>
              </a:lnSpc>
              <a:spcBef>
                <a:spcPts val="84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7000"/>
              </a:lnSpc>
              <a:spcBef>
                <a:spcPts val="84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7000"/>
              </a:lnSpc>
              <a:spcBef>
                <a:spcPts val="84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7000"/>
              </a:lnSpc>
              <a:spcBef>
                <a:spcPts val="84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7000"/>
              </a:lnSpc>
              <a:spcBef>
                <a:spcPts val="720"/>
              </a:spcBef>
              <a:spcAft>
                <a:spcPts val="0"/>
              </a:spcAft>
              <a:buSzPts val="2400"/>
              <a:buNone/>
            </a:pPr>
            <a:r>
              <a:rPr lang="ru-RU" sz="24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Выполнение этой задачи  и есть забота о женском здоровье наших женщин! </a:t>
            </a:r>
            <a:endParaRPr sz="2400">
              <a:solidFill>
                <a:srgbClr val="1E4E7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3234" y="2158313"/>
            <a:ext cx="4740525" cy="3432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2644346" y="2608219"/>
            <a:ext cx="7710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ru-RU" sz="400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</a:t>
            </a:r>
            <a:endParaRPr sz="4000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Шаблон в оформлении «Облачный шкипер»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