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3" r:id="rId3"/>
    <p:sldId id="274" r:id="rId4"/>
    <p:sldId id="310" r:id="rId5"/>
    <p:sldId id="298" r:id="rId6"/>
    <p:sldId id="299" r:id="rId7"/>
    <p:sldId id="301" r:id="rId8"/>
    <p:sldId id="303" r:id="rId9"/>
    <p:sldId id="304" r:id="rId10"/>
    <p:sldId id="305" r:id="rId11"/>
    <p:sldId id="306" r:id="rId12"/>
    <p:sldId id="308" r:id="rId13"/>
    <p:sldId id="311" r:id="rId14"/>
    <p:sldId id="312" r:id="rId15"/>
    <p:sldId id="313" r:id="rId16"/>
    <p:sldId id="309" r:id="rId17"/>
    <p:sldId id="269" r:id="rId18"/>
    <p:sldId id="288" r:id="rId19"/>
    <p:sldId id="289" r:id="rId20"/>
    <p:sldId id="290" r:id="rId21"/>
    <p:sldId id="291" r:id="rId22"/>
    <p:sldId id="270" r:id="rId23"/>
    <p:sldId id="271" r:id="rId24"/>
    <p:sldId id="292" r:id="rId25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28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73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291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9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100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66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800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93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0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09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4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2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3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53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23BEE-3096-45F6-B81F-99E563FF9CE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7A8B4C6-50F0-435B-AEF2-2C02B182B6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1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79444"/>
            <a:ext cx="7766936" cy="1948070"/>
          </a:xfrm>
        </p:spPr>
        <p:txBody>
          <a:bodyPr/>
          <a:lstStyle/>
          <a:p>
            <a:r>
              <a:rPr lang="ru-RU" sz="3200" b="1" dirty="0"/>
              <a:t>Медико-психологическое сопровождение детей ОВЗ -  от Программы раннего вмешательства до передачи во взрослую жизнь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3842238"/>
            <a:ext cx="7766936" cy="2346527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Архарова</a:t>
            </a:r>
            <a:r>
              <a:rPr lang="ru-RU" dirty="0" smtClean="0">
                <a:solidFill>
                  <a:schemeClr val="tx1"/>
                </a:solidFill>
              </a:rPr>
              <a:t> Елена Геннадьевна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ГАУЗ «</a:t>
            </a:r>
            <a:r>
              <a:rPr lang="ru-RU" dirty="0" err="1" smtClean="0">
                <a:solidFill>
                  <a:schemeClr val="tx1"/>
                </a:solidFill>
              </a:rPr>
              <a:t>Бугульминская</a:t>
            </a:r>
            <a:r>
              <a:rPr lang="ru-RU" dirty="0" smtClean="0">
                <a:solidFill>
                  <a:schemeClr val="tx1"/>
                </a:solidFill>
              </a:rPr>
              <a:t> ЦРБ»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Заведующий отделением профилактики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детской поликлиники, к.м.н.,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Заместитель Председателя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Общественного Совета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Бугульминского</a:t>
            </a:r>
            <a:r>
              <a:rPr lang="ru-RU" dirty="0" smtClean="0">
                <a:solidFill>
                  <a:schemeClr val="tx1"/>
                </a:solidFill>
              </a:rPr>
              <a:t> муниципального района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          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53" y="2712576"/>
            <a:ext cx="2362158" cy="1338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617" y="4102614"/>
            <a:ext cx="2619375" cy="1743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93" y="4974152"/>
            <a:ext cx="2149747" cy="143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Распространенность болезней среди </a:t>
            </a:r>
            <a:r>
              <a:rPr lang="ru-RU" sz="2800" b="1" dirty="0"/>
              <a:t>детей первого года жизни</a:t>
            </a:r>
            <a:br>
              <a:rPr lang="ru-RU" sz="2800" b="1" dirty="0"/>
            </a:br>
            <a:r>
              <a:rPr lang="ru-RU" sz="2800" b="1" dirty="0"/>
              <a:t>(на 1000 детей, достигших года)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4872" y="2160588"/>
            <a:ext cx="590229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8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Распространенность среди </a:t>
            </a:r>
            <a:r>
              <a:rPr lang="ru-RU" sz="2800" b="1" dirty="0"/>
              <a:t>детей 0-14 лет</a:t>
            </a:r>
            <a:br>
              <a:rPr lang="ru-RU" sz="2800" b="1" dirty="0"/>
            </a:br>
            <a:r>
              <a:rPr lang="ru-RU" sz="2800" b="1" dirty="0"/>
              <a:t>(на 1000 детей соответствующего возраста)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135" y="2160588"/>
            <a:ext cx="6828115" cy="44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Распространенность болезней  </a:t>
            </a:r>
            <a:r>
              <a:rPr lang="ru-RU" sz="2800" b="1" dirty="0"/>
              <a:t>детей </a:t>
            </a:r>
            <a:r>
              <a:rPr lang="ru-RU" sz="2800" b="1" dirty="0" smtClean="0"/>
              <a:t>15-17 </a:t>
            </a:r>
            <a:r>
              <a:rPr lang="ru-RU" sz="2800" b="1" dirty="0"/>
              <a:t>лет</a:t>
            </a:r>
            <a:br>
              <a:rPr lang="ru-RU" sz="2800" b="1" dirty="0"/>
            </a:br>
            <a:r>
              <a:rPr lang="ru-RU" sz="2800" b="1" dirty="0"/>
              <a:t>(на 1000 детей соответствующего возраста)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0135" y="2160588"/>
            <a:ext cx="589176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49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Распределение детей первого года жизни по группам </a:t>
            </a:r>
            <a:r>
              <a:rPr lang="ru-RU" sz="2000" b="1" dirty="0" smtClean="0"/>
              <a:t>здоровья</a:t>
            </a:r>
            <a:br>
              <a:rPr lang="ru-RU" sz="2000" b="1" dirty="0" smtClean="0"/>
            </a:br>
            <a:r>
              <a:rPr lang="ru-RU" sz="1800" b="1" dirty="0" smtClean="0"/>
              <a:t>(</a:t>
            </a:r>
            <a:r>
              <a:rPr lang="ru-RU" sz="1600" b="1" dirty="0" smtClean="0"/>
              <a:t>во 2 группе преобладают болезни нервной системы,</a:t>
            </a:r>
            <a:br>
              <a:rPr lang="ru-RU" sz="1600" b="1" dirty="0" smtClean="0"/>
            </a:br>
            <a:r>
              <a:rPr lang="ru-RU" sz="1600" b="1" dirty="0" smtClean="0"/>
              <a:t>в 3 группе преобладают Врожденные аномалии пороки развития</a:t>
            </a:r>
            <a:br>
              <a:rPr lang="ru-RU" sz="1600" b="1" dirty="0" smtClean="0"/>
            </a:br>
            <a:r>
              <a:rPr lang="ru-RU" sz="1600" b="1" dirty="0" smtClean="0"/>
              <a:t>в 5 группе преобладают Врожденные аномалии пороки развития)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29" y="2435469"/>
            <a:ext cx="6841180" cy="25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0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               Распределение </a:t>
            </a:r>
            <a:r>
              <a:rPr lang="ru-RU" sz="1800" b="1" dirty="0"/>
              <a:t>детей (0-14 лет) по группам здоровья 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/>
              <a:t>(во 2 группе преобладают болезни </a:t>
            </a:r>
            <a:r>
              <a:rPr lang="ru-RU" sz="1600" b="1" dirty="0" smtClean="0"/>
              <a:t>глаза и его придатков,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в 3 группе преобладают </a:t>
            </a:r>
            <a:r>
              <a:rPr lang="ru-RU" sz="1600" b="1" dirty="0" smtClean="0"/>
              <a:t>Болезни мочеполовой системы и Болезни системы кровообращения,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/>
              <a:t>в 5 группе преобладают </a:t>
            </a:r>
            <a:r>
              <a:rPr lang="ru-RU" sz="1600" b="1" dirty="0" smtClean="0"/>
              <a:t>Болезни эндокринной системы, расстройства питания и нарушения обмена веществ))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1308" y="3212706"/>
            <a:ext cx="7605301" cy="25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2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           Распределение </a:t>
            </a:r>
            <a:r>
              <a:rPr lang="ru-RU" sz="1800" b="1" dirty="0"/>
              <a:t>детей </a:t>
            </a:r>
            <a:r>
              <a:rPr lang="ru-RU" sz="1800" b="1" dirty="0" smtClean="0"/>
              <a:t>(15-17 лет </a:t>
            </a:r>
            <a:r>
              <a:rPr lang="ru-RU" sz="1800" b="1" dirty="0"/>
              <a:t>лет) по группам </a:t>
            </a:r>
            <a:r>
              <a:rPr lang="ru-RU" sz="1800" b="1" dirty="0" smtClean="0"/>
              <a:t>здоровья</a:t>
            </a:r>
            <a:br>
              <a:rPr lang="ru-RU" sz="1800" b="1" dirty="0" smtClean="0"/>
            </a:br>
            <a:r>
              <a:rPr lang="ru-RU" sz="1600" b="1" dirty="0" smtClean="0"/>
              <a:t>(</a:t>
            </a:r>
            <a:r>
              <a:rPr lang="ru-RU" sz="1600" b="1" dirty="0"/>
              <a:t>во 2 группе преобладают болезни глаза и его придатков,</a:t>
            </a:r>
            <a:br>
              <a:rPr lang="ru-RU" sz="1600" b="1" dirty="0"/>
            </a:br>
            <a:r>
              <a:rPr lang="ru-RU" sz="1600" b="1" dirty="0"/>
              <a:t>в 3 группе преобладают Болезни мочеполовой системы и Болезни системы кровообращения,</a:t>
            </a:r>
            <a:br>
              <a:rPr lang="ru-RU" sz="1600" b="1" dirty="0"/>
            </a:br>
            <a:r>
              <a:rPr lang="ru-RU" sz="1600" b="1" dirty="0"/>
              <a:t>в 5 группе преобладают Болезни эндокринной системы, расстройства питания и нарушения обмена веществ</a:t>
            </a:r>
            <a:r>
              <a:rPr lang="ru-RU" sz="1600" b="1" dirty="0" smtClean="0"/>
              <a:t>)</a:t>
            </a:r>
            <a:endParaRPr lang="ru-RU" sz="16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429" y="3212707"/>
            <a:ext cx="7973956" cy="20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Показатели инвалидности среди </a:t>
            </a:r>
            <a:r>
              <a:rPr lang="ru-RU" sz="3200" b="1" dirty="0" smtClean="0"/>
              <a:t>детей и подростков по </a:t>
            </a:r>
            <a:r>
              <a:rPr lang="ru-RU" sz="3200" b="1" dirty="0" err="1" smtClean="0"/>
              <a:t>Бугульминскому</a:t>
            </a:r>
            <a:r>
              <a:rPr lang="ru-RU" sz="3200" b="1" dirty="0" smtClean="0"/>
              <a:t> району (на 10000детского населения)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369" y="2847975"/>
            <a:ext cx="912069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8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Объект 6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 t="140" r="140"/>
          <a:stretch/>
        </p:blipFill>
        <p:spPr>
          <a:xfrm>
            <a:off x="1200130" y="298938"/>
            <a:ext cx="12418962" cy="6286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58" y="1296426"/>
            <a:ext cx="517901" cy="4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49" y="1296426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008" y="1301569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981" y="1301569"/>
            <a:ext cx="517525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435" y="1000664"/>
            <a:ext cx="593840" cy="336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466" y="1067047"/>
            <a:ext cx="405336" cy="22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674" y="2495550"/>
            <a:ext cx="602334" cy="55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6" y="3283965"/>
            <a:ext cx="602334" cy="558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316" y="4674713"/>
            <a:ext cx="641289" cy="59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288" y="0"/>
            <a:ext cx="2017712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5027" y="1691698"/>
            <a:ext cx="2017951" cy="18716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1047" y="3442187"/>
            <a:ext cx="2017951" cy="1871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33863" y="3140409"/>
            <a:ext cx="1298561" cy="1237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59271" y="460442"/>
            <a:ext cx="877900" cy="1213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58418" y="5063764"/>
            <a:ext cx="1950889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30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2238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785" y="1178169"/>
            <a:ext cx="6550269" cy="42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91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6831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Проект Медико-психологическое сопровождение детей ОВЗ от Программы раннего вмешательства до передачи во взрослую жизнь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5707"/>
            <a:ext cx="8596668" cy="4335655"/>
          </a:xfrm>
        </p:spPr>
        <p:txBody>
          <a:bodyPr>
            <a:normAutofit/>
          </a:bodyPr>
          <a:lstStyle/>
          <a:p>
            <a:r>
              <a:rPr lang="ru-RU" sz="1600" b="1" dirty="0"/>
              <a:t>2. ЦЕЛЬ ПРОЕКТА </a:t>
            </a:r>
            <a:endParaRPr lang="ru-RU" sz="1600" dirty="0"/>
          </a:p>
          <a:p>
            <a:r>
              <a:rPr lang="ru-RU" sz="1600" dirty="0"/>
              <a:t>Создание модели эффективного медицинского обеспечения и профилактики заболеваний </a:t>
            </a:r>
            <a:r>
              <a:rPr lang="ru-RU" sz="1600" dirty="0" smtClean="0"/>
              <a:t>детей ОВЗ в </a:t>
            </a:r>
            <a:r>
              <a:rPr lang="ru-RU" sz="1600" dirty="0"/>
              <a:t>условиях общеобразовательных организаций </a:t>
            </a:r>
            <a:r>
              <a:rPr lang="ru-RU" sz="1600" dirty="0" smtClean="0"/>
              <a:t>в течение всего периода жизни</a:t>
            </a:r>
            <a:endParaRPr lang="ru-RU" sz="1600" dirty="0"/>
          </a:p>
          <a:p>
            <a:r>
              <a:rPr lang="ru-RU" sz="1600" b="1" dirty="0"/>
              <a:t>3. ЗАДАЧИ ПРОЕКТА</a:t>
            </a:r>
            <a:endParaRPr lang="ru-RU" sz="1600" dirty="0"/>
          </a:p>
          <a:p>
            <a:r>
              <a:rPr lang="ru-RU" sz="1600" dirty="0"/>
              <a:t> 3.1. Совершенствование оказания первичной медико-санитарной помощи обучающимся общеобразовательных организаций.</a:t>
            </a:r>
          </a:p>
          <a:p>
            <a:r>
              <a:rPr lang="ru-RU" sz="1600" dirty="0"/>
              <a:t> Механизмы реализации: </a:t>
            </a:r>
          </a:p>
          <a:p>
            <a:r>
              <a:rPr lang="ru-RU" sz="1600" dirty="0"/>
              <a:t>нормативное обеспечение процесса оказания обучающимся общеобразовательных организаций первичной медико-санитарной помощи, профилактики заболеваний; </a:t>
            </a:r>
          </a:p>
          <a:p>
            <a:r>
              <a:rPr lang="ru-RU" sz="1600" dirty="0"/>
              <a:t>разработка критериев оценки эффективности организации первичной медико-санитарной помощи и формирования </a:t>
            </a:r>
            <a:r>
              <a:rPr lang="ru-RU" sz="1600" dirty="0" err="1"/>
              <a:t>здоровьесберегающей</a:t>
            </a:r>
            <a:r>
              <a:rPr lang="ru-RU" sz="1600" dirty="0"/>
              <a:t> среды в общеобразовательных организациях.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46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72663"/>
            <a:ext cx="8596668" cy="49687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Миссия</a:t>
            </a:r>
            <a:r>
              <a:rPr lang="ru-RU" dirty="0" smtClean="0"/>
              <a:t> – с заботой о каждом ребенке</a:t>
            </a:r>
          </a:p>
          <a:p>
            <a:r>
              <a:rPr lang="ru-RU" b="1" dirty="0"/>
              <a:t>Наши Цели</a:t>
            </a:r>
            <a:r>
              <a:rPr lang="ru-RU" dirty="0"/>
              <a:t>:</a:t>
            </a:r>
          </a:p>
          <a:p>
            <a:r>
              <a:rPr lang="ru-RU" dirty="0"/>
              <a:t>Повышение доступности и качества медицинской </a:t>
            </a:r>
            <a:r>
              <a:rPr lang="ru-RU" dirty="0" smtClean="0"/>
              <a:t>помощи детскому населению.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условий для оказания эффективной медицинской помощи. </a:t>
            </a:r>
            <a:endParaRPr lang="ru-RU" dirty="0" smtClean="0"/>
          </a:p>
          <a:p>
            <a:r>
              <a:rPr lang="ru-RU" dirty="0" smtClean="0"/>
              <a:t>Удовлетворение </a:t>
            </a:r>
            <a:r>
              <a:rPr lang="ru-RU" dirty="0"/>
              <a:t>потребности населения в </a:t>
            </a:r>
            <a:r>
              <a:rPr lang="ru-RU" dirty="0" smtClean="0"/>
              <a:t>качественной медицинской </a:t>
            </a:r>
            <a:r>
              <a:rPr lang="ru-RU" dirty="0"/>
              <a:t>помощи.</a:t>
            </a:r>
          </a:p>
          <a:p>
            <a:r>
              <a:rPr lang="ru-RU" b="1" dirty="0"/>
              <a:t>Наши Задачи</a:t>
            </a:r>
            <a:r>
              <a:rPr lang="ru-RU" b="1" dirty="0" smtClean="0"/>
              <a:t>:</a:t>
            </a:r>
          </a:p>
          <a:p>
            <a:r>
              <a:rPr lang="ru-RU" dirty="0" err="1" smtClean="0"/>
              <a:t>Человекоцентричность</a:t>
            </a:r>
            <a:r>
              <a:rPr lang="ru-RU" dirty="0" smtClean="0"/>
              <a:t> в нашей ежедневной работе, </a:t>
            </a:r>
            <a:r>
              <a:rPr lang="ru-RU" dirty="0"/>
              <a:t>Повышение уровня внимания и заботы по отношению к каждому пациенту, </a:t>
            </a:r>
            <a:r>
              <a:rPr lang="ru-RU" dirty="0" smtClean="0"/>
              <a:t>семье</a:t>
            </a:r>
          </a:p>
          <a:p>
            <a:r>
              <a:rPr lang="ru-RU" dirty="0" smtClean="0"/>
              <a:t>Взаимодействие с образовательными организациями (дошкольными, школьными, </a:t>
            </a:r>
            <a:r>
              <a:rPr lang="ru-RU" dirty="0" err="1" smtClean="0"/>
              <a:t>СУЗами</a:t>
            </a:r>
            <a:r>
              <a:rPr lang="ru-RU" dirty="0" smtClean="0"/>
              <a:t>) и семьей ребенка по вопросам сохранения и улучшения детского здоровья</a:t>
            </a:r>
            <a:endParaRPr lang="ru-RU" dirty="0"/>
          </a:p>
          <a:p>
            <a:r>
              <a:rPr lang="ru-RU" dirty="0" smtClean="0"/>
              <a:t>Применение </a:t>
            </a:r>
            <a:r>
              <a:rPr lang="ru-RU" dirty="0"/>
              <a:t>передовых технологий в ежедневной практике.</a:t>
            </a:r>
          </a:p>
          <a:p>
            <a:r>
              <a:rPr lang="ru-RU" dirty="0" smtClean="0"/>
              <a:t>Повышение </a:t>
            </a:r>
            <a:r>
              <a:rPr lang="ru-RU" dirty="0"/>
              <a:t>профессионализма специалистов </a:t>
            </a:r>
            <a:r>
              <a:rPr lang="ru-RU" dirty="0" smtClean="0"/>
              <a:t>в области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детей и подростков с </a:t>
            </a:r>
            <a:r>
              <a:rPr lang="ru-RU" dirty="0" err="1" smtClean="0"/>
              <a:t>овз</a:t>
            </a:r>
            <a:endParaRPr lang="ru-RU" dirty="0"/>
          </a:p>
          <a:p>
            <a:r>
              <a:rPr lang="ru-RU" dirty="0"/>
              <a:t>Использование научно обоснованных и подтвержденных на практике методик профилактики и </a:t>
            </a:r>
            <a:r>
              <a:rPr lang="ru-RU" dirty="0" smtClean="0"/>
              <a:t>реабилитации,  </a:t>
            </a:r>
            <a:r>
              <a:rPr lang="ru-RU" dirty="0"/>
              <a:t>лечения и диагностики </a:t>
            </a:r>
            <a:r>
              <a:rPr lang="ru-RU" dirty="0" smtClean="0"/>
              <a:t>пациентов с </a:t>
            </a:r>
            <a:r>
              <a:rPr lang="ru-RU" dirty="0" err="1" smtClean="0"/>
              <a:t>овз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333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1166843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3.2. Организация межведомственного взаимодействия в реализации мероприятий по охране здоровья учащихся. </a:t>
            </a:r>
          </a:p>
          <a:p>
            <a:r>
              <a:rPr lang="ru-RU" sz="1600" dirty="0" smtClean="0"/>
              <a:t>Механизмы реализации:</a:t>
            </a:r>
          </a:p>
          <a:p>
            <a:r>
              <a:rPr lang="ru-RU" sz="1600" dirty="0" smtClean="0"/>
              <a:t> формирование группы руководителей ключевых направлений проекта; </a:t>
            </a:r>
          </a:p>
          <a:p>
            <a:r>
              <a:rPr lang="ru-RU" sz="1600" dirty="0" smtClean="0"/>
              <a:t>совместная разработка учреждениями здравоохранения и образовательными организациями программ и мероприятий по профилактике, коррекции и оздоровлению обучающихся; </a:t>
            </a:r>
          </a:p>
          <a:p>
            <a:r>
              <a:rPr lang="ru-RU" sz="1600" dirty="0" smtClean="0"/>
              <a:t>создание дистанционных лекториев по формированию здорового образа жизни; </a:t>
            </a:r>
          </a:p>
          <a:p>
            <a:r>
              <a:rPr lang="ru-RU" sz="1600" dirty="0" smtClean="0"/>
              <a:t>привлечение СМИ и учреждений культуры к созданию и распространению информационного контента позитивной профилактики в средствах массовой информации. </a:t>
            </a:r>
          </a:p>
          <a:p>
            <a:r>
              <a:rPr lang="ru-RU" sz="1600" dirty="0" smtClean="0"/>
              <a:t>3.3. Реализация комплекса мероприятий, направленных на ранее выявление и профилактику заболеваний, формирование устойчивых стереотипов здорового, правильного поведения обучающихся, педагогов, родителей с использованием современных технологий (выездных и дистанционных форм работы всех заинтересованных структур на базе МБОУ СОШ №4).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9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9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21069"/>
            <a:ext cx="8596668" cy="4520293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3.4. Внедрение современных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образовательные организации. </a:t>
            </a:r>
          </a:p>
          <a:p>
            <a:r>
              <a:rPr lang="ru-RU" dirty="0"/>
              <a:t>Механизмы реализации:</a:t>
            </a:r>
          </a:p>
          <a:p>
            <a:r>
              <a:rPr lang="ru-RU" dirty="0"/>
              <a:t> систематизация и упорядоченность деятельности образовательных организаций по построению </a:t>
            </a:r>
            <a:r>
              <a:rPr lang="ru-RU" dirty="0" err="1"/>
              <a:t>здоровьесозидающей</a:t>
            </a:r>
            <a:r>
              <a:rPr lang="ru-RU" dirty="0"/>
              <a:t> образовательной среды; дальнейшее развитие и реализация </a:t>
            </a:r>
            <a:r>
              <a:rPr lang="ru-RU" dirty="0" err="1"/>
              <a:t>здоровьесберегающих</a:t>
            </a:r>
            <a:r>
              <a:rPr lang="ru-RU" dirty="0"/>
              <a:t> технологий в образовательных учреждениях: организационно-педагогические - определяющие структуру учебного процесса и способствующие предотвращению состояния переутомления, гиподинамии и других </a:t>
            </a:r>
            <a:r>
              <a:rPr lang="ru-RU" dirty="0" err="1"/>
              <a:t>дезаптационных</a:t>
            </a:r>
            <a:r>
              <a:rPr lang="ru-RU" dirty="0"/>
              <a:t> состояний; </a:t>
            </a:r>
          </a:p>
          <a:p>
            <a:r>
              <a:rPr lang="ru-RU" dirty="0"/>
              <a:t>учебно-воспитательные - включающие программы по формированию культуры здоровья, предупреждение вредных привычек; </a:t>
            </a:r>
          </a:p>
          <a:p>
            <a:r>
              <a:rPr lang="ru-RU" dirty="0"/>
              <a:t>социально адаптирующие и личностно-развивающие - направлены на формирование и укрепление психологического здоровья учащихся,  повышение ресурсов психологической адаптации личности (включают социально-психологические тренинги, программы социальной и семейной педагогики);</a:t>
            </a:r>
          </a:p>
          <a:p>
            <a:r>
              <a:rPr lang="ru-RU" dirty="0"/>
              <a:t> лечебно-оздоровительные – обеспечивающие восстановление физического здоровья школьников и включающие самостоятельные медико-педагогические области знаний: лечебную педагогику, лечебную физкультуру; «Интенсивная школа» - восполнение у подростков недостатка знаний, ценностных установок, социального опыта в сфере здорового образа жизни, развитие социально значимых навыков;</a:t>
            </a:r>
          </a:p>
          <a:p>
            <a:r>
              <a:rPr lang="ru-RU" dirty="0"/>
              <a:t> «Позитивное развитие через социальное проектирование» - формирование позитивных качеств личности (через инициативное участие подростков в социально значимых проектах); направленные на профилактику наркозависимости, алкоголизма и </a:t>
            </a:r>
            <a:r>
              <a:rPr lang="ru-RU" dirty="0" err="1"/>
              <a:t>табакокурения</a:t>
            </a:r>
            <a:r>
              <a:rPr lang="ru-RU" dirty="0"/>
              <a:t>, раннюю профилактику </a:t>
            </a:r>
            <a:r>
              <a:rPr lang="ru-RU" dirty="0" err="1"/>
              <a:t>аддиктивного</a:t>
            </a:r>
            <a:r>
              <a:rPr lang="ru-RU" dirty="0"/>
              <a:t> поведения и развитие навыков </a:t>
            </a:r>
            <a:r>
              <a:rPr lang="ru-RU" dirty="0" err="1"/>
              <a:t>саморегуляции</a:t>
            </a:r>
            <a:r>
              <a:rPr lang="ru-RU" dirty="0"/>
              <a:t>; выработка установок на неприятие употребления ПАВ, повышение самооценки, профессиональное самоопределение; на преодоление тревожности, агрессивности; развитие коммуникативных навыков, решение проблемных вопросов в комфортной игровой форме; на стойкую позитивную динамику в развитии физических и творческих способностей, социально-психологическую реабилитацию; формирование навыков здорового образа жизни; формирование культуры здоровья у детей и подростков, личностного негативного отношения к социально опасным явлениям современной жизни. </a:t>
            </a:r>
          </a:p>
          <a:p>
            <a:r>
              <a:rPr lang="ru-RU" dirty="0"/>
              <a:t> 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963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Результативность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Данный </a:t>
            </a:r>
            <a:r>
              <a:rPr lang="ru-RU" dirty="0"/>
              <a:t>проект позволил  повысить эффективность Диспансеризации детского населения </a:t>
            </a:r>
            <a:r>
              <a:rPr lang="ru-RU" dirty="0" smtClean="0"/>
              <a:t>с </a:t>
            </a:r>
            <a:r>
              <a:rPr lang="ru-RU" dirty="0" err="1" smtClean="0"/>
              <a:t>овз</a:t>
            </a:r>
            <a:r>
              <a:rPr lang="ru-RU" dirty="0" smtClean="0"/>
              <a:t> (показатель </a:t>
            </a:r>
            <a:r>
              <a:rPr lang="ru-RU" dirty="0"/>
              <a:t>освоенной диспансеризации </a:t>
            </a:r>
            <a:r>
              <a:rPr lang="ru-RU" dirty="0" smtClean="0"/>
              <a:t>увеличился </a:t>
            </a:r>
            <a:r>
              <a:rPr lang="ru-RU" dirty="0"/>
              <a:t>с 86,6% до 100%, </a:t>
            </a:r>
            <a:endParaRPr lang="ru-RU" dirty="0" smtClean="0"/>
          </a:p>
          <a:p>
            <a:r>
              <a:rPr lang="ru-RU" dirty="0" smtClean="0"/>
              <a:t>Показатель </a:t>
            </a:r>
            <a:r>
              <a:rPr lang="ru-RU" dirty="0"/>
              <a:t>вакцинации детей </a:t>
            </a:r>
            <a:r>
              <a:rPr lang="ru-RU" dirty="0" smtClean="0"/>
              <a:t>увеличился </a:t>
            </a:r>
            <a:r>
              <a:rPr lang="ru-RU" dirty="0"/>
              <a:t>до 99,9%), </a:t>
            </a:r>
            <a:endParaRPr lang="ru-RU" dirty="0" smtClean="0"/>
          </a:p>
          <a:p>
            <a:r>
              <a:rPr lang="ru-RU" dirty="0" smtClean="0"/>
              <a:t>Охват </a:t>
            </a:r>
            <a:r>
              <a:rPr lang="ru-RU" dirty="0"/>
              <a:t>диспансерным наблюдением детей увеличился до </a:t>
            </a:r>
            <a:r>
              <a:rPr lang="ru-RU" dirty="0" smtClean="0"/>
              <a:t>95%, </a:t>
            </a:r>
          </a:p>
          <a:p>
            <a:r>
              <a:rPr lang="ru-RU" dirty="0" smtClean="0"/>
              <a:t>Внедренные </a:t>
            </a:r>
            <a:r>
              <a:rPr lang="ru-RU" dirty="0"/>
              <a:t>Школы здоровья явились мощными </a:t>
            </a:r>
            <a:r>
              <a:rPr lang="ru-RU" dirty="0" err="1"/>
              <a:t>здоровьесберегающими</a:t>
            </a:r>
            <a:r>
              <a:rPr lang="ru-RU" dirty="0"/>
              <a:t> технологиями </a:t>
            </a:r>
            <a:r>
              <a:rPr lang="ru-RU" dirty="0" smtClean="0"/>
              <a:t>для детей </a:t>
            </a:r>
            <a:r>
              <a:rPr lang="ru-RU" dirty="0" err="1" smtClean="0"/>
              <a:t>овз</a:t>
            </a:r>
            <a:r>
              <a:rPr lang="ru-RU" dirty="0" smtClean="0"/>
              <a:t> в </a:t>
            </a:r>
            <a:r>
              <a:rPr lang="ru-RU" dirty="0"/>
              <a:t>образовательных учреждениях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Отмечается снижение показателя заболеваемости (ДЦП) у детей </a:t>
            </a:r>
            <a:r>
              <a:rPr lang="ru-RU" dirty="0" err="1" smtClean="0"/>
              <a:t>Бугульминского</a:t>
            </a:r>
            <a:r>
              <a:rPr lang="ru-RU" dirty="0" smtClean="0"/>
              <a:t> района</a:t>
            </a:r>
          </a:p>
          <a:p>
            <a:r>
              <a:rPr lang="ru-RU" dirty="0" smtClean="0"/>
              <a:t>Результативность работы Данной модели доложена в Российской Государственной медицинской академии непрерывного постдипломного образования (Москва, Пенза – 2024 год)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401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Наши 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Лучший медицинский блок школы- Лучший в Республике Татарстан  (2022 год)</a:t>
            </a:r>
          </a:p>
          <a:p>
            <a:r>
              <a:rPr lang="ru-RU" dirty="0" smtClean="0"/>
              <a:t>Победитель Лучшие товары и Услуги РТ  в номинации Услуги– 2009 и 2023 </a:t>
            </a:r>
            <a:r>
              <a:rPr lang="ru-RU" dirty="0" err="1" smtClean="0"/>
              <a:t>гг</a:t>
            </a:r>
            <a:endParaRPr lang="ru-RU" dirty="0" smtClean="0"/>
          </a:p>
          <a:p>
            <a:r>
              <a:rPr lang="ru-RU" dirty="0" smtClean="0"/>
              <a:t>100 Лучших товаров России в номинации Услуги – 2009 и  2023 </a:t>
            </a:r>
            <a:r>
              <a:rPr lang="ru-RU" dirty="0" err="1" smtClean="0"/>
              <a:t>гг</a:t>
            </a:r>
            <a:endParaRPr lang="ru-RU" dirty="0" smtClean="0"/>
          </a:p>
          <a:p>
            <a:r>
              <a:rPr lang="ru-RU" dirty="0" smtClean="0"/>
              <a:t>Грант ООН ЮНИСЕФ ВОЗ – детская площадка на территории детской больницы – 2009 год</a:t>
            </a:r>
          </a:p>
          <a:p>
            <a:r>
              <a:rPr lang="ru-RU" dirty="0" smtClean="0"/>
              <a:t>Медаль </a:t>
            </a:r>
            <a:r>
              <a:rPr lang="ru-RU" dirty="0" err="1" smtClean="0"/>
              <a:t>Альметьевской</a:t>
            </a:r>
            <a:r>
              <a:rPr lang="ru-RU" dirty="0" smtClean="0"/>
              <a:t> Епархии 2023 год «Достойно быть» – за работу с детьми ОВЗ и детьми группы риска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0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897" y="3912576"/>
            <a:ext cx="3364319" cy="2100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851" y="189127"/>
            <a:ext cx="8236410" cy="463336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39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2424"/>
            <a:ext cx="8596668" cy="139065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Детское здравоохранение</a:t>
            </a:r>
            <a:br>
              <a:rPr lang="ru-RU" sz="2400" b="1" dirty="0" smtClean="0"/>
            </a:br>
            <a:r>
              <a:rPr lang="ru-RU" sz="2400" b="1" dirty="0" smtClean="0"/>
              <a:t>ГАУЗ «</a:t>
            </a:r>
            <a:r>
              <a:rPr lang="ru-RU" sz="2400" b="1" dirty="0" err="1" smtClean="0"/>
              <a:t>Бугульминская</a:t>
            </a:r>
            <a:r>
              <a:rPr lang="ru-RU" sz="2400" b="1" dirty="0" smtClean="0"/>
              <a:t> ЦРБ» </a:t>
            </a:r>
            <a:br>
              <a:rPr lang="ru-RU" sz="2400" b="1" dirty="0" smtClean="0"/>
            </a:br>
            <a:r>
              <a:rPr lang="ru-RU" sz="1800" b="1" dirty="0" smtClean="0"/>
              <a:t>(детский стационар на 54 койки, детская поликлиника на 300 посещений в смену)</a:t>
            </a:r>
            <a:endParaRPr lang="ru-RU" sz="1800" b="1" dirty="0"/>
          </a:p>
        </p:txBody>
      </p:sp>
      <p:pic>
        <p:nvPicPr>
          <p:cNvPr id="39" name="Объект 3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166" y="1821470"/>
            <a:ext cx="8165215" cy="4866040"/>
          </a:xfrm>
          <a:prstGeom prst="rect">
            <a:avLst/>
          </a:prstGeom>
        </p:spPr>
      </p:pic>
      <p:pic>
        <p:nvPicPr>
          <p:cNvPr id="4" name="Объект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765" y="420307"/>
            <a:ext cx="1933833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533" y="2647538"/>
            <a:ext cx="650235" cy="64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478" y="2647538"/>
            <a:ext cx="585701" cy="5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104" y="3919110"/>
            <a:ext cx="498096" cy="4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3" descr="C:\Documents and Settings\KucheryavijAA\Мои документы\Мои рисунки\Организатор клипов (Microsoft)\j043393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71" y="3429000"/>
            <a:ext cx="651007" cy="64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02" y="3918491"/>
            <a:ext cx="498724" cy="49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248" y="3429000"/>
            <a:ext cx="549148" cy="54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412" y="4959344"/>
            <a:ext cx="498096" cy="49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19" y="3943436"/>
            <a:ext cx="408613" cy="40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64" y="3969029"/>
            <a:ext cx="50006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768" y="4164355"/>
            <a:ext cx="549402" cy="53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428" y="5381637"/>
            <a:ext cx="512100" cy="50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40" y="1819021"/>
            <a:ext cx="494899" cy="48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80" y="1396017"/>
            <a:ext cx="1323099" cy="114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23" y="1396017"/>
            <a:ext cx="1371369" cy="118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Двойная стрелка влево/вправо 6"/>
          <p:cNvSpPr/>
          <p:nvPr/>
        </p:nvSpPr>
        <p:spPr>
          <a:xfrm>
            <a:off x="2523744" y="2647539"/>
            <a:ext cx="5017958" cy="3819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032723" y="2373218"/>
            <a:ext cx="249048" cy="3418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80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96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Нормативно- правовая база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52575"/>
            <a:ext cx="8596668" cy="448878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Федеральный закон от 21.11.2011 г. №323-ФЗ «Об основах охраны здоровья граждан в Российской Федерации»; </a:t>
            </a:r>
          </a:p>
          <a:p>
            <a:r>
              <a:rPr lang="ru-RU" dirty="0"/>
              <a:t>Федеральный закон от 29.12.2012 г. №273-ФЗ «Об образовании в Российской Федерации»; </a:t>
            </a:r>
          </a:p>
          <a:p>
            <a:r>
              <a:rPr lang="ru-RU" dirty="0"/>
              <a:t>Указ Президента РФ от 01.06.2012 г. №761«О Национальной стратегии действий в интересах детей на 2012 - 2017 годы»; </a:t>
            </a:r>
          </a:p>
          <a:p>
            <a:r>
              <a:rPr lang="ru-RU" dirty="0"/>
              <a:t>Приказ Минздрава России от 05.11.2013 г. №822н «Об утверждении Порядка оказания медицинской помощи несовершеннолетним, в том числе в период обучения и воспитания в образовательных организациях»; </a:t>
            </a:r>
          </a:p>
          <a:p>
            <a:r>
              <a:rPr lang="ru-RU" i="1" dirty="0"/>
              <a:t>Приказ</a:t>
            </a:r>
            <a:r>
              <a:rPr lang="ru-RU" dirty="0"/>
              <a:t> Министерства здравоохранения РФ N </a:t>
            </a:r>
            <a:r>
              <a:rPr lang="ru-RU" i="1" dirty="0"/>
              <a:t>514н</a:t>
            </a:r>
            <a:r>
              <a:rPr lang="ru-RU" dirty="0"/>
              <a:t>  от 10.11.2017 года "О Порядке проведения профилактических медицинских осмотров несовершеннолетних". </a:t>
            </a:r>
          </a:p>
          <a:p>
            <a:r>
              <a:rPr lang="ru-RU" dirty="0"/>
              <a:t>Приказ Министерства здравоохранения и социального развития Российской Федерации от 19.08.2009 № 597н «Об организации деятельности центров здоровья по формированию здорового образа жизни у граждан Российской Федерации, включая сокращение потребление алкоголя и табака». </a:t>
            </a:r>
          </a:p>
          <a:p>
            <a:r>
              <a:rPr lang="ru-RU" dirty="0"/>
              <a:t>Приказ Министерства здравоохранения РФ от 7 марта 2018 г. N 92н "Об утверждении Положения об организации оказания первичной медико-санитарной помощи детям"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95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Численность детей и подростков </a:t>
            </a:r>
            <a:r>
              <a:rPr lang="ru-RU" sz="2800" b="1" dirty="0" err="1" smtClean="0"/>
              <a:t>Бугульминского</a:t>
            </a:r>
            <a:r>
              <a:rPr lang="ru-RU" sz="2800" b="1" dirty="0" smtClean="0"/>
              <a:t> района</a:t>
            </a:r>
            <a:br>
              <a:rPr lang="ru-RU" sz="2800" b="1" dirty="0" smtClean="0"/>
            </a:br>
            <a:r>
              <a:rPr lang="ru-RU" sz="2800" b="1" dirty="0" smtClean="0"/>
              <a:t> за период 2021-2023 годы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46" y="2620108"/>
            <a:ext cx="9178643" cy="337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Кадровый состав службы детского здравоохранения </a:t>
            </a:r>
            <a:r>
              <a:rPr lang="ru-RU" sz="2800" b="1" dirty="0" err="1" smtClean="0"/>
              <a:t>Бугульминского</a:t>
            </a:r>
            <a:r>
              <a:rPr lang="ru-RU" sz="2800" b="1" dirty="0" smtClean="0"/>
              <a:t> района (2021-2023 годы)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8083" y="2708808"/>
            <a:ext cx="6841180" cy="26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4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Охват диспансеризацией детей и подростков </a:t>
            </a:r>
            <a:r>
              <a:rPr lang="ru-RU" sz="2000" b="1" dirty="0" err="1" smtClean="0"/>
              <a:t>Бугульминского</a:t>
            </a:r>
            <a:r>
              <a:rPr lang="ru-RU" sz="2000" b="1" dirty="0" smtClean="0"/>
              <a:t> района за период 2021-2023 годы(выполнение нормативного плана согласно Приказа МЗ РФ </a:t>
            </a:r>
            <a:r>
              <a:rPr lang="ru-RU" sz="2000" b="1" dirty="0"/>
              <a:t>N 514н "О Порядке проведения профилактических медицинских осмотров </a:t>
            </a:r>
            <a:r>
              <a:rPr lang="ru-RU" sz="2000" b="1" dirty="0" smtClean="0"/>
              <a:t>несовершеннолетних«)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smtClean="0"/>
              <a:t>  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634" y="2332946"/>
            <a:ext cx="5499069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04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Структура заболеваний среди детей и подростков </a:t>
            </a:r>
            <a:r>
              <a:rPr lang="ru-RU" sz="2400" b="1" dirty="0" err="1" smtClean="0"/>
              <a:t>Бугульминского</a:t>
            </a:r>
            <a:r>
              <a:rPr lang="ru-RU" sz="2400" b="1" dirty="0" smtClean="0"/>
              <a:t> района, находящихся под диспансерным наблюдением в 2023 году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Структура заболеваний, с которыми дети 0-14 лет находятся под Диспансерным наблюдением в 2023 году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Структура заболеваний, с которыми дети </a:t>
            </a:r>
            <a:r>
              <a:rPr lang="ru-RU" dirty="0" smtClean="0"/>
              <a:t>15-17 </a:t>
            </a:r>
            <a:r>
              <a:rPr lang="ru-RU" dirty="0"/>
              <a:t>лет находятся под Диспансерным </a:t>
            </a:r>
            <a:r>
              <a:rPr lang="ru-RU" dirty="0" smtClean="0"/>
              <a:t>наблюдением </a:t>
            </a:r>
            <a:r>
              <a:rPr lang="ru-RU" dirty="0"/>
              <a:t>в 2023 году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50" y="3674791"/>
            <a:ext cx="3168634" cy="21744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75" y="3772438"/>
            <a:ext cx="3765016" cy="21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5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 smtClean="0"/>
              <a:t>Показатели младенческой и детской смертности по </a:t>
            </a:r>
            <a:r>
              <a:rPr lang="ru-RU" sz="2200" b="1" dirty="0" err="1" smtClean="0"/>
              <a:t>Бугульминскому</a:t>
            </a:r>
            <a:r>
              <a:rPr lang="ru-RU" sz="2200" b="1" dirty="0" smtClean="0"/>
              <a:t> району за период 2021-2023 </a:t>
            </a:r>
            <a:r>
              <a:rPr lang="ru-RU" sz="2200" b="1" dirty="0" err="1" smtClean="0"/>
              <a:t>гг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300" b="1" dirty="0" smtClean="0"/>
              <a:t>(в структуре причин младенческой смертности преобладают отдельные состояния, возникшие в перинатальном периоде,</a:t>
            </a:r>
            <a:br>
              <a:rPr lang="ru-RU" sz="1300" b="1" dirty="0" smtClean="0"/>
            </a:br>
            <a:r>
              <a:rPr lang="ru-RU" sz="1300" b="1" dirty="0" smtClean="0"/>
              <a:t>в структуре детской смертности преобладают травмы, отравления и некоторые другие последствия воздействия внешних причин) </a:t>
            </a:r>
            <a:endParaRPr lang="ru-RU" sz="1300" b="1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" y="3496070"/>
            <a:ext cx="8616923" cy="194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60331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1256</TotalTime>
  <Words>1021</Words>
  <Application>Microsoft Office PowerPoint</Application>
  <PresentationFormat>Широкоэкранный</PresentationFormat>
  <Paragraphs>79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Аспект</vt:lpstr>
      <vt:lpstr>Медико-психологическое сопровождение детей ОВЗ -  от Программы раннего вмешательства до передачи во взрослую жизнь</vt:lpstr>
      <vt:lpstr>Презентация PowerPoint</vt:lpstr>
      <vt:lpstr>Детское здравоохранение ГАУЗ «Бугульминская ЦРБ»  (детский стационар на 54 койки, детская поликлиника на 300 посещений в смену)</vt:lpstr>
      <vt:lpstr>Нормативно- правовая база</vt:lpstr>
      <vt:lpstr>Численность детей и подростков Бугульминского района  за период 2021-2023 годы</vt:lpstr>
      <vt:lpstr>Кадровый состав службы детского здравоохранения Бугульминского района (2021-2023 годы)</vt:lpstr>
      <vt:lpstr>Охват диспансеризацией детей и подростков Бугульминского района за период 2021-2023 годы(выполнение нормативного плана согласно Приказа МЗ РФ N 514н "О Порядке проведения профилактических медицинских осмотров несовершеннолетних«)   </vt:lpstr>
      <vt:lpstr>Структура заболеваний среди детей и подростков Бугульминского района, находящихся под диспансерным наблюдением в 2023 году</vt:lpstr>
      <vt:lpstr>Показатели младенческой и детской смертности по Бугульминскому району за период 2021-2023 гг   (в структуре причин младенческой смертности преобладают отдельные состояния, возникшие в перинатальном периоде, в структуре детской смертности преобладают травмы, отравления и некоторые другие последствия воздействия внешних причин) </vt:lpstr>
      <vt:lpstr>Распространенность болезней среди детей первого года жизни (на 1000 детей, достигших года) </vt:lpstr>
      <vt:lpstr>Распространенность среди детей 0-14 лет (на 1000 детей соответствующего возраста) </vt:lpstr>
      <vt:lpstr>Распространенность болезней  детей 15-17 лет (на 1000 детей соответствующего возраста) </vt:lpstr>
      <vt:lpstr>Распределение детей первого года жизни по группам здоровья (во 2 группе преобладают болезни нервной системы, в 3 группе преобладают Врожденные аномалии пороки развития в 5 группе преобладают Врожденные аномалии пороки развития) </vt:lpstr>
      <vt:lpstr>               Распределение детей (0-14 лет) по группам здоровья   (во 2 группе преобладают болезни глаза и его придатков, в 3 группе преобладают Болезни мочеполовой системы и Болезни системы кровообращения, в 5 группе преобладают Болезни эндокринной системы, расстройства питания и нарушения обмена веществ))  </vt:lpstr>
      <vt:lpstr>           Распределение детей (15-17 лет лет) по группам здоровья (во 2 группе преобладают болезни глаза и его придатков, в 3 группе преобладают Болезни мочеполовой системы и Болезни системы кровообращения, в 5 группе преобладают Болезни эндокринной системы, расстройства питания и нарушения обмена веществ)</vt:lpstr>
      <vt:lpstr>Показатели инвалидности среди детей и подростков по Бугульминскому району (на 10000детского населения)</vt:lpstr>
      <vt:lpstr>Презентация PowerPoint</vt:lpstr>
      <vt:lpstr>Презентация PowerPoint</vt:lpstr>
      <vt:lpstr>Проект Медико-психологическое сопровождение детей ОВЗ от Программы раннего вмешательства до передачи во взрослую жизнь</vt:lpstr>
      <vt:lpstr>Презентация PowerPoint</vt:lpstr>
      <vt:lpstr>Презентация PowerPoint</vt:lpstr>
      <vt:lpstr>Результативность</vt:lpstr>
      <vt:lpstr>                    Наши Награды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158</cp:revision>
  <cp:lastPrinted>2024-04-23T08:26:12Z</cp:lastPrinted>
  <dcterms:created xsi:type="dcterms:W3CDTF">2024-04-11T05:21:07Z</dcterms:created>
  <dcterms:modified xsi:type="dcterms:W3CDTF">2024-06-24T07:52:30Z</dcterms:modified>
</cp:coreProperties>
</file>