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0275213" cy="213836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29" d="100"/>
          <a:sy n="29" d="100"/>
        </p:scale>
        <p:origin x="-2100" y="-516"/>
      </p:cViewPr>
      <p:guideLst>
        <p:guide orient="horz" pos="6735"/>
        <p:guide pos="95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3499590"/>
            <a:ext cx="25733931" cy="7444669"/>
          </a:xfrm>
        </p:spPr>
        <p:txBody>
          <a:bodyPr anchor="b"/>
          <a:lstStyle>
            <a:lvl1pPr algn="ctr">
              <a:defRPr sz="18709"/>
            </a:lvl1pPr>
          </a:lstStyle>
          <a:p>
            <a:r>
              <a:rPr lang="ru-RU"/>
              <a:t>Образец заголовка</a:t>
            </a:r>
            <a:endParaRPr lang="en-US" dirty="0"/>
          </a:p>
        </p:txBody>
      </p:sp>
      <p:sp>
        <p:nvSpPr>
          <p:cNvPr id="3" name="Subtitle 2"/>
          <p:cNvSpPr>
            <a:spLocks noGrp="1"/>
          </p:cNvSpPr>
          <p:nvPr>
            <p:ph type="subTitle" idx="1"/>
          </p:nvPr>
        </p:nvSpPr>
        <p:spPr>
          <a:xfrm>
            <a:off x="3784402" y="11231355"/>
            <a:ext cx="22706410" cy="5162758"/>
          </a:xfrm>
        </p:spPr>
        <p:txBody>
          <a:bodyPr/>
          <a:lstStyle>
            <a:lvl1pPr marL="0" indent="0" algn="ctr">
              <a:buNone/>
              <a:defRPr sz="7483"/>
            </a:lvl1pPr>
            <a:lvl2pPr marL="1425595" indent="0" algn="ctr">
              <a:buNone/>
              <a:defRPr sz="6236"/>
            </a:lvl2pPr>
            <a:lvl3pPr marL="2851191" indent="0" algn="ctr">
              <a:buNone/>
              <a:defRPr sz="5613"/>
            </a:lvl3pPr>
            <a:lvl4pPr marL="4276786" indent="0" algn="ctr">
              <a:buNone/>
              <a:defRPr sz="4989"/>
            </a:lvl4pPr>
            <a:lvl5pPr marL="5702381" indent="0" algn="ctr">
              <a:buNone/>
              <a:defRPr sz="4989"/>
            </a:lvl5pPr>
            <a:lvl6pPr marL="7127977" indent="0" algn="ctr">
              <a:buNone/>
              <a:defRPr sz="4989"/>
            </a:lvl6pPr>
            <a:lvl7pPr marL="8553572" indent="0" algn="ctr">
              <a:buNone/>
              <a:defRPr sz="4989"/>
            </a:lvl7pPr>
            <a:lvl8pPr marL="9979167" indent="0" algn="ctr">
              <a:buNone/>
              <a:defRPr sz="4989"/>
            </a:lvl8pPr>
            <a:lvl9pPr marL="11404763" indent="0" algn="ctr">
              <a:buNone/>
              <a:defRPr sz="4989"/>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413B654-9B63-4FCE-A3BA-6ED7AED70DB8}"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1624879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413B654-9B63-4FCE-A3BA-6ED7AED70DB8}"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572759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1138480"/>
            <a:ext cx="6528093" cy="1812163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2081423" y="1138480"/>
            <a:ext cx="19205838" cy="181216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413B654-9B63-4FCE-A3BA-6ED7AED70DB8}"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671219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413B654-9B63-4FCE-A3BA-6ED7AED70DB8}"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123205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065654" y="5331063"/>
            <a:ext cx="26112371" cy="8894992"/>
          </a:xfrm>
        </p:spPr>
        <p:txBody>
          <a:bodyPr anchor="b"/>
          <a:lstStyle>
            <a:lvl1pPr>
              <a:defRPr sz="18709"/>
            </a:lvl1pPr>
          </a:lstStyle>
          <a:p>
            <a:r>
              <a:rPr lang="ru-RU"/>
              <a:t>Образец заголовка</a:t>
            </a:r>
            <a:endParaRPr lang="en-US" dirty="0"/>
          </a:p>
        </p:txBody>
      </p:sp>
      <p:sp>
        <p:nvSpPr>
          <p:cNvPr id="3" name="Text Placeholder 2"/>
          <p:cNvSpPr>
            <a:spLocks noGrp="1"/>
          </p:cNvSpPr>
          <p:nvPr>
            <p:ph type="body" idx="1"/>
          </p:nvPr>
        </p:nvSpPr>
        <p:spPr>
          <a:xfrm>
            <a:off x="2065654" y="14310205"/>
            <a:ext cx="26112371" cy="4677666"/>
          </a:xfrm>
        </p:spPr>
        <p:txBody>
          <a:bodyPr/>
          <a:lstStyle>
            <a:lvl1pPr marL="0" indent="0">
              <a:buNone/>
              <a:defRPr sz="7483">
                <a:solidFill>
                  <a:schemeClr val="tx1"/>
                </a:solidFill>
              </a:defRPr>
            </a:lvl1pPr>
            <a:lvl2pPr marL="1425595" indent="0">
              <a:buNone/>
              <a:defRPr sz="6236">
                <a:solidFill>
                  <a:schemeClr val="tx1">
                    <a:tint val="75000"/>
                  </a:schemeClr>
                </a:solidFill>
              </a:defRPr>
            </a:lvl2pPr>
            <a:lvl3pPr marL="2851191" indent="0">
              <a:buNone/>
              <a:defRPr sz="5613">
                <a:solidFill>
                  <a:schemeClr val="tx1">
                    <a:tint val="75000"/>
                  </a:schemeClr>
                </a:solidFill>
              </a:defRPr>
            </a:lvl3pPr>
            <a:lvl4pPr marL="4276786" indent="0">
              <a:buNone/>
              <a:defRPr sz="4989">
                <a:solidFill>
                  <a:schemeClr val="tx1">
                    <a:tint val="75000"/>
                  </a:schemeClr>
                </a:solidFill>
              </a:defRPr>
            </a:lvl4pPr>
            <a:lvl5pPr marL="5702381" indent="0">
              <a:buNone/>
              <a:defRPr sz="4989">
                <a:solidFill>
                  <a:schemeClr val="tx1">
                    <a:tint val="75000"/>
                  </a:schemeClr>
                </a:solidFill>
              </a:defRPr>
            </a:lvl5pPr>
            <a:lvl6pPr marL="7127977" indent="0">
              <a:buNone/>
              <a:defRPr sz="4989">
                <a:solidFill>
                  <a:schemeClr val="tx1">
                    <a:tint val="75000"/>
                  </a:schemeClr>
                </a:solidFill>
              </a:defRPr>
            </a:lvl6pPr>
            <a:lvl7pPr marL="8553572" indent="0">
              <a:buNone/>
              <a:defRPr sz="4989">
                <a:solidFill>
                  <a:schemeClr val="tx1">
                    <a:tint val="75000"/>
                  </a:schemeClr>
                </a:solidFill>
              </a:defRPr>
            </a:lvl7pPr>
            <a:lvl8pPr marL="9979167" indent="0">
              <a:buNone/>
              <a:defRPr sz="4989">
                <a:solidFill>
                  <a:schemeClr val="tx1">
                    <a:tint val="75000"/>
                  </a:schemeClr>
                </a:solidFill>
              </a:defRPr>
            </a:lvl8pPr>
            <a:lvl9pPr marL="11404763" indent="0">
              <a:buNone/>
              <a:defRPr sz="4989">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413B654-9B63-4FCE-A3BA-6ED7AED70DB8}" type="datetimeFigureOut">
              <a:rPr lang="ru-RU" smtClean="0"/>
              <a:t>03.02.2026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1701097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2081421" y="5692400"/>
            <a:ext cx="12866966" cy="1356771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15326826" y="5692400"/>
            <a:ext cx="12866966" cy="1356771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413B654-9B63-4FCE-A3BA-6ED7AED70DB8}"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1718713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2085364" y="1138485"/>
            <a:ext cx="26112371" cy="4133179"/>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085368" y="5241960"/>
            <a:ext cx="12807832"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ru-RU"/>
              <a:t>Образец текста</a:t>
            </a:r>
          </a:p>
        </p:txBody>
      </p:sp>
      <p:sp>
        <p:nvSpPr>
          <p:cNvPr id="4" name="Content Placeholder 3"/>
          <p:cNvSpPr>
            <a:spLocks noGrp="1"/>
          </p:cNvSpPr>
          <p:nvPr>
            <p:ph sz="half" idx="2"/>
          </p:nvPr>
        </p:nvSpPr>
        <p:spPr>
          <a:xfrm>
            <a:off x="2085368" y="7810963"/>
            <a:ext cx="12807832" cy="1148875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15326828" y="5241960"/>
            <a:ext cx="12870909" cy="2569003"/>
          </a:xfrm>
        </p:spPr>
        <p:txBody>
          <a:bodyPr anchor="b"/>
          <a:lstStyle>
            <a:lvl1pPr marL="0" indent="0">
              <a:buNone/>
              <a:defRPr sz="7483" b="1"/>
            </a:lvl1pPr>
            <a:lvl2pPr marL="1425595" indent="0">
              <a:buNone/>
              <a:defRPr sz="6236" b="1"/>
            </a:lvl2pPr>
            <a:lvl3pPr marL="2851191" indent="0">
              <a:buNone/>
              <a:defRPr sz="5613" b="1"/>
            </a:lvl3pPr>
            <a:lvl4pPr marL="4276786" indent="0">
              <a:buNone/>
              <a:defRPr sz="4989" b="1"/>
            </a:lvl4pPr>
            <a:lvl5pPr marL="5702381" indent="0">
              <a:buNone/>
              <a:defRPr sz="4989" b="1"/>
            </a:lvl5pPr>
            <a:lvl6pPr marL="7127977" indent="0">
              <a:buNone/>
              <a:defRPr sz="4989" b="1"/>
            </a:lvl6pPr>
            <a:lvl7pPr marL="8553572" indent="0">
              <a:buNone/>
              <a:defRPr sz="4989" b="1"/>
            </a:lvl7pPr>
            <a:lvl8pPr marL="9979167" indent="0">
              <a:buNone/>
              <a:defRPr sz="4989" b="1"/>
            </a:lvl8pPr>
            <a:lvl9pPr marL="11404763" indent="0">
              <a:buNone/>
              <a:defRPr sz="4989" b="1"/>
            </a:lvl9pPr>
          </a:lstStyle>
          <a:p>
            <a:pPr lvl="0"/>
            <a:r>
              <a:rPr lang="ru-RU"/>
              <a:t>Образец текста</a:t>
            </a:r>
          </a:p>
        </p:txBody>
      </p:sp>
      <p:sp>
        <p:nvSpPr>
          <p:cNvPr id="6" name="Content Placeholder 5"/>
          <p:cNvSpPr>
            <a:spLocks noGrp="1"/>
          </p:cNvSpPr>
          <p:nvPr>
            <p:ph sz="quarter" idx="4"/>
          </p:nvPr>
        </p:nvSpPr>
        <p:spPr>
          <a:xfrm>
            <a:off x="15326828" y="7810963"/>
            <a:ext cx="12870909" cy="1148875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413B654-9B63-4FCE-A3BA-6ED7AED70DB8}" type="datetimeFigureOut">
              <a:rPr lang="ru-RU" smtClean="0"/>
              <a:t>03.02.2026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4078835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413B654-9B63-4FCE-A3BA-6ED7AED70DB8}" type="datetimeFigureOut">
              <a:rPr lang="ru-RU" smtClean="0"/>
              <a:t>03.02.2026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424321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13B654-9B63-4FCE-A3BA-6ED7AED70DB8}" type="datetimeFigureOut">
              <a:rPr lang="ru-RU" smtClean="0"/>
              <a:t>03.02.2026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355992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ru-RU"/>
              <a:t>Образец заголовка</a:t>
            </a:r>
            <a:endParaRPr lang="en-US" dirty="0"/>
          </a:p>
        </p:txBody>
      </p:sp>
      <p:sp>
        <p:nvSpPr>
          <p:cNvPr id="3" name="Content Placeholder 2"/>
          <p:cNvSpPr>
            <a:spLocks noGrp="1"/>
          </p:cNvSpPr>
          <p:nvPr>
            <p:ph idx="1"/>
          </p:nvPr>
        </p:nvSpPr>
        <p:spPr>
          <a:xfrm>
            <a:off x="12870909" y="3078850"/>
            <a:ext cx="15326827" cy="15196234"/>
          </a:xfrm>
        </p:spPr>
        <p:txBody>
          <a:bodyPr/>
          <a:lstStyle>
            <a:lvl1pPr>
              <a:defRPr sz="9978"/>
            </a:lvl1pPr>
            <a:lvl2pPr>
              <a:defRPr sz="8731"/>
            </a:lvl2pPr>
            <a:lvl3pPr>
              <a:defRPr sz="7483"/>
            </a:lvl3pPr>
            <a:lvl4pPr>
              <a:defRPr sz="6236"/>
            </a:lvl4pPr>
            <a:lvl5pPr>
              <a:defRPr sz="6236"/>
            </a:lvl5pPr>
            <a:lvl6pPr>
              <a:defRPr sz="6236"/>
            </a:lvl6pPr>
            <a:lvl7pPr>
              <a:defRPr sz="6236"/>
            </a:lvl7pPr>
            <a:lvl8pPr>
              <a:defRPr sz="6236"/>
            </a:lvl8pPr>
            <a:lvl9pPr>
              <a:defRPr sz="6236"/>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ru-RU"/>
              <a:t>Образец текста</a:t>
            </a:r>
          </a:p>
        </p:txBody>
      </p:sp>
      <p:sp>
        <p:nvSpPr>
          <p:cNvPr id="5" name="Date Placeholder 4"/>
          <p:cNvSpPr>
            <a:spLocks noGrp="1"/>
          </p:cNvSpPr>
          <p:nvPr>
            <p:ph type="dt" sz="half" idx="10"/>
          </p:nvPr>
        </p:nvSpPr>
        <p:spPr/>
        <p:txBody>
          <a:bodyPr/>
          <a:lstStyle/>
          <a:p>
            <a:fld id="{8413B654-9B63-4FCE-A3BA-6ED7AED70DB8}"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650435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085364" y="1425575"/>
            <a:ext cx="9764544" cy="4989513"/>
          </a:xfrm>
        </p:spPr>
        <p:txBody>
          <a:bodyPr anchor="b"/>
          <a:lstStyle>
            <a:lvl1pPr>
              <a:defRPr sz="9978"/>
            </a:lvl1pPr>
          </a:lstStyle>
          <a:p>
            <a:r>
              <a:rPr lang="ru-RU"/>
              <a:t>Образец заголовка</a:t>
            </a:r>
            <a:endParaRPr lang="en-US" dirty="0"/>
          </a:p>
        </p:txBody>
      </p:sp>
      <p:sp>
        <p:nvSpPr>
          <p:cNvPr id="3" name="Picture Placeholder 2"/>
          <p:cNvSpPr>
            <a:spLocks noGrp="1" noChangeAspect="1"/>
          </p:cNvSpPr>
          <p:nvPr>
            <p:ph type="pic" idx="1"/>
          </p:nvPr>
        </p:nvSpPr>
        <p:spPr>
          <a:xfrm>
            <a:off x="12870909" y="3078850"/>
            <a:ext cx="15326827" cy="15196234"/>
          </a:xfrm>
        </p:spPr>
        <p:txBody>
          <a:bodyPr anchor="t"/>
          <a:lstStyle>
            <a:lvl1pPr marL="0" indent="0">
              <a:buNone/>
              <a:defRPr sz="9978"/>
            </a:lvl1pPr>
            <a:lvl2pPr marL="1425595" indent="0">
              <a:buNone/>
              <a:defRPr sz="8731"/>
            </a:lvl2pPr>
            <a:lvl3pPr marL="2851191" indent="0">
              <a:buNone/>
              <a:defRPr sz="7483"/>
            </a:lvl3pPr>
            <a:lvl4pPr marL="4276786" indent="0">
              <a:buNone/>
              <a:defRPr sz="6236"/>
            </a:lvl4pPr>
            <a:lvl5pPr marL="5702381" indent="0">
              <a:buNone/>
              <a:defRPr sz="6236"/>
            </a:lvl5pPr>
            <a:lvl6pPr marL="7127977" indent="0">
              <a:buNone/>
              <a:defRPr sz="6236"/>
            </a:lvl6pPr>
            <a:lvl7pPr marL="8553572" indent="0">
              <a:buNone/>
              <a:defRPr sz="6236"/>
            </a:lvl7pPr>
            <a:lvl8pPr marL="9979167" indent="0">
              <a:buNone/>
              <a:defRPr sz="6236"/>
            </a:lvl8pPr>
            <a:lvl9pPr marL="11404763" indent="0">
              <a:buNone/>
              <a:defRPr sz="6236"/>
            </a:lvl9pPr>
          </a:lstStyle>
          <a:p>
            <a:r>
              <a:rPr lang="ru-RU"/>
              <a:t>Вставка рисунка</a:t>
            </a:r>
            <a:endParaRPr lang="en-US" dirty="0"/>
          </a:p>
        </p:txBody>
      </p:sp>
      <p:sp>
        <p:nvSpPr>
          <p:cNvPr id="4" name="Text Placeholder 3"/>
          <p:cNvSpPr>
            <a:spLocks noGrp="1"/>
          </p:cNvSpPr>
          <p:nvPr>
            <p:ph type="body" sz="half" idx="2"/>
          </p:nvPr>
        </p:nvSpPr>
        <p:spPr>
          <a:xfrm>
            <a:off x="2085364" y="6415088"/>
            <a:ext cx="9764544" cy="11884743"/>
          </a:xfrm>
        </p:spPr>
        <p:txBody>
          <a:bodyPr/>
          <a:lstStyle>
            <a:lvl1pPr marL="0" indent="0">
              <a:buNone/>
              <a:defRPr sz="4989"/>
            </a:lvl1pPr>
            <a:lvl2pPr marL="1425595" indent="0">
              <a:buNone/>
              <a:defRPr sz="4365"/>
            </a:lvl2pPr>
            <a:lvl3pPr marL="2851191" indent="0">
              <a:buNone/>
              <a:defRPr sz="3742"/>
            </a:lvl3pPr>
            <a:lvl4pPr marL="4276786" indent="0">
              <a:buNone/>
              <a:defRPr sz="3118"/>
            </a:lvl4pPr>
            <a:lvl5pPr marL="5702381" indent="0">
              <a:buNone/>
              <a:defRPr sz="3118"/>
            </a:lvl5pPr>
            <a:lvl6pPr marL="7127977" indent="0">
              <a:buNone/>
              <a:defRPr sz="3118"/>
            </a:lvl6pPr>
            <a:lvl7pPr marL="8553572" indent="0">
              <a:buNone/>
              <a:defRPr sz="3118"/>
            </a:lvl7pPr>
            <a:lvl8pPr marL="9979167" indent="0">
              <a:buNone/>
              <a:defRPr sz="3118"/>
            </a:lvl8pPr>
            <a:lvl9pPr marL="11404763" indent="0">
              <a:buNone/>
              <a:defRPr sz="3118"/>
            </a:lvl9pPr>
          </a:lstStyle>
          <a:p>
            <a:pPr lvl="0"/>
            <a:r>
              <a:rPr lang="ru-RU"/>
              <a:t>Образец текста</a:t>
            </a:r>
          </a:p>
        </p:txBody>
      </p:sp>
      <p:sp>
        <p:nvSpPr>
          <p:cNvPr id="5" name="Date Placeholder 4"/>
          <p:cNvSpPr>
            <a:spLocks noGrp="1"/>
          </p:cNvSpPr>
          <p:nvPr>
            <p:ph type="dt" sz="half" idx="10"/>
          </p:nvPr>
        </p:nvSpPr>
        <p:spPr/>
        <p:txBody>
          <a:bodyPr/>
          <a:lstStyle/>
          <a:p>
            <a:fld id="{8413B654-9B63-4FCE-A3BA-6ED7AED70DB8}" type="datetimeFigureOut">
              <a:rPr lang="ru-RU" smtClean="0"/>
              <a:t>03.02.2026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44CE82-51EF-4828-9E4F-6519EB8C47B3}" type="slidenum">
              <a:rPr lang="ru-RU" smtClean="0"/>
              <a:t>‹#›</a:t>
            </a:fld>
            <a:endParaRPr lang="ru-RU"/>
          </a:p>
        </p:txBody>
      </p:sp>
    </p:spTree>
    <p:extLst>
      <p:ext uri="{BB962C8B-B14F-4D97-AF65-F5344CB8AC3E}">
        <p14:creationId xmlns:p14="http://schemas.microsoft.com/office/powerpoint/2010/main" val="2521424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1138485"/>
            <a:ext cx="26112371" cy="4133179"/>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2081421" y="5692400"/>
            <a:ext cx="26112371" cy="1356771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081421" y="19819457"/>
            <a:ext cx="6811923" cy="1138480"/>
          </a:xfrm>
          <a:prstGeom prst="rect">
            <a:avLst/>
          </a:prstGeom>
        </p:spPr>
        <p:txBody>
          <a:bodyPr vert="horz" lIns="91440" tIns="45720" rIns="91440" bIns="45720" rtlCol="0" anchor="ctr"/>
          <a:lstStyle>
            <a:lvl1pPr algn="l">
              <a:defRPr sz="3742">
                <a:solidFill>
                  <a:schemeClr val="tx1">
                    <a:tint val="75000"/>
                  </a:schemeClr>
                </a:solidFill>
              </a:defRPr>
            </a:lvl1pPr>
          </a:lstStyle>
          <a:p>
            <a:fld id="{8413B654-9B63-4FCE-A3BA-6ED7AED70DB8}" type="datetimeFigureOut">
              <a:rPr lang="ru-RU" smtClean="0"/>
              <a:t>03.02.2026</a:t>
            </a:fld>
            <a:endParaRPr lang="ru-RU"/>
          </a:p>
        </p:txBody>
      </p:sp>
      <p:sp>
        <p:nvSpPr>
          <p:cNvPr id="5" name="Footer Placeholder 4"/>
          <p:cNvSpPr>
            <a:spLocks noGrp="1"/>
          </p:cNvSpPr>
          <p:nvPr>
            <p:ph type="ftr" sz="quarter" idx="3"/>
          </p:nvPr>
        </p:nvSpPr>
        <p:spPr>
          <a:xfrm>
            <a:off x="10028665" y="19819457"/>
            <a:ext cx="10217884" cy="1138480"/>
          </a:xfrm>
          <a:prstGeom prst="rect">
            <a:avLst/>
          </a:prstGeom>
        </p:spPr>
        <p:txBody>
          <a:bodyPr vert="horz" lIns="91440" tIns="45720" rIns="91440" bIns="45720" rtlCol="0" anchor="ctr"/>
          <a:lstStyle>
            <a:lvl1pPr algn="ctr">
              <a:defRPr sz="3742">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21381869" y="19819457"/>
            <a:ext cx="6811923" cy="1138480"/>
          </a:xfrm>
          <a:prstGeom prst="rect">
            <a:avLst/>
          </a:prstGeom>
        </p:spPr>
        <p:txBody>
          <a:bodyPr vert="horz" lIns="91440" tIns="45720" rIns="91440" bIns="45720" rtlCol="0" anchor="ctr"/>
          <a:lstStyle>
            <a:lvl1pPr algn="r">
              <a:defRPr sz="3742">
                <a:solidFill>
                  <a:schemeClr val="tx1">
                    <a:tint val="75000"/>
                  </a:schemeClr>
                </a:solidFill>
              </a:defRPr>
            </a:lvl1pPr>
          </a:lstStyle>
          <a:p>
            <a:fld id="{D044CE82-51EF-4828-9E4F-6519EB8C47B3}" type="slidenum">
              <a:rPr lang="ru-RU" smtClean="0"/>
              <a:t>‹#›</a:t>
            </a:fld>
            <a:endParaRPr lang="ru-RU"/>
          </a:p>
        </p:txBody>
      </p:sp>
    </p:spTree>
    <p:extLst>
      <p:ext uri="{BB962C8B-B14F-4D97-AF65-F5344CB8AC3E}">
        <p14:creationId xmlns:p14="http://schemas.microsoft.com/office/powerpoint/2010/main" val="1620831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851191" rtl="0" eaLnBrk="1" latinLnBrk="0" hangingPunct="1">
        <a:lnSpc>
          <a:spcPct val="90000"/>
        </a:lnSpc>
        <a:spcBef>
          <a:spcPct val="0"/>
        </a:spcBef>
        <a:buNone/>
        <a:defRPr sz="13720" kern="1200">
          <a:solidFill>
            <a:schemeClr val="tx1"/>
          </a:solidFill>
          <a:latin typeface="+mj-lt"/>
          <a:ea typeface="+mj-ea"/>
          <a:cs typeface="+mj-cs"/>
        </a:defRPr>
      </a:lvl1pPr>
    </p:titleStyle>
    <p:bodyStyle>
      <a:lvl1pPr marL="712798" indent="-712798" algn="l" defTabSz="2851191" rtl="0" eaLnBrk="1" latinLnBrk="0" hangingPunct="1">
        <a:lnSpc>
          <a:spcPct val="90000"/>
        </a:lnSpc>
        <a:spcBef>
          <a:spcPts val="3118"/>
        </a:spcBef>
        <a:buFont typeface="Arial" panose="020B0604020202020204" pitchFamily="34" charset="0"/>
        <a:buChar char="•"/>
        <a:defRPr sz="8731" kern="1200">
          <a:solidFill>
            <a:schemeClr val="tx1"/>
          </a:solidFill>
          <a:latin typeface="+mn-lt"/>
          <a:ea typeface="+mn-ea"/>
          <a:cs typeface="+mn-cs"/>
        </a:defRPr>
      </a:lvl1pPr>
      <a:lvl2pPr marL="2138393" indent="-712798" algn="l" defTabSz="2851191" rtl="0" eaLnBrk="1" latinLnBrk="0" hangingPunct="1">
        <a:lnSpc>
          <a:spcPct val="90000"/>
        </a:lnSpc>
        <a:spcBef>
          <a:spcPts val="1559"/>
        </a:spcBef>
        <a:buFont typeface="Arial" panose="020B0604020202020204" pitchFamily="34" charset="0"/>
        <a:buChar char="•"/>
        <a:defRPr sz="7483" kern="1200">
          <a:solidFill>
            <a:schemeClr val="tx1"/>
          </a:solidFill>
          <a:latin typeface="+mn-lt"/>
          <a:ea typeface="+mn-ea"/>
          <a:cs typeface="+mn-cs"/>
        </a:defRPr>
      </a:lvl2pPr>
      <a:lvl3pPr marL="3563988" indent="-712798" algn="l" defTabSz="2851191" rtl="0" eaLnBrk="1" latinLnBrk="0" hangingPunct="1">
        <a:lnSpc>
          <a:spcPct val="90000"/>
        </a:lnSpc>
        <a:spcBef>
          <a:spcPts val="1559"/>
        </a:spcBef>
        <a:buFont typeface="Arial" panose="020B0604020202020204" pitchFamily="34" charset="0"/>
        <a:buChar char="•"/>
        <a:defRPr sz="6236" kern="1200">
          <a:solidFill>
            <a:schemeClr val="tx1"/>
          </a:solidFill>
          <a:latin typeface="+mn-lt"/>
          <a:ea typeface="+mn-ea"/>
          <a:cs typeface="+mn-cs"/>
        </a:defRPr>
      </a:lvl3pPr>
      <a:lvl4pPr marL="498958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4pPr>
      <a:lvl5pPr marL="6415179"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5pPr>
      <a:lvl6pPr marL="7840774"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6pPr>
      <a:lvl7pPr marL="926637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7pPr>
      <a:lvl8pPr marL="10691965"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8pPr>
      <a:lvl9pPr marL="12117560" indent="-712798" algn="l" defTabSz="2851191" rtl="0" eaLnBrk="1" latinLnBrk="0" hangingPunct="1">
        <a:lnSpc>
          <a:spcPct val="90000"/>
        </a:lnSpc>
        <a:spcBef>
          <a:spcPts val="1559"/>
        </a:spcBef>
        <a:buFont typeface="Arial" panose="020B0604020202020204" pitchFamily="34" charset="0"/>
        <a:buChar char="•"/>
        <a:defRPr sz="5613" kern="1200">
          <a:solidFill>
            <a:schemeClr val="tx1"/>
          </a:solidFill>
          <a:latin typeface="+mn-lt"/>
          <a:ea typeface="+mn-ea"/>
          <a:cs typeface="+mn-cs"/>
        </a:defRPr>
      </a:lvl9pPr>
    </p:bodyStyle>
    <p:otherStyle>
      <a:defPPr>
        <a:defRPr lang="en-US"/>
      </a:defPPr>
      <a:lvl1pPr marL="0" algn="l" defTabSz="2851191" rtl="0" eaLnBrk="1" latinLnBrk="0" hangingPunct="1">
        <a:defRPr sz="5613" kern="1200">
          <a:solidFill>
            <a:schemeClr val="tx1"/>
          </a:solidFill>
          <a:latin typeface="+mn-lt"/>
          <a:ea typeface="+mn-ea"/>
          <a:cs typeface="+mn-cs"/>
        </a:defRPr>
      </a:lvl1pPr>
      <a:lvl2pPr marL="1425595" algn="l" defTabSz="2851191" rtl="0" eaLnBrk="1" latinLnBrk="0" hangingPunct="1">
        <a:defRPr sz="5613" kern="1200">
          <a:solidFill>
            <a:schemeClr val="tx1"/>
          </a:solidFill>
          <a:latin typeface="+mn-lt"/>
          <a:ea typeface="+mn-ea"/>
          <a:cs typeface="+mn-cs"/>
        </a:defRPr>
      </a:lvl2pPr>
      <a:lvl3pPr marL="2851191" algn="l" defTabSz="2851191" rtl="0" eaLnBrk="1" latinLnBrk="0" hangingPunct="1">
        <a:defRPr sz="5613" kern="1200">
          <a:solidFill>
            <a:schemeClr val="tx1"/>
          </a:solidFill>
          <a:latin typeface="+mn-lt"/>
          <a:ea typeface="+mn-ea"/>
          <a:cs typeface="+mn-cs"/>
        </a:defRPr>
      </a:lvl3pPr>
      <a:lvl4pPr marL="4276786" algn="l" defTabSz="2851191" rtl="0" eaLnBrk="1" latinLnBrk="0" hangingPunct="1">
        <a:defRPr sz="5613" kern="1200">
          <a:solidFill>
            <a:schemeClr val="tx1"/>
          </a:solidFill>
          <a:latin typeface="+mn-lt"/>
          <a:ea typeface="+mn-ea"/>
          <a:cs typeface="+mn-cs"/>
        </a:defRPr>
      </a:lvl4pPr>
      <a:lvl5pPr marL="5702381" algn="l" defTabSz="2851191" rtl="0" eaLnBrk="1" latinLnBrk="0" hangingPunct="1">
        <a:defRPr sz="5613" kern="1200">
          <a:solidFill>
            <a:schemeClr val="tx1"/>
          </a:solidFill>
          <a:latin typeface="+mn-lt"/>
          <a:ea typeface="+mn-ea"/>
          <a:cs typeface="+mn-cs"/>
        </a:defRPr>
      </a:lvl5pPr>
      <a:lvl6pPr marL="7127977" algn="l" defTabSz="2851191" rtl="0" eaLnBrk="1" latinLnBrk="0" hangingPunct="1">
        <a:defRPr sz="5613" kern="1200">
          <a:solidFill>
            <a:schemeClr val="tx1"/>
          </a:solidFill>
          <a:latin typeface="+mn-lt"/>
          <a:ea typeface="+mn-ea"/>
          <a:cs typeface="+mn-cs"/>
        </a:defRPr>
      </a:lvl6pPr>
      <a:lvl7pPr marL="8553572" algn="l" defTabSz="2851191" rtl="0" eaLnBrk="1" latinLnBrk="0" hangingPunct="1">
        <a:defRPr sz="5613" kern="1200">
          <a:solidFill>
            <a:schemeClr val="tx1"/>
          </a:solidFill>
          <a:latin typeface="+mn-lt"/>
          <a:ea typeface="+mn-ea"/>
          <a:cs typeface="+mn-cs"/>
        </a:defRPr>
      </a:lvl7pPr>
      <a:lvl8pPr marL="9979167" algn="l" defTabSz="2851191" rtl="0" eaLnBrk="1" latinLnBrk="0" hangingPunct="1">
        <a:defRPr sz="5613" kern="1200">
          <a:solidFill>
            <a:schemeClr val="tx1"/>
          </a:solidFill>
          <a:latin typeface="+mn-lt"/>
          <a:ea typeface="+mn-ea"/>
          <a:cs typeface="+mn-cs"/>
        </a:defRPr>
      </a:lvl8pPr>
      <a:lvl9pPr marL="11404763" algn="l" defTabSz="2851191" rtl="0" eaLnBrk="1" latinLnBrk="0" hangingPunct="1">
        <a:defRPr sz="56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Рисунок 16">
            <a:extLst>
              <a:ext uri="{FF2B5EF4-FFF2-40B4-BE49-F238E27FC236}">
                <a16:creationId xmlns:a16="http://schemas.microsoft.com/office/drawing/2014/main" xmlns="" id="{6755B7AA-6652-027C-A6F1-25178DE9EA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7463" y="7252470"/>
            <a:ext cx="9369922" cy="5351056"/>
          </a:xfrm>
          <a:prstGeom prst="rect">
            <a:avLst/>
          </a:prstGeom>
        </p:spPr>
      </p:pic>
      <p:sp>
        <p:nvSpPr>
          <p:cNvPr id="6" name="TextBox 5">
            <a:extLst>
              <a:ext uri="{FF2B5EF4-FFF2-40B4-BE49-F238E27FC236}">
                <a16:creationId xmlns:a16="http://schemas.microsoft.com/office/drawing/2014/main" xmlns="" id="{1EF5EFC0-5C85-9045-1A62-7303BC70EA05}"/>
              </a:ext>
            </a:extLst>
          </p:cNvPr>
          <p:cNvSpPr txBox="1"/>
          <p:nvPr/>
        </p:nvSpPr>
        <p:spPr>
          <a:xfrm>
            <a:off x="4248626" y="185807"/>
            <a:ext cx="21777960" cy="461665"/>
          </a:xfrm>
          <a:prstGeom prst="rect">
            <a:avLst/>
          </a:prstGeom>
          <a:noFill/>
        </p:spPr>
        <p:txBody>
          <a:bodyPr wrap="square" rtlCol="0">
            <a:spAutoFit/>
          </a:bodyPr>
          <a:lstStyle/>
          <a:p>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xmlns="" id="{14DF053F-8E97-BFFF-9CF1-74E634D16E2A}"/>
              </a:ext>
            </a:extLst>
          </p:cNvPr>
          <p:cNvSpPr txBox="1"/>
          <p:nvPr/>
        </p:nvSpPr>
        <p:spPr>
          <a:xfrm>
            <a:off x="2070925" y="429387"/>
            <a:ext cx="29025533" cy="1938992"/>
          </a:xfrm>
          <a:prstGeom prst="rect">
            <a:avLst/>
          </a:prstGeom>
          <a:noFill/>
        </p:spPr>
        <p:txBody>
          <a:bodyPr wrap="square" rtlCol="0">
            <a:spAutoFit/>
          </a:bodyPr>
          <a:lstStyle/>
          <a:p>
            <a:pPr algn="ctr"/>
            <a:r>
              <a:rPr lang="ru-RU" sz="6000" dirty="0">
                <a:solidFill>
                  <a:schemeClr val="accent1"/>
                </a:solidFill>
                <a:latin typeface="Arial" panose="020B0604020202020204" pitchFamily="34" charset="0"/>
                <a:cs typeface="Arial" panose="020B0604020202020204" pitchFamily="34" charset="0"/>
              </a:rPr>
              <a:t>Организационные особенности раннего выявления злокачественных заболеваний полости рта в Приморском крае</a:t>
            </a:r>
          </a:p>
        </p:txBody>
      </p:sp>
      <p:sp>
        <p:nvSpPr>
          <p:cNvPr id="8" name="TextBox 7">
            <a:extLst>
              <a:ext uri="{FF2B5EF4-FFF2-40B4-BE49-F238E27FC236}">
                <a16:creationId xmlns:a16="http://schemas.microsoft.com/office/drawing/2014/main" xmlns="" id="{3A8230D9-5358-ECE9-794C-0BFC2A359345}"/>
              </a:ext>
            </a:extLst>
          </p:cNvPr>
          <p:cNvSpPr txBox="1"/>
          <p:nvPr/>
        </p:nvSpPr>
        <p:spPr>
          <a:xfrm>
            <a:off x="2678906" y="2228888"/>
            <a:ext cx="24917400" cy="2215991"/>
          </a:xfrm>
          <a:prstGeom prst="rect">
            <a:avLst/>
          </a:prstGeom>
          <a:noFill/>
        </p:spPr>
        <p:txBody>
          <a:bodyPr wrap="square" rtlCol="0">
            <a:spAutoFit/>
          </a:bodyPr>
          <a:lstStyle/>
          <a:p>
            <a:pPr algn="ctr"/>
            <a:r>
              <a:rPr lang="ru-RU" sz="2400" b="1" i="1" dirty="0">
                <a:latin typeface="Arial" panose="020B0604020202020204" pitchFamily="34" charset="0"/>
                <a:cs typeface="Arial" panose="020B0604020202020204" pitchFamily="34" charset="0"/>
              </a:rPr>
              <a:t>Автор: </a:t>
            </a:r>
            <a:r>
              <a:rPr lang="ru-RU" sz="2400" i="1" dirty="0">
                <a:latin typeface="Arial" panose="020B0604020202020204" pitchFamily="34" charset="0"/>
                <a:cs typeface="Arial" panose="020B0604020202020204" pitchFamily="34" charset="0"/>
              </a:rPr>
              <a:t>Аспирант Департамента общественного здоровья и профилактической медицины Школы медицины и наук о жизни ДВФУ, г. Владивосток </a:t>
            </a:r>
          </a:p>
          <a:p>
            <a:pPr algn="ctr"/>
            <a:r>
              <a:rPr lang="ru-RU" sz="2400" i="1" dirty="0">
                <a:latin typeface="Arial" panose="020B0604020202020204" pitchFamily="34" charset="0"/>
                <a:cs typeface="Arial" panose="020B0604020202020204" pitchFamily="34" charset="0"/>
              </a:rPr>
              <a:t>Главный внештатный онколог Приморского края (ПК), заместитель  главного врача по амбулаторно-поликлинической  работе, заведующая поликлиническим отделением ГБУЗ «Приморского краевого онкологического диспансера », врач онколог,  Токарева Эльвира Олеговна</a:t>
            </a:r>
            <a:r>
              <a:rPr lang="ru-RU" sz="2400" i="1" dirty="0" smtClean="0">
                <a:latin typeface="Arial" panose="020B0604020202020204" pitchFamily="34" charset="0"/>
                <a:cs typeface="Arial" panose="020B0604020202020204" pitchFamily="34" charset="0"/>
              </a:rPr>
              <a:t>.</a:t>
            </a:r>
          </a:p>
          <a:p>
            <a:pPr algn="ctr"/>
            <a:r>
              <a:rPr lang="ru-RU" sz="2400" b="1" i="1" dirty="0">
                <a:latin typeface="Arial" panose="020B0604020202020204" pitchFamily="34" charset="0"/>
                <a:cs typeface="Arial" panose="020B0604020202020204" pitchFamily="34" charset="0"/>
              </a:rPr>
              <a:t>Научный руководитель</a:t>
            </a:r>
            <a:r>
              <a:rPr lang="ru-RU" sz="2400" i="1" dirty="0">
                <a:latin typeface="Arial" panose="020B0604020202020204" pitchFamily="34" charset="0"/>
                <a:cs typeface="Arial" panose="020B0604020202020204" pitchFamily="34" charset="0"/>
              </a:rPr>
              <a:t>: доктор медицинских наук,  профессор Департамента общественного здоровья и профилактической медицины ДВФУ, </a:t>
            </a:r>
            <a:r>
              <a:rPr lang="ru-RU" sz="2400" i="1" dirty="0" err="1">
                <a:latin typeface="Arial" panose="020B0604020202020204" pitchFamily="34" charset="0"/>
                <a:cs typeface="Arial" panose="020B0604020202020204" pitchFamily="34" charset="0"/>
              </a:rPr>
              <a:t>М.В.Аленицкая</a:t>
            </a:r>
            <a:endParaRPr lang="ru-RU" sz="2400" i="1" dirty="0">
              <a:latin typeface="Arial" panose="020B0604020202020204" pitchFamily="34" charset="0"/>
              <a:cs typeface="Arial" panose="020B0604020202020204" pitchFamily="34" charset="0"/>
            </a:endParaRPr>
          </a:p>
          <a:p>
            <a:pPr algn="ctr"/>
            <a:endParaRPr lang="ru-RU" sz="2400" i="1" dirty="0">
              <a:latin typeface="Arial" panose="020B0604020202020204" pitchFamily="34" charset="0"/>
              <a:cs typeface="Arial" panose="020B0604020202020204" pitchFamily="34" charset="0"/>
            </a:endParaRPr>
          </a:p>
          <a:p>
            <a:endParaRPr lang="ru-RU" i="1" dirty="0"/>
          </a:p>
        </p:txBody>
      </p:sp>
      <p:sp>
        <p:nvSpPr>
          <p:cNvPr id="11" name="TextBox 10">
            <a:extLst>
              <a:ext uri="{FF2B5EF4-FFF2-40B4-BE49-F238E27FC236}">
                <a16:creationId xmlns:a16="http://schemas.microsoft.com/office/drawing/2014/main" xmlns="" id="{3F1D7F99-FBE3-E9AC-8AAD-322C4593564F}"/>
              </a:ext>
            </a:extLst>
          </p:cNvPr>
          <p:cNvSpPr txBox="1"/>
          <p:nvPr/>
        </p:nvSpPr>
        <p:spPr>
          <a:xfrm>
            <a:off x="266217" y="3981152"/>
            <a:ext cx="10047677" cy="3416320"/>
          </a:xfrm>
          <a:prstGeom prst="rect">
            <a:avLst/>
          </a:prstGeom>
          <a:noFill/>
        </p:spPr>
        <p:txBody>
          <a:bodyPr wrap="square" rtlCol="0">
            <a:spAutoFit/>
          </a:bodyPr>
          <a:lstStyle/>
          <a:p>
            <a:pPr algn="just"/>
            <a:r>
              <a:rPr lang="ru-RU" b="1" dirty="0">
                <a:latin typeface="Arial" panose="020B0604020202020204" pitchFamily="34" charset="0"/>
                <a:cs typeface="Arial" panose="020B0604020202020204" pitchFamily="34" charset="0"/>
              </a:rPr>
              <a:t>Актуальность</a:t>
            </a:r>
          </a:p>
          <a:p>
            <a:pPr algn="just"/>
            <a:r>
              <a:rPr lang="ru-RU" dirty="0">
                <a:latin typeface="Arial" panose="020B0604020202020204" pitchFamily="34" charset="0"/>
                <a:cs typeface="Arial" panose="020B0604020202020204" pitchFamily="34" charset="0"/>
              </a:rPr>
              <a:t>По данным ВОЗ, в структуре смертности онкологические заболевания занимают второе место после сердечно-сосудистой патологии [1]. В 2023 г. смертность населения в России от злокачественных новообразований приблизилась к 300 000 человек [2].</a:t>
            </a:r>
          </a:p>
          <a:p>
            <a:pPr algn="just"/>
            <a:r>
              <a:rPr lang="ru-RU" dirty="0">
                <a:latin typeface="Arial" panose="020B0604020202020204" pitchFamily="34" charset="0"/>
                <a:cs typeface="Arial" panose="020B0604020202020204" pitchFamily="34" charset="0"/>
              </a:rPr>
              <a:t>На протяжении последнего десятилетия заболеваемость злокачественными новообразованиями (ЗНО) населения Приморского края (ПК) имела тенденцию к увеличению. </a:t>
            </a:r>
          </a:p>
          <a:p>
            <a:pPr algn="just"/>
            <a:r>
              <a:rPr lang="ru-RU" dirty="0">
                <a:latin typeface="Arial" panose="020B0604020202020204" pitchFamily="34" charset="0"/>
                <a:cs typeface="Arial" panose="020B0604020202020204" pitchFamily="34" charset="0"/>
              </a:rPr>
              <a:t>В 2022 году низкой долей раннего выявления (I-II стадии) заболевания характеризовались пациенты с ЗНО глотки (14,5%), печени (15,1%), поджелудочной железы (23,5%), лимфомами (28,8%), легкого (37,2%), гортани (38,2%), костей и суставных хрящей (38,5%), полости рта (41,1) (рис.1). </a:t>
            </a:r>
          </a:p>
          <a:p>
            <a:pPr algn="just"/>
            <a:endParaRPr lang="ru-RU" dirty="0"/>
          </a:p>
        </p:txBody>
      </p:sp>
      <p:sp>
        <p:nvSpPr>
          <p:cNvPr id="14" name="TextBox 13">
            <a:extLst>
              <a:ext uri="{FF2B5EF4-FFF2-40B4-BE49-F238E27FC236}">
                <a16:creationId xmlns:a16="http://schemas.microsoft.com/office/drawing/2014/main" xmlns="" id="{49449561-3463-F5F1-F19E-A188284EE18B}"/>
              </a:ext>
            </a:extLst>
          </p:cNvPr>
          <p:cNvSpPr txBox="1"/>
          <p:nvPr/>
        </p:nvSpPr>
        <p:spPr>
          <a:xfrm>
            <a:off x="10483878" y="3981152"/>
            <a:ext cx="9701198" cy="7571303"/>
          </a:xfrm>
          <a:prstGeom prst="rect">
            <a:avLst/>
          </a:prstGeom>
          <a:noFill/>
        </p:spPr>
        <p:txBody>
          <a:bodyPr wrap="square" rtlCol="0">
            <a:spAutoFit/>
          </a:bodyPr>
          <a:lstStyle/>
          <a:p>
            <a:pPr algn="just"/>
            <a:r>
              <a:rPr lang="ru-RU" b="1" dirty="0">
                <a:solidFill>
                  <a:schemeClr val="accent1"/>
                </a:solidFill>
                <a:latin typeface="Arial" panose="020B0604020202020204" pitchFamily="34" charset="0"/>
                <a:cs typeface="Arial" panose="020B0604020202020204" pitchFamily="34" charset="0"/>
              </a:rPr>
              <a:t>Для запуска программы в 2023 г во все стоматологические клиники ПК, которые работают по программе ОМС были закуплены:</a:t>
            </a:r>
          </a:p>
          <a:p>
            <a:pPr algn="just"/>
            <a:r>
              <a:rPr lang="ru-RU" dirty="0" smtClean="0">
                <a:latin typeface="Arial" panose="020B0604020202020204" pitchFamily="34" charset="0"/>
                <a:cs typeface="Arial" panose="020B0604020202020204" pitchFamily="34" charset="0"/>
              </a:rPr>
              <a:t>1</a:t>
            </a:r>
            <a:r>
              <a:rPr lang="ru-RU" dirty="0">
                <a:latin typeface="Arial" panose="020B0604020202020204" pitchFamily="34" charset="0"/>
                <a:cs typeface="Arial" panose="020B0604020202020204" pitchFamily="34" charset="0"/>
              </a:rPr>
              <a:t>. Светодиодный аппарат для </a:t>
            </a:r>
            <a:r>
              <a:rPr lang="ru-RU" dirty="0" err="1">
                <a:latin typeface="Arial" panose="020B0604020202020204" pitchFamily="34" charset="0"/>
                <a:cs typeface="Arial" panose="020B0604020202020204" pitchFamily="34" charset="0"/>
              </a:rPr>
              <a:t>аутофлюоресцентной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стоматоскопии</a:t>
            </a:r>
            <a:r>
              <a:rPr lang="ru-RU" dirty="0">
                <a:latin typeface="Arial" panose="020B0604020202020204" pitchFamily="34" charset="0"/>
                <a:cs typeface="Arial" panose="020B0604020202020204" pitchFamily="34" charset="0"/>
              </a:rPr>
              <a:t>. </a:t>
            </a:r>
          </a:p>
          <a:p>
            <a:pPr algn="just"/>
            <a:r>
              <a:rPr lang="ru-RU" dirty="0">
                <a:latin typeface="Arial" panose="020B0604020202020204" pitchFamily="34" charset="0"/>
                <a:cs typeface="Arial" panose="020B0604020202020204" pitchFamily="34" charset="0"/>
              </a:rPr>
              <a:t>2. Очки на основе специального светофильтра позволяют врачу-стоматологу визуально наблюдать очаги аномального свечения – «Темные пятна».</a:t>
            </a:r>
          </a:p>
          <a:p>
            <a:pPr algn="just"/>
            <a:r>
              <a:rPr lang="ru-RU" dirty="0">
                <a:latin typeface="Arial" panose="020B0604020202020204" pitchFamily="34" charset="0"/>
                <a:cs typeface="Arial" panose="020B0604020202020204" pitchFamily="34" charset="0"/>
              </a:rPr>
              <a:t>Метод </a:t>
            </a:r>
            <a:r>
              <a:rPr lang="ru-RU" dirty="0" err="1">
                <a:latin typeface="Arial" panose="020B0604020202020204" pitchFamily="34" charset="0"/>
                <a:cs typeface="Arial" panose="020B0604020202020204" pitchFamily="34" charset="0"/>
              </a:rPr>
              <a:t>аутофлюоресцентной</a:t>
            </a:r>
            <a:r>
              <a:rPr lang="ru-RU" dirty="0">
                <a:latin typeface="Arial" panose="020B0604020202020204" pitchFamily="34" charset="0"/>
                <a:cs typeface="Arial" panose="020B0604020202020204" pitchFamily="34" charset="0"/>
              </a:rPr>
              <a:t> диагностики (АФД) использовался для большинства здоровых пациентов, которые обратились к врачам стоматологам на  КГБУЗ « Краевая стоматологическая поликлиника» с мая по декабрь 2023 г в рамках программы скрининга. С октября 2023 года в </a:t>
            </a:r>
            <a:r>
              <a:rPr lang="ru-RU" dirty="0" err="1">
                <a:latin typeface="Arial" panose="020B0604020202020204" pitchFamily="34" charset="0"/>
                <a:cs typeface="Arial" panose="020B0604020202020204" pitchFamily="34" charset="0"/>
              </a:rPr>
              <a:t>некотрых</a:t>
            </a:r>
            <a:r>
              <a:rPr lang="ru-RU" dirty="0">
                <a:latin typeface="Arial" panose="020B0604020202020204" pitchFamily="34" charset="0"/>
                <a:cs typeface="Arial" panose="020B0604020202020204" pitchFamily="34" charset="0"/>
              </a:rPr>
              <a:t> ФАПах и смотровых кабинетах.</a:t>
            </a:r>
          </a:p>
          <a:p>
            <a:pPr algn="just"/>
            <a:r>
              <a:rPr lang="ru-RU" dirty="0">
                <a:latin typeface="Arial" panose="020B0604020202020204" pitchFamily="34" charset="0"/>
                <a:cs typeface="Arial" panose="020B0604020202020204" pitchFamily="34" charset="0"/>
              </a:rPr>
              <a:t>Нормальная слизистая оболочка испускает различные оттенки зеленой </a:t>
            </a:r>
            <a:r>
              <a:rPr lang="ru-RU" dirty="0" err="1">
                <a:latin typeface="Arial" panose="020B0604020202020204" pitchFamily="34" charset="0"/>
                <a:cs typeface="Arial" panose="020B0604020202020204" pitchFamily="34" charset="0"/>
              </a:rPr>
              <a:t>аутофлюоресценции</a:t>
            </a:r>
            <a:r>
              <a:rPr lang="ru-RU" dirty="0">
                <a:latin typeface="Arial" panose="020B0604020202020204" pitchFamily="34" charset="0"/>
                <a:cs typeface="Arial" panose="020B0604020202020204" pitchFamily="34" charset="0"/>
              </a:rPr>
              <a:t>, при патологических изменениях наблюдается гашение флюоресценции и визуализируется темное пятно на фоне окружающих тканей. [4,5]</a:t>
            </a:r>
          </a:p>
          <a:p>
            <a:pPr algn="just"/>
            <a:r>
              <a:rPr lang="ru-RU" dirty="0">
                <a:latin typeface="Arial" panose="020B0604020202020204" pitchFamily="34" charset="0"/>
                <a:cs typeface="Arial" panose="020B0604020202020204" pitchFamily="34" charset="0"/>
              </a:rPr>
              <a:t>При выявлении эффекта «темного пятна» пациент направлялся на  прием к врачу онкологу –лор врачу ГБУЗ «ПКОД» пациенту проводится визуальный осмотр слизистой оболочки рта в свете </a:t>
            </a:r>
            <a:r>
              <a:rPr lang="ru-RU" dirty="0" err="1">
                <a:latin typeface="Arial" panose="020B0604020202020204" pitchFamily="34" charset="0"/>
                <a:cs typeface="Arial" panose="020B0604020202020204" pitchFamily="34" charset="0"/>
              </a:rPr>
              <a:t>аутофлюоресцентного</a:t>
            </a:r>
            <a:r>
              <a:rPr lang="ru-RU" dirty="0">
                <a:latin typeface="Arial" panose="020B0604020202020204" pitchFamily="34" charset="0"/>
                <a:cs typeface="Arial" panose="020B0604020202020204" pitchFamily="34" charset="0"/>
              </a:rPr>
              <a:t> излучения, сопоставление данных АФД с картой дефектов стоматолога. При визуализации «темного пятна» на фоне зеленого свечения нормальной слизистой  - биопсия. </a:t>
            </a:r>
          </a:p>
          <a:p>
            <a:pPr algn="just"/>
            <a:r>
              <a:rPr lang="ru-RU" dirty="0">
                <a:latin typeface="Arial" panose="020B0604020202020204" pitchFamily="34" charset="0"/>
                <a:cs typeface="Arial" panose="020B0604020202020204" pitchFamily="34" charset="0"/>
              </a:rPr>
              <a:t>Клинический случай. На Рис. 2 представлена визуализация патологического очага пациентки 25 лет с помощью светодиодного аппарата  </a:t>
            </a:r>
            <a:r>
              <a:rPr lang="ru-RU" dirty="0" err="1">
                <a:latin typeface="Arial" panose="020B0604020202020204" pitchFamily="34" charset="0"/>
                <a:cs typeface="Arial" panose="020B0604020202020204" pitchFamily="34" charset="0"/>
              </a:rPr>
              <a:t>аутофлюоресцентной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стоматоскопии</a:t>
            </a:r>
            <a:r>
              <a:rPr lang="ru-RU" dirty="0">
                <a:latin typeface="Arial" panose="020B0604020202020204" pitchFamily="34" charset="0"/>
                <a:cs typeface="Arial" panose="020B0604020202020204" pitchFamily="34" charset="0"/>
              </a:rPr>
              <a:t> (АФС). Морфологическое заключение по данным биопсии: плоскоклеточный рак. </a:t>
            </a:r>
          </a:p>
          <a:p>
            <a:pPr algn="just"/>
            <a:r>
              <a:rPr lang="ru-RU" b="1" dirty="0">
                <a:solidFill>
                  <a:schemeClr val="accent1"/>
                </a:solidFill>
                <a:latin typeface="Arial" panose="020B0604020202020204" pitchFamily="34" charset="0"/>
                <a:cs typeface="Arial" panose="020B0604020202020204" pitchFamily="34" charset="0"/>
              </a:rPr>
              <a:t>ВЫВОД: </a:t>
            </a:r>
            <a:r>
              <a:rPr lang="ru-RU" dirty="0">
                <a:latin typeface="Arial" panose="020B0604020202020204" pitchFamily="34" charset="0"/>
                <a:cs typeface="Arial" panose="020B0604020202020204" pitchFamily="34" charset="0"/>
              </a:rPr>
              <a:t>проведение АФС позволило обнаружить рак на ранней стадии у молодой пациентки и провести лечение по радикальной программе. Данное заболевание  при остальных методах диагностики невозможно было бы интерпретировать как злокачественный процесс.</a:t>
            </a:r>
          </a:p>
          <a:p>
            <a:pPr algn="just"/>
            <a:endParaRPr lang="ru-RU" dirty="0">
              <a:latin typeface="Arial" panose="020B0604020202020204" pitchFamily="34" charset="0"/>
              <a:cs typeface="Arial" panose="020B0604020202020204" pitchFamily="34" charset="0"/>
            </a:endParaRPr>
          </a:p>
          <a:p>
            <a:pPr algn="just"/>
            <a:endParaRPr lang="ru-RU" dirty="0"/>
          </a:p>
        </p:txBody>
      </p:sp>
      <p:sp>
        <p:nvSpPr>
          <p:cNvPr id="15" name="TextBox 14">
            <a:extLst>
              <a:ext uri="{FF2B5EF4-FFF2-40B4-BE49-F238E27FC236}">
                <a16:creationId xmlns:a16="http://schemas.microsoft.com/office/drawing/2014/main" xmlns="" id="{BA08A128-A37E-7AD9-655F-7ED9BB50A332}"/>
              </a:ext>
            </a:extLst>
          </p:cNvPr>
          <p:cNvSpPr txBox="1"/>
          <p:nvPr/>
        </p:nvSpPr>
        <p:spPr>
          <a:xfrm>
            <a:off x="20427828" y="3981151"/>
            <a:ext cx="9448799" cy="646331"/>
          </a:xfrm>
          <a:prstGeom prst="rect">
            <a:avLst/>
          </a:prstGeom>
          <a:noFill/>
        </p:spPr>
        <p:txBody>
          <a:bodyPr wrap="square" rtlCol="0">
            <a:spAutoFit/>
          </a:bodyPr>
          <a:lstStyle/>
          <a:p>
            <a:endParaRPr lang="ru-RU" dirty="0">
              <a:latin typeface="Arial" panose="020B0604020202020204" pitchFamily="34" charset="0"/>
              <a:cs typeface="Arial" panose="020B0604020202020204" pitchFamily="34" charset="0"/>
            </a:endParaRPr>
          </a:p>
          <a:p>
            <a:endParaRPr lang="ru-RU" dirty="0"/>
          </a:p>
        </p:txBody>
      </p:sp>
      <p:sp>
        <p:nvSpPr>
          <p:cNvPr id="18" name="TextBox 17">
            <a:extLst>
              <a:ext uri="{FF2B5EF4-FFF2-40B4-BE49-F238E27FC236}">
                <a16:creationId xmlns:a16="http://schemas.microsoft.com/office/drawing/2014/main" xmlns="" id="{05951A88-5BD3-2F40-79E8-A91CFFB7EB65}"/>
              </a:ext>
            </a:extLst>
          </p:cNvPr>
          <p:cNvSpPr txBox="1"/>
          <p:nvPr/>
        </p:nvSpPr>
        <p:spPr>
          <a:xfrm>
            <a:off x="266219" y="12480459"/>
            <a:ext cx="9581166" cy="923330"/>
          </a:xfrm>
          <a:prstGeom prst="rect">
            <a:avLst/>
          </a:prstGeom>
          <a:noFill/>
        </p:spPr>
        <p:txBody>
          <a:bodyPr wrap="square" rtlCol="0">
            <a:spAutoFit/>
          </a:bodyPr>
          <a:lstStyle/>
          <a:p>
            <a:r>
              <a:rPr lang="ru-RU" dirty="0">
                <a:latin typeface="Arial Narrow" panose="020B0606020202030204" pitchFamily="34" charset="0"/>
              </a:rPr>
              <a:t>Рис.1 Удельный вес больных, выявленных на I-II стадии заболевания,  от всех выявленных в 2022 г в Приморском каре (без выявленных посмертно) [3].</a:t>
            </a:r>
          </a:p>
          <a:p>
            <a:endParaRPr lang="ru-RU" dirty="0">
              <a:latin typeface="Aptos Narrow" panose="020B0004020202020204" pitchFamily="34" charset="0"/>
            </a:endParaRPr>
          </a:p>
        </p:txBody>
      </p:sp>
      <p:sp>
        <p:nvSpPr>
          <p:cNvPr id="19" name="TextBox 18">
            <a:extLst>
              <a:ext uri="{FF2B5EF4-FFF2-40B4-BE49-F238E27FC236}">
                <a16:creationId xmlns:a16="http://schemas.microsoft.com/office/drawing/2014/main" xmlns="" id="{0F73277D-0872-27A9-18EB-DA1E221F4EE5}"/>
              </a:ext>
            </a:extLst>
          </p:cNvPr>
          <p:cNvSpPr txBox="1"/>
          <p:nvPr/>
        </p:nvSpPr>
        <p:spPr>
          <a:xfrm>
            <a:off x="266217" y="13178946"/>
            <a:ext cx="9872722" cy="8402300"/>
          </a:xfrm>
          <a:prstGeom prst="rect">
            <a:avLst/>
          </a:prstGeom>
          <a:noFill/>
        </p:spPr>
        <p:txBody>
          <a:bodyPr wrap="square" rtlCol="0">
            <a:spAutoFit/>
          </a:bodyPr>
          <a:lstStyle/>
          <a:p>
            <a:pPr algn="just"/>
            <a:r>
              <a:rPr lang="ru-RU" dirty="0">
                <a:latin typeface="Arial" panose="020B0604020202020204" pitchFamily="34" charset="0"/>
                <a:cs typeface="Arial" panose="020B0604020202020204" pitchFamily="34" charset="0"/>
              </a:rPr>
              <a:t>В 2022 году отмечается рост запущенных визуальных форм на 15% в сравнении с 2019г (ЗНО полости рта) [3]. </a:t>
            </a:r>
          </a:p>
          <a:p>
            <a:pPr algn="just"/>
            <a:r>
              <a:rPr lang="ru-RU" dirty="0">
                <a:latin typeface="Arial" panose="020B0604020202020204" pitchFamily="34" charset="0"/>
                <a:cs typeface="Arial" panose="020B0604020202020204" pitchFamily="34" charset="0"/>
              </a:rPr>
              <a:t>Обращал на себя внимание низкий уровень активного выявления ЗНО полости рта в ПК врачами стоматологами -13%. </a:t>
            </a:r>
          </a:p>
          <a:p>
            <a:pPr algn="just"/>
            <a:r>
              <a:rPr lang="ru-RU" dirty="0">
                <a:latin typeface="Arial" panose="020B0604020202020204" pitchFamily="34" charset="0"/>
                <a:cs typeface="Arial" panose="020B0604020202020204" pitchFamily="34" charset="0"/>
              </a:rPr>
              <a:t>Следует отметить, что большие трудности возникают при дифференциации </a:t>
            </a:r>
            <a:r>
              <a:rPr lang="ru-RU" dirty="0" err="1">
                <a:latin typeface="Arial" panose="020B0604020202020204" pitchFamily="34" charset="0"/>
                <a:cs typeface="Arial" panose="020B0604020202020204" pitchFamily="34" charset="0"/>
              </a:rPr>
              <a:t>предрака</a:t>
            </a:r>
            <a:r>
              <a:rPr lang="ru-RU" dirty="0">
                <a:latin typeface="Arial" panose="020B0604020202020204" pitchFamily="34" charset="0"/>
                <a:cs typeface="Arial" panose="020B0604020202020204" pitchFamily="34" charset="0"/>
              </a:rPr>
              <a:t> и злокачественной патологии, вследствие отсутствия четких клинических признаков. [6]</a:t>
            </a:r>
          </a:p>
          <a:p>
            <a:pPr algn="just"/>
            <a:r>
              <a:rPr lang="ru-RU" dirty="0">
                <a:latin typeface="Arial" panose="020B0604020202020204" pitchFamily="34" charset="0"/>
                <a:cs typeface="Arial" panose="020B0604020202020204" pitchFamily="34" charset="0"/>
              </a:rPr>
              <a:t>К методам диагностики предраковых и онкозаболеваний слизистой оболочки рта (СОР) относятся цитологические, гистологические исследования, </a:t>
            </a:r>
            <a:r>
              <a:rPr lang="ru-RU" dirty="0" err="1">
                <a:latin typeface="Arial" panose="020B0604020202020204" pitchFamily="34" charset="0"/>
                <a:cs typeface="Arial" panose="020B0604020202020204" pitchFamily="34" charset="0"/>
              </a:rPr>
              <a:t>стоматоскопия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биомикроскопия</a:t>
            </a:r>
            <a:r>
              <a:rPr lang="ru-RU" dirty="0">
                <a:latin typeface="Arial" panose="020B0604020202020204" pitchFamily="34" charset="0"/>
                <a:cs typeface="Arial" panose="020B0604020202020204" pitchFamily="34" charset="0"/>
              </a:rPr>
              <a:t>. [8,7].</a:t>
            </a:r>
          </a:p>
          <a:p>
            <a:pPr algn="just"/>
            <a:r>
              <a:rPr lang="ru-RU" b="1" cap="all" dirty="0">
                <a:solidFill>
                  <a:schemeClr val="accent1"/>
                </a:solidFill>
                <a:latin typeface="Arial" panose="020B0604020202020204" pitchFamily="34" charset="0"/>
                <a:cs typeface="Arial" panose="020B0604020202020204" pitchFamily="34" charset="0"/>
              </a:rPr>
              <a:t>Цель </a:t>
            </a:r>
            <a:r>
              <a:rPr lang="ru-RU" b="1" cap="all" dirty="0" smtClean="0">
                <a:solidFill>
                  <a:schemeClr val="accent1"/>
                </a:solidFill>
                <a:latin typeface="Arial" panose="020B0604020202020204" pitchFamily="34" charset="0"/>
                <a:cs typeface="Arial" panose="020B0604020202020204" pitchFamily="34" charset="0"/>
              </a:rPr>
              <a:t>исследования:</a:t>
            </a:r>
            <a:endParaRPr lang="ru-RU" b="1" cap="all" dirty="0">
              <a:solidFill>
                <a:schemeClr val="accent1"/>
              </a:solidFill>
              <a:latin typeface="Arial" panose="020B0604020202020204" pitchFamily="34" charset="0"/>
              <a:cs typeface="Arial" panose="020B0604020202020204" pitchFamily="34" charset="0"/>
            </a:endParaRPr>
          </a:p>
          <a:p>
            <a:pPr algn="just"/>
            <a:r>
              <a:rPr lang="ru-RU" dirty="0">
                <a:latin typeface="Arial" panose="020B0604020202020204" pitchFamily="34" charset="0"/>
                <a:cs typeface="Arial" panose="020B0604020202020204" pitchFamily="34" charset="0"/>
              </a:rPr>
              <a:t>Внедрение программы для ранней диагностики патологических, в том числе злокачественных, процессов на слизистой оболочке рта на территории ПК  путем включения в программу скрининга в метода прямой визуализации с помощью </a:t>
            </a:r>
            <a:r>
              <a:rPr lang="ru-RU" dirty="0" err="1">
                <a:latin typeface="Arial" panose="020B0604020202020204" pitchFamily="34" charset="0"/>
                <a:cs typeface="Arial" panose="020B0604020202020204" pitchFamily="34" charset="0"/>
              </a:rPr>
              <a:t>аутофлюоресценции</a:t>
            </a:r>
            <a:r>
              <a:rPr lang="ru-RU" dirty="0">
                <a:latin typeface="Arial" panose="020B0604020202020204" pitchFamily="34" charset="0"/>
                <a:cs typeface="Arial" panose="020B0604020202020204" pitchFamily="34" charset="0"/>
              </a:rPr>
              <a:t> тканей на территории ПК. </a:t>
            </a:r>
          </a:p>
          <a:p>
            <a:pPr algn="just"/>
            <a:r>
              <a:rPr lang="ru-RU" b="1" cap="all" dirty="0">
                <a:solidFill>
                  <a:schemeClr val="accent1"/>
                </a:solidFill>
                <a:latin typeface="Arial" panose="020B0604020202020204" pitchFamily="34" charset="0"/>
                <a:cs typeface="Arial" panose="020B0604020202020204" pitchFamily="34" charset="0"/>
              </a:rPr>
              <a:t>Задачи исследования:</a:t>
            </a:r>
          </a:p>
          <a:p>
            <a:pPr marL="285750" indent="-285750" algn="just">
              <a:buFont typeface="Wingdings" panose="05000000000000000000" pitchFamily="2" charset="2"/>
              <a:buChar char="§"/>
            </a:pPr>
            <a:r>
              <a:rPr lang="ru-RU" dirty="0">
                <a:latin typeface="Arial" panose="020B0604020202020204" pitchFamily="34" charset="0"/>
                <a:cs typeface="Arial" panose="020B0604020202020204" pitchFamily="34" charset="0"/>
              </a:rPr>
              <a:t>Увеличить % выявления злокачественной патологии полости рта на 1-2 стадиях на приеме у врача стоматолога.</a:t>
            </a:r>
          </a:p>
          <a:p>
            <a:pPr marL="285750" indent="-285750" algn="just">
              <a:buFont typeface="Wingdings" panose="05000000000000000000" pitchFamily="2" charset="2"/>
              <a:buChar char="§"/>
            </a:pPr>
            <a:r>
              <a:rPr lang="ru-RU" dirty="0">
                <a:latin typeface="Arial" panose="020B0604020202020204" pitchFamily="34" charset="0"/>
                <a:cs typeface="Arial" panose="020B0604020202020204" pitchFamily="34" charset="0"/>
              </a:rPr>
              <a:t>Снизить сроки консультации и обследования пациентов с патологией полости рта согласно Программе Государственных Гарантий.</a:t>
            </a:r>
          </a:p>
          <a:p>
            <a:pPr marL="285750" indent="-285750" algn="just">
              <a:buFont typeface="Wingdings" panose="05000000000000000000" pitchFamily="2" charset="2"/>
              <a:buChar char="§"/>
            </a:pPr>
            <a:r>
              <a:rPr lang="ru-RU" dirty="0">
                <a:latin typeface="Arial" panose="020B0604020202020204" pitchFamily="34" charset="0"/>
                <a:cs typeface="Arial" panose="020B0604020202020204" pitchFamily="34" charset="0"/>
              </a:rPr>
              <a:t>Минимизировать количество диагностических ошибок в рамках, с помощью дистанционного контроля за корректностью обследования пациента, в том числе по результатам биопсий.</a:t>
            </a:r>
          </a:p>
          <a:p>
            <a:pPr algn="just"/>
            <a:r>
              <a:rPr lang="ru-RU" b="1" cap="all" dirty="0">
                <a:solidFill>
                  <a:schemeClr val="accent1"/>
                </a:solidFill>
                <a:latin typeface="Arial" panose="020B0604020202020204" pitchFamily="34" charset="0"/>
                <a:cs typeface="Arial" panose="020B0604020202020204" pitchFamily="34" charset="0"/>
              </a:rPr>
              <a:t>Материалы и методы. </a:t>
            </a:r>
          </a:p>
          <a:p>
            <a:pPr algn="just"/>
            <a:r>
              <a:rPr lang="ru-RU" dirty="0">
                <a:latin typeface="Arial" panose="020B0604020202020204" pitchFamily="34" charset="0"/>
                <a:cs typeface="Arial" panose="020B0604020202020204" pitchFamily="34" charset="0"/>
              </a:rPr>
              <a:t>При выявлении патологии пациенты разделялись на группы:</a:t>
            </a:r>
          </a:p>
          <a:p>
            <a:pPr algn="just"/>
            <a:r>
              <a:rPr lang="ru-RU" dirty="0">
                <a:latin typeface="Arial" panose="020B0604020202020204" pitchFamily="34" charset="0"/>
                <a:cs typeface="Arial" panose="020B0604020202020204" pitchFamily="34" charset="0"/>
              </a:rPr>
              <a:t>1.	Выявление  в рамках диспансеризации определённых групп взрослого населения и профилактических медицинских осмотров (ДОГВН и ПМО) другими специалистами,</a:t>
            </a:r>
          </a:p>
          <a:p>
            <a:pPr algn="just"/>
            <a:r>
              <a:rPr lang="ru-RU" dirty="0">
                <a:latin typeface="Arial" panose="020B0604020202020204" pitchFamily="34" charset="0"/>
                <a:cs typeface="Arial" panose="020B0604020202020204" pitchFamily="34" charset="0"/>
              </a:rPr>
              <a:t>2.	Выявление в рамках приема у врачей стоматологов </a:t>
            </a:r>
          </a:p>
          <a:p>
            <a:pPr algn="just"/>
            <a:r>
              <a:rPr lang="ru-RU" dirty="0">
                <a:latin typeface="Arial" panose="020B0604020202020204" pitchFamily="34" charset="0"/>
                <a:cs typeface="Arial" panose="020B0604020202020204" pitchFamily="34" charset="0"/>
              </a:rPr>
              <a:t>3.	Выявление  при самостоятельном обращении.</a:t>
            </a:r>
          </a:p>
          <a:p>
            <a:pPr algn="just"/>
            <a:endParaRPr lang="ru-RU" dirty="0"/>
          </a:p>
          <a:p>
            <a:pPr algn="just"/>
            <a:endParaRPr lang="ru-RU" dirty="0"/>
          </a:p>
        </p:txBody>
      </p:sp>
      <p:pic>
        <p:nvPicPr>
          <p:cNvPr id="21" name="Рисунок 20">
            <a:extLst>
              <a:ext uri="{FF2B5EF4-FFF2-40B4-BE49-F238E27FC236}">
                <a16:creationId xmlns:a16="http://schemas.microsoft.com/office/drawing/2014/main" xmlns="" id="{4BAD33B9-CA73-F6F9-F3E5-AEF5B23F74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62616" y="11040401"/>
            <a:ext cx="3354550" cy="3600000"/>
          </a:xfrm>
          <a:prstGeom prst="rect">
            <a:avLst/>
          </a:prstGeom>
        </p:spPr>
      </p:pic>
      <p:pic>
        <p:nvPicPr>
          <p:cNvPr id="23" name="Рисунок 22">
            <a:extLst>
              <a:ext uri="{FF2B5EF4-FFF2-40B4-BE49-F238E27FC236}">
                <a16:creationId xmlns:a16="http://schemas.microsoft.com/office/drawing/2014/main" xmlns="" id="{F9094A22-7983-2A3B-30BC-343A107FB4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343988" y="11016955"/>
            <a:ext cx="5717632" cy="3600000"/>
          </a:xfrm>
          <a:prstGeom prst="rect">
            <a:avLst/>
          </a:prstGeom>
        </p:spPr>
      </p:pic>
      <p:sp>
        <p:nvSpPr>
          <p:cNvPr id="24" name="TextBox 23">
            <a:extLst>
              <a:ext uri="{FF2B5EF4-FFF2-40B4-BE49-F238E27FC236}">
                <a16:creationId xmlns:a16="http://schemas.microsoft.com/office/drawing/2014/main" xmlns="" id="{54FC2905-E9AA-04BB-071D-0F6E053BB45E}"/>
              </a:ext>
            </a:extLst>
          </p:cNvPr>
          <p:cNvSpPr txBox="1"/>
          <p:nvPr/>
        </p:nvSpPr>
        <p:spPr>
          <a:xfrm>
            <a:off x="10483878" y="14778000"/>
            <a:ext cx="9260485" cy="923330"/>
          </a:xfrm>
          <a:prstGeom prst="rect">
            <a:avLst/>
          </a:prstGeom>
          <a:noFill/>
        </p:spPr>
        <p:txBody>
          <a:bodyPr wrap="square" rtlCol="0">
            <a:spAutoFit/>
          </a:bodyPr>
          <a:lstStyle/>
          <a:p>
            <a:r>
              <a:rPr lang="ru-RU" dirty="0">
                <a:latin typeface="Arial Narrow" panose="020B0606020202030204" pitchFamily="34" charset="0"/>
              </a:rPr>
              <a:t>Рис. 2. Патологический очаг пациентки 25 лет (визуализация с помощью светодиодного аппарата </a:t>
            </a:r>
            <a:r>
              <a:rPr lang="ru-RU" dirty="0" err="1">
                <a:latin typeface="Arial Narrow" panose="020B0606020202030204" pitchFamily="34" charset="0"/>
              </a:rPr>
              <a:t>аутофлюоресцентной</a:t>
            </a:r>
            <a:r>
              <a:rPr lang="ru-RU" dirty="0">
                <a:latin typeface="Arial Narrow" panose="020B0606020202030204" pitchFamily="34" charset="0"/>
              </a:rPr>
              <a:t> </a:t>
            </a:r>
            <a:r>
              <a:rPr lang="ru-RU" dirty="0" err="1">
                <a:latin typeface="Arial Narrow" panose="020B0606020202030204" pitchFamily="34" charset="0"/>
              </a:rPr>
              <a:t>стоматоскопии</a:t>
            </a:r>
            <a:r>
              <a:rPr lang="ru-RU" dirty="0">
                <a:latin typeface="Arial Narrow" panose="020B0606020202030204" pitchFamily="34" charset="0"/>
              </a:rPr>
              <a:t>, вид слизистой полости пациентки 25 лет без использования </a:t>
            </a:r>
            <a:r>
              <a:rPr lang="ru-RU" dirty="0" err="1">
                <a:latin typeface="Arial Narrow" panose="020B0606020202030204" pitchFamily="34" charset="0"/>
              </a:rPr>
              <a:t>стоматосокпа</a:t>
            </a:r>
            <a:r>
              <a:rPr lang="ru-RU" dirty="0">
                <a:latin typeface="Arial Narrow" panose="020B0606020202030204" pitchFamily="34" charset="0"/>
              </a:rPr>
              <a:t>).</a:t>
            </a:r>
          </a:p>
        </p:txBody>
      </p:sp>
      <p:sp>
        <p:nvSpPr>
          <p:cNvPr id="25" name="TextBox 24">
            <a:extLst>
              <a:ext uri="{FF2B5EF4-FFF2-40B4-BE49-F238E27FC236}">
                <a16:creationId xmlns:a16="http://schemas.microsoft.com/office/drawing/2014/main" xmlns="" id="{6D15E68A-CFEA-49CA-ED60-B22ECB1CADFB}"/>
              </a:ext>
            </a:extLst>
          </p:cNvPr>
          <p:cNvSpPr txBox="1"/>
          <p:nvPr/>
        </p:nvSpPr>
        <p:spPr>
          <a:xfrm>
            <a:off x="10483878" y="15724776"/>
            <a:ext cx="9591275" cy="5632311"/>
          </a:xfrm>
          <a:prstGeom prst="rect">
            <a:avLst/>
          </a:prstGeom>
          <a:noFill/>
        </p:spPr>
        <p:txBody>
          <a:bodyPr wrap="square" rtlCol="0">
            <a:spAutoFit/>
          </a:bodyPr>
          <a:lstStyle/>
          <a:p>
            <a:pPr algn="just"/>
            <a:r>
              <a:rPr lang="ru-RU" b="1" cap="all" dirty="0">
                <a:solidFill>
                  <a:schemeClr val="accent1"/>
                </a:solidFill>
                <a:latin typeface="Arial" panose="020B0604020202020204" pitchFamily="34" charset="0"/>
                <a:cs typeface="Arial" panose="020B0604020202020204" pitchFamily="34" charset="0"/>
              </a:rPr>
              <a:t>Результаты:</a:t>
            </a:r>
          </a:p>
          <a:p>
            <a:pPr algn="just"/>
            <a:r>
              <a:rPr lang="ru-RU" dirty="0">
                <a:latin typeface="Arial" panose="020B0604020202020204" pitchFamily="34" charset="0"/>
                <a:cs typeface="Arial" panose="020B0604020202020204" pitchFamily="34" charset="0"/>
              </a:rPr>
              <a:t>В рамках проекта «Ранее выявление злокачественных заболеваний полости рта» в 2023 году на территории ПК врачами стоматологами было осмотрено 10 750 пациентов, взято 462 биопсии. Выявлено случаев в 2023 г: </a:t>
            </a:r>
          </a:p>
          <a:p>
            <a:pPr algn="just"/>
            <a:r>
              <a:rPr lang="ru-RU" dirty="0">
                <a:latin typeface="Arial" panose="020B0604020202020204" pitchFamily="34" charset="0"/>
                <a:cs typeface="Arial" panose="020B0604020202020204" pitchFamily="34" charset="0"/>
              </a:rPr>
              <a:t>предраковые заболевания– 395  </a:t>
            </a:r>
          </a:p>
          <a:p>
            <a:pPr algn="just"/>
            <a:r>
              <a:rPr lang="ru-RU" dirty="0">
                <a:latin typeface="Arial" panose="020B0604020202020204" pitchFamily="34" charset="0"/>
                <a:cs typeface="Arial" panose="020B0604020202020204" pitchFamily="34" charset="0"/>
              </a:rPr>
              <a:t>факультативные предраковые заболевания - 363, </a:t>
            </a:r>
          </a:p>
          <a:p>
            <a:pPr algn="just"/>
            <a:r>
              <a:rPr lang="ru-RU" dirty="0">
                <a:latin typeface="Arial" panose="020B0604020202020204" pitchFamily="34" charset="0"/>
                <a:cs typeface="Arial" panose="020B0604020202020204" pitchFamily="34" charset="0"/>
              </a:rPr>
              <a:t>облигатные предраковые заболевания – 32. </a:t>
            </a:r>
          </a:p>
          <a:p>
            <a:pPr algn="just"/>
            <a:r>
              <a:rPr lang="ru-RU" dirty="0">
                <a:latin typeface="Arial" panose="020B0604020202020204" pitchFamily="34" charset="0"/>
                <a:cs typeface="Arial" panose="020B0604020202020204" pitchFamily="34" charset="0"/>
              </a:rPr>
              <a:t>В 2023г по сравнению с 2022 годом увеличилось количество выявленной предраковой патологии (2022 г - зарегистрировано 17 предраковых заболеваний полости рта на территории ПК), (таблица 1). </a:t>
            </a:r>
          </a:p>
          <a:p>
            <a:pPr algn="just"/>
            <a:r>
              <a:rPr lang="ru-RU" dirty="0">
                <a:latin typeface="Arial" panose="020B0604020202020204" pitchFamily="34" charset="0"/>
                <a:cs typeface="Arial" panose="020B0604020202020204" pitchFamily="34" charset="0"/>
              </a:rPr>
              <a:t>Из табл.2 видно, что в 2022 г 73% злокачественных заболеваний полости рта выявлялись при самостоятельном обращении пациентов, в 59,9 % случаев регистрировались запущенные формы рака полости рта, визуальной локализации, на III-IV стадиях. Благодаря внедрениям программ скрининга на приеме у врача стоматолога вырос процент выявления ЗНО полости рта в рамках ДОГВН и ПМО врачами стоматологами. </a:t>
            </a:r>
          </a:p>
          <a:p>
            <a:pPr algn="just"/>
            <a:r>
              <a:rPr lang="ru-RU" dirty="0">
                <a:latin typeface="Arial" panose="020B0604020202020204" pitchFamily="34" charset="0"/>
                <a:cs typeface="Arial" panose="020B0604020202020204" pitchFamily="34" charset="0"/>
              </a:rPr>
              <a:t>Маршрут пациента в рамках проекта «Ранее выявление злокачественных заболеваний полости рта» в 2023 году на территории ПК составил 15,3 дней, что в 3 раза меньше чем среднее значение в 2022 г. </a:t>
            </a:r>
          </a:p>
          <a:p>
            <a:pPr algn="just"/>
            <a:endParaRPr lang="ru-RU" dirty="0"/>
          </a:p>
        </p:txBody>
      </p:sp>
      <p:graphicFrame>
        <p:nvGraphicFramePr>
          <p:cNvPr id="26" name="Таблица 25">
            <a:extLst>
              <a:ext uri="{FF2B5EF4-FFF2-40B4-BE49-F238E27FC236}">
                <a16:creationId xmlns:a16="http://schemas.microsoft.com/office/drawing/2014/main" xmlns="" id="{A4BDA734-E1B9-41C9-A14F-40D001C0DF80}"/>
              </a:ext>
            </a:extLst>
          </p:cNvPr>
          <p:cNvGraphicFramePr>
            <a:graphicFrameLocks noGrp="1"/>
          </p:cNvGraphicFramePr>
          <p:nvPr>
            <p:extLst>
              <p:ext uri="{D42A27DB-BD31-4B8C-83A1-F6EECF244321}">
                <p14:modId xmlns:p14="http://schemas.microsoft.com/office/powerpoint/2010/main" val="444292825"/>
              </p:ext>
            </p:extLst>
          </p:nvPr>
        </p:nvGraphicFramePr>
        <p:xfrm>
          <a:off x="20427828" y="4006646"/>
          <a:ext cx="9581168" cy="2721445"/>
        </p:xfrm>
        <a:graphic>
          <a:graphicData uri="http://schemas.openxmlformats.org/drawingml/2006/table">
            <a:tbl>
              <a:tblPr firstRow="1" firstCol="1" bandRow="1">
                <a:tableStyleId>{7DF18680-E054-41AD-8BC1-D1AEF772440D}</a:tableStyleId>
              </a:tblPr>
              <a:tblGrid>
                <a:gridCol w="832516">
                  <a:extLst>
                    <a:ext uri="{9D8B030D-6E8A-4147-A177-3AD203B41FA5}">
                      <a16:colId xmlns:a16="http://schemas.microsoft.com/office/drawing/2014/main" xmlns="" val="3352058618"/>
                    </a:ext>
                  </a:extLst>
                </a:gridCol>
                <a:gridCol w="2441588">
                  <a:extLst>
                    <a:ext uri="{9D8B030D-6E8A-4147-A177-3AD203B41FA5}">
                      <a16:colId xmlns:a16="http://schemas.microsoft.com/office/drawing/2014/main" xmlns="" val="1219452114"/>
                    </a:ext>
                  </a:extLst>
                </a:gridCol>
                <a:gridCol w="2316732">
                  <a:extLst>
                    <a:ext uri="{9D8B030D-6E8A-4147-A177-3AD203B41FA5}">
                      <a16:colId xmlns:a16="http://schemas.microsoft.com/office/drawing/2014/main" xmlns="" val="1923092613"/>
                    </a:ext>
                  </a:extLst>
                </a:gridCol>
                <a:gridCol w="2322758">
                  <a:extLst>
                    <a:ext uri="{9D8B030D-6E8A-4147-A177-3AD203B41FA5}">
                      <a16:colId xmlns:a16="http://schemas.microsoft.com/office/drawing/2014/main" xmlns="" val="3600923607"/>
                    </a:ext>
                  </a:extLst>
                </a:gridCol>
                <a:gridCol w="1667574">
                  <a:extLst>
                    <a:ext uri="{9D8B030D-6E8A-4147-A177-3AD203B41FA5}">
                      <a16:colId xmlns:a16="http://schemas.microsoft.com/office/drawing/2014/main" xmlns="" val="1790078889"/>
                    </a:ext>
                  </a:extLst>
                </a:gridCol>
              </a:tblGrid>
              <a:tr h="1541707">
                <a:tc>
                  <a:txBody>
                    <a:bodyPr/>
                    <a:lstStyle/>
                    <a:p>
                      <a:pPr algn="ctr">
                        <a:lnSpc>
                          <a:spcPct val="107000"/>
                        </a:lnSpc>
                        <a:spcAft>
                          <a:spcPts val="800"/>
                        </a:spcAft>
                      </a:pPr>
                      <a:r>
                        <a:rPr lang="ru-RU" sz="1800" kern="100" dirty="0">
                          <a:effectLst/>
                        </a:rPr>
                        <a:t>Год</a:t>
                      </a:r>
                      <a:endParaRPr lang="ru-RU"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ru-RU" sz="1800" kern="100" dirty="0">
                          <a:effectLst/>
                        </a:rPr>
                        <a:t>Предраковые заболевания  в рамках ДОГВН и ПМО (</a:t>
                      </a:r>
                      <a:r>
                        <a:rPr lang="ru-RU" sz="1800" kern="100" dirty="0" err="1">
                          <a:effectLst/>
                        </a:rPr>
                        <a:t>абс</a:t>
                      </a:r>
                      <a:r>
                        <a:rPr lang="ru-RU" sz="1800" kern="100" dirty="0">
                          <a:effectLst/>
                        </a:rPr>
                        <a:t>), специалисты, кроме стоматологов</a:t>
                      </a:r>
                      <a:endParaRPr lang="ru-RU"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ru-RU" sz="1800" kern="100" dirty="0">
                          <a:effectLst/>
                        </a:rPr>
                        <a:t>Предраковые заболевания, выявленные самостоятельно\при обращении (</a:t>
                      </a:r>
                      <a:r>
                        <a:rPr lang="ru-RU" sz="1800" kern="100" dirty="0" err="1">
                          <a:effectLst/>
                        </a:rPr>
                        <a:t>абс</a:t>
                      </a:r>
                      <a:r>
                        <a:rPr lang="ru-RU" sz="1800" kern="100" dirty="0">
                          <a:effectLst/>
                        </a:rPr>
                        <a:t>)</a:t>
                      </a:r>
                      <a:endParaRPr lang="ru-RU"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ru-RU" sz="1800" kern="100" dirty="0">
                          <a:effectLst/>
                        </a:rPr>
                        <a:t>Предраковые заболевания, выявленные врачами стоматологами (</a:t>
                      </a:r>
                      <a:r>
                        <a:rPr lang="ru-RU" sz="1800" kern="100" dirty="0" err="1">
                          <a:effectLst/>
                        </a:rPr>
                        <a:t>абс</a:t>
                      </a:r>
                      <a:r>
                        <a:rPr lang="ru-RU" sz="1800" kern="100" dirty="0">
                          <a:effectLst/>
                        </a:rPr>
                        <a:t>)</a:t>
                      </a:r>
                      <a:endParaRPr lang="ru-RU"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07000"/>
                        </a:lnSpc>
                        <a:spcAft>
                          <a:spcPts val="800"/>
                        </a:spcAft>
                      </a:pPr>
                      <a:r>
                        <a:rPr lang="ru-RU" sz="1800" kern="100" dirty="0">
                          <a:effectLst/>
                        </a:rPr>
                        <a:t>Всего</a:t>
                      </a:r>
                      <a:endParaRPr lang="ru-RU"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3755015828"/>
                  </a:ext>
                </a:extLst>
              </a:tr>
              <a:tr h="589869">
                <a:tc>
                  <a:txBody>
                    <a:bodyPr/>
                    <a:lstStyle/>
                    <a:p>
                      <a:pPr>
                        <a:lnSpc>
                          <a:spcPct val="107000"/>
                        </a:lnSpc>
                        <a:spcAft>
                          <a:spcPts val="800"/>
                        </a:spcAft>
                      </a:pPr>
                      <a:r>
                        <a:rPr lang="ru-RU" sz="1800" kern="100" dirty="0">
                          <a:effectLst/>
                        </a:rPr>
                        <a:t>  2022</a:t>
                      </a:r>
                      <a:endParaRPr lang="ru-RU"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5</a:t>
                      </a:r>
                      <a:endParaRPr lang="ru-RU" sz="11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5</a:t>
                      </a:r>
                      <a:endParaRPr lang="ru-RU" sz="11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7</a:t>
                      </a:r>
                      <a:endParaRPr lang="ru-RU" sz="11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17</a:t>
                      </a:r>
                      <a:endParaRPr lang="ru-RU" sz="11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xmlns="" val="2094488205"/>
                  </a:ext>
                </a:extLst>
              </a:tr>
              <a:tr h="589869">
                <a:tc>
                  <a:txBody>
                    <a:bodyPr/>
                    <a:lstStyle/>
                    <a:p>
                      <a:pPr>
                        <a:lnSpc>
                          <a:spcPct val="107000"/>
                        </a:lnSpc>
                        <a:spcAft>
                          <a:spcPts val="800"/>
                        </a:spcAft>
                      </a:pPr>
                      <a:r>
                        <a:rPr lang="ru-RU" sz="1800" kern="100" dirty="0">
                          <a:effectLst/>
                        </a:rPr>
                        <a:t>  2023</a:t>
                      </a:r>
                      <a:endParaRPr lang="ru-RU"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8</a:t>
                      </a:r>
                      <a:endParaRPr lang="ru-RU" sz="11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dirty="0">
                          <a:effectLst/>
                        </a:rPr>
                        <a:t>7</a:t>
                      </a:r>
                      <a:endParaRPr lang="ru-RU"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395</a:t>
                      </a:r>
                      <a:endParaRPr lang="ru-RU" sz="11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dirty="0">
                          <a:effectLst/>
                        </a:rPr>
                        <a:t>410</a:t>
                      </a:r>
                      <a:endParaRPr lang="ru-RU" sz="11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xmlns="" val="4217417282"/>
                  </a:ext>
                </a:extLst>
              </a:tr>
            </a:tbl>
          </a:graphicData>
        </a:graphic>
      </p:graphicFrame>
      <p:sp>
        <p:nvSpPr>
          <p:cNvPr id="27" name="Rectangle 1">
            <a:extLst>
              <a:ext uri="{FF2B5EF4-FFF2-40B4-BE49-F238E27FC236}">
                <a16:creationId xmlns:a16="http://schemas.microsoft.com/office/drawing/2014/main" xmlns="" id="{FDAF1E4A-3162-B099-B9FD-BD870567DB79}"/>
              </a:ext>
            </a:extLst>
          </p:cNvPr>
          <p:cNvSpPr>
            <a:spLocks noChangeArrowheads="1"/>
          </p:cNvSpPr>
          <p:nvPr/>
        </p:nvSpPr>
        <p:spPr bwMode="auto">
          <a:xfrm>
            <a:off x="20355060" y="6838283"/>
            <a:ext cx="91548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Таблица 1</a:t>
            </a:r>
            <a:r>
              <a:rPr lang="ru-RU" altLang="ru-RU" dirty="0">
                <a:latin typeface="Arial Narrow" panose="020B0606020202030204" pitchFamily="34" charset="0"/>
              </a:rPr>
              <a:t> </a:t>
            </a:r>
            <a:r>
              <a:rPr kumimoji="0" lang="ru-RU" altLang="ru-RU"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Выявленные предраковые заболевания полости рта на территории ПК в 2022-20023 гг.</a:t>
            </a:r>
            <a:endParaRPr kumimoji="0" lang="ru-RU" altLang="ru-RU" b="0" i="0" u="none" strike="noStrike" cap="none" normalizeH="0" baseline="0" dirty="0">
              <a:ln>
                <a:noFill/>
              </a:ln>
              <a:solidFill>
                <a:schemeClr val="tx1"/>
              </a:solidFill>
              <a:effectLst/>
              <a:latin typeface="Arial Narrow" panose="020B0606020202030204" pitchFamily="34" charset="0"/>
            </a:endParaRPr>
          </a:p>
        </p:txBody>
      </p:sp>
      <p:graphicFrame>
        <p:nvGraphicFramePr>
          <p:cNvPr id="29" name="Таблица 28">
            <a:extLst>
              <a:ext uri="{FF2B5EF4-FFF2-40B4-BE49-F238E27FC236}">
                <a16:creationId xmlns:a16="http://schemas.microsoft.com/office/drawing/2014/main" xmlns="" id="{C2C55C46-0E88-EBBF-A9BF-B56E61845A0C}"/>
              </a:ext>
            </a:extLst>
          </p:cNvPr>
          <p:cNvGraphicFramePr>
            <a:graphicFrameLocks noGrp="1"/>
          </p:cNvGraphicFramePr>
          <p:nvPr>
            <p:extLst>
              <p:ext uri="{D42A27DB-BD31-4B8C-83A1-F6EECF244321}">
                <p14:modId xmlns:p14="http://schemas.microsoft.com/office/powerpoint/2010/main" val="5376683"/>
              </p:ext>
            </p:extLst>
          </p:nvPr>
        </p:nvGraphicFramePr>
        <p:xfrm>
          <a:off x="20427828" y="7264216"/>
          <a:ext cx="9581167" cy="3043043"/>
        </p:xfrm>
        <a:graphic>
          <a:graphicData uri="http://schemas.openxmlformats.org/drawingml/2006/table">
            <a:tbl>
              <a:tblPr firstRow="1" firstCol="1" bandRow="1">
                <a:tableStyleId>{7DF18680-E054-41AD-8BC1-D1AEF772440D}</a:tableStyleId>
              </a:tblPr>
              <a:tblGrid>
                <a:gridCol w="860261">
                  <a:extLst>
                    <a:ext uri="{9D8B030D-6E8A-4147-A177-3AD203B41FA5}">
                      <a16:colId xmlns:a16="http://schemas.microsoft.com/office/drawing/2014/main" xmlns="" val="2532342271"/>
                    </a:ext>
                  </a:extLst>
                </a:gridCol>
                <a:gridCol w="1907539">
                  <a:extLst>
                    <a:ext uri="{9D8B030D-6E8A-4147-A177-3AD203B41FA5}">
                      <a16:colId xmlns:a16="http://schemas.microsoft.com/office/drawing/2014/main" xmlns="" val="1877116198"/>
                    </a:ext>
                  </a:extLst>
                </a:gridCol>
                <a:gridCol w="2029444">
                  <a:extLst>
                    <a:ext uri="{9D8B030D-6E8A-4147-A177-3AD203B41FA5}">
                      <a16:colId xmlns:a16="http://schemas.microsoft.com/office/drawing/2014/main" xmlns="" val="3958508173"/>
                    </a:ext>
                  </a:extLst>
                </a:gridCol>
                <a:gridCol w="2215619">
                  <a:extLst>
                    <a:ext uri="{9D8B030D-6E8A-4147-A177-3AD203B41FA5}">
                      <a16:colId xmlns:a16="http://schemas.microsoft.com/office/drawing/2014/main" xmlns="" val="1307685732"/>
                    </a:ext>
                  </a:extLst>
                </a:gridCol>
                <a:gridCol w="1293894">
                  <a:extLst>
                    <a:ext uri="{9D8B030D-6E8A-4147-A177-3AD203B41FA5}">
                      <a16:colId xmlns:a16="http://schemas.microsoft.com/office/drawing/2014/main" xmlns="" val="4271362382"/>
                    </a:ext>
                  </a:extLst>
                </a:gridCol>
                <a:gridCol w="1274410">
                  <a:extLst>
                    <a:ext uri="{9D8B030D-6E8A-4147-A177-3AD203B41FA5}">
                      <a16:colId xmlns:a16="http://schemas.microsoft.com/office/drawing/2014/main" xmlns="" val="1487548329"/>
                    </a:ext>
                  </a:extLst>
                </a:gridCol>
              </a:tblGrid>
              <a:tr h="1411172">
                <a:tc>
                  <a:txBody>
                    <a:bodyPr/>
                    <a:lstStyle/>
                    <a:p>
                      <a:pPr algn="ctr">
                        <a:lnSpc>
                          <a:spcPct val="107000"/>
                        </a:lnSpc>
                        <a:spcAft>
                          <a:spcPts val="800"/>
                        </a:spcAft>
                      </a:pPr>
                      <a:r>
                        <a:rPr lang="ru-RU" sz="1800" kern="100" dirty="0">
                          <a:effectLst/>
                        </a:rPr>
                        <a:t>Год</a:t>
                      </a:r>
                      <a:endParaRPr lang="ru-RU"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ru-RU" sz="1800" kern="100" dirty="0">
                          <a:effectLst/>
                        </a:rPr>
                        <a:t>ДОГВН и ПМО (</a:t>
                      </a:r>
                      <a:r>
                        <a:rPr lang="ru-RU" sz="1800" kern="100" dirty="0" err="1">
                          <a:effectLst/>
                        </a:rPr>
                        <a:t>абс</a:t>
                      </a:r>
                      <a:r>
                        <a:rPr lang="ru-RU" sz="1800" kern="100" dirty="0">
                          <a:effectLst/>
                        </a:rPr>
                        <a:t>,%) специалисты, кроме стоматологов</a:t>
                      </a:r>
                      <a:endParaRPr lang="ru-RU"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ru-RU" sz="1800" kern="100" dirty="0">
                          <a:effectLst/>
                        </a:rPr>
                        <a:t>Самостоятельно (</a:t>
                      </a:r>
                      <a:r>
                        <a:rPr lang="ru-RU" sz="1800" kern="100" dirty="0" err="1">
                          <a:effectLst/>
                        </a:rPr>
                        <a:t>абс</a:t>
                      </a:r>
                      <a:r>
                        <a:rPr lang="ru-RU" sz="1800" kern="100" dirty="0">
                          <a:effectLst/>
                        </a:rPr>
                        <a:t>,%)</a:t>
                      </a:r>
                      <a:endParaRPr lang="ru-RU"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ru-RU" sz="1800" kern="100" dirty="0">
                          <a:effectLst/>
                        </a:rPr>
                        <a:t>Врачами стоматологами, активно (</a:t>
                      </a:r>
                      <a:r>
                        <a:rPr lang="ru-RU" sz="1800" kern="100" dirty="0" err="1">
                          <a:effectLst/>
                        </a:rPr>
                        <a:t>абс</a:t>
                      </a:r>
                      <a:r>
                        <a:rPr lang="ru-RU" sz="1800" kern="100" dirty="0">
                          <a:effectLst/>
                        </a:rPr>
                        <a:t>, %)</a:t>
                      </a:r>
                      <a:endParaRPr lang="ru-RU"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ru-RU" sz="1800" kern="100" dirty="0">
                          <a:effectLst/>
                        </a:rPr>
                        <a:t>Выявлено</a:t>
                      </a:r>
                    </a:p>
                    <a:p>
                      <a:pPr algn="l">
                        <a:lnSpc>
                          <a:spcPct val="107000"/>
                        </a:lnSpc>
                        <a:spcAft>
                          <a:spcPts val="800"/>
                        </a:spcAft>
                      </a:pPr>
                      <a:r>
                        <a:rPr lang="ru-RU" sz="1800" kern="100" dirty="0">
                          <a:effectLst/>
                        </a:rPr>
                        <a:t>На 1 -2 стадии (</a:t>
                      </a:r>
                      <a:r>
                        <a:rPr lang="ru-RU" sz="1800" kern="100" dirty="0" err="1">
                          <a:effectLst/>
                        </a:rPr>
                        <a:t>абс</a:t>
                      </a:r>
                      <a:r>
                        <a:rPr lang="ru-RU" sz="1800" kern="100" dirty="0">
                          <a:effectLst/>
                        </a:rPr>
                        <a:t> и %)</a:t>
                      </a:r>
                      <a:endParaRPr lang="ru-RU"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7000"/>
                        </a:lnSpc>
                        <a:spcAft>
                          <a:spcPts val="800"/>
                        </a:spcAft>
                      </a:pPr>
                      <a:r>
                        <a:rPr lang="ru-RU" sz="1800" kern="100" dirty="0">
                          <a:effectLst/>
                        </a:rPr>
                        <a:t>Всего</a:t>
                      </a:r>
                    </a:p>
                    <a:p>
                      <a:pPr algn="l">
                        <a:lnSpc>
                          <a:spcPct val="107000"/>
                        </a:lnSpc>
                        <a:spcAft>
                          <a:spcPts val="800"/>
                        </a:spcAft>
                      </a:pPr>
                      <a:r>
                        <a:rPr lang="ru-RU" sz="1800" kern="100" dirty="0">
                          <a:effectLst/>
                        </a:rPr>
                        <a:t>(</a:t>
                      </a:r>
                      <a:r>
                        <a:rPr lang="ru-RU" sz="1800" kern="100" dirty="0" err="1">
                          <a:effectLst/>
                        </a:rPr>
                        <a:t>абс</a:t>
                      </a:r>
                      <a:r>
                        <a:rPr lang="ru-RU" sz="1800" kern="100" dirty="0">
                          <a:effectLst/>
                        </a:rPr>
                        <a:t>)</a:t>
                      </a:r>
                      <a:endParaRPr lang="ru-RU"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xmlns="" val="1698239829"/>
                  </a:ext>
                </a:extLst>
              </a:tr>
              <a:tr h="901763">
                <a:tc>
                  <a:txBody>
                    <a:bodyPr/>
                    <a:lstStyle/>
                    <a:p>
                      <a:pPr algn="ctr">
                        <a:lnSpc>
                          <a:spcPct val="107000"/>
                        </a:lnSpc>
                        <a:spcAft>
                          <a:spcPts val="800"/>
                        </a:spcAft>
                      </a:pPr>
                      <a:r>
                        <a:rPr lang="ru-RU" sz="1800" kern="100">
                          <a:effectLst/>
                        </a:rPr>
                        <a:t>2022</a:t>
                      </a:r>
                      <a:endParaRPr lang="ru-RU" sz="18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dirty="0">
                          <a:effectLst/>
                        </a:rPr>
                        <a:t>14 (15,1%) без </a:t>
                      </a:r>
                      <a:r>
                        <a:rPr lang="ru-RU" sz="1800" kern="100" dirty="0" err="1">
                          <a:effectLst/>
                        </a:rPr>
                        <a:t>онкоскрининга</a:t>
                      </a:r>
                      <a:endParaRPr lang="ru-RU"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69 (73%)</a:t>
                      </a:r>
                      <a:endParaRPr lang="ru-RU" sz="18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12 (13%)</a:t>
                      </a:r>
                      <a:endParaRPr lang="ru-RU" sz="18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40 (41,1%)</a:t>
                      </a:r>
                      <a:endParaRPr lang="ru-RU" sz="18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95</a:t>
                      </a:r>
                      <a:endParaRPr lang="ru-RU" sz="18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xmlns="" val="848191643"/>
                  </a:ext>
                </a:extLst>
              </a:tr>
              <a:tr h="673795">
                <a:tc>
                  <a:txBody>
                    <a:bodyPr/>
                    <a:lstStyle/>
                    <a:p>
                      <a:pPr algn="ctr">
                        <a:lnSpc>
                          <a:spcPct val="107000"/>
                        </a:lnSpc>
                        <a:spcAft>
                          <a:spcPts val="800"/>
                        </a:spcAft>
                      </a:pPr>
                      <a:r>
                        <a:rPr lang="ru-RU" sz="1800" kern="100">
                          <a:effectLst/>
                        </a:rPr>
                        <a:t>2023</a:t>
                      </a:r>
                      <a:endParaRPr lang="ru-RU" sz="18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онкоскрининг 25 (17,6 %)</a:t>
                      </a:r>
                      <a:endParaRPr lang="ru-RU" sz="18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70 (49,3%)</a:t>
                      </a:r>
                      <a:endParaRPr lang="ru-RU" sz="18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dirty="0">
                          <a:effectLst/>
                        </a:rPr>
                        <a:t>47 (33%) </a:t>
                      </a:r>
                      <a:r>
                        <a:rPr lang="ru-RU" sz="1800" kern="100" dirty="0" err="1">
                          <a:effectLst/>
                        </a:rPr>
                        <a:t>онкоскрининг</a:t>
                      </a:r>
                      <a:endParaRPr lang="ru-RU"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a:effectLst/>
                        </a:rPr>
                        <a:t>73(51,2%)</a:t>
                      </a:r>
                      <a:endParaRPr lang="ru-RU" sz="1800" kern="1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07000"/>
                        </a:lnSpc>
                        <a:spcAft>
                          <a:spcPts val="800"/>
                        </a:spcAft>
                      </a:pPr>
                      <a:r>
                        <a:rPr lang="ru-RU" sz="1800" kern="100" dirty="0">
                          <a:effectLst/>
                        </a:rPr>
                        <a:t>142</a:t>
                      </a:r>
                      <a:endParaRPr lang="ru-RU" sz="1800" kern="1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xmlns="" val="3440884402"/>
                  </a:ext>
                </a:extLst>
              </a:tr>
            </a:tbl>
          </a:graphicData>
        </a:graphic>
      </p:graphicFrame>
      <p:sp>
        <p:nvSpPr>
          <p:cNvPr id="30" name="Rectangle 2">
            <a:extLst>
              <a:ext uri="{FF2B5EF4-FFF2-40B4-BE49-F238E27FC236}">
                <a16:creationId xmlns:a16="http://schemas.microsoft.com/office/drawing/2014/main" xmlns="" id="{AAD78DC8-F021-E5DF-EC85-5DC486F4DD48}"/>
              </a:ext>
            </a:extLst>
          </p:cNvPr>
          <p:cNvSpPr>
            <a:spLocks noChangeArrowheads="1"/>
          </p:cNvSpPr>
          <p:nvPr/>
        </p:nvSpPr>
        <p:spPr bwMode="auto">
          <a:xfrm>
            <a:off x="20355060" y="10370624"/>
            <a:ext cx="925836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Таблица 2</a:t>
            </a:r>
            <a:r>
              <a:rPr lang="ru-RU" altLang="ru-RU" dirty="0">
                <a:latin typeface="Arial Narrow" panose="020B0606020202030204" pitchFamily="34" charset="0"/>
              </a:rPr>
              <a:t> </a:t>
            </a:r>
            <a:r>
              <a:rPr kumimoji="0" lang="ru-RU" altLang="ru-RU"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Выявленные злокачественные  заболевания полости рта на территории ПК</a:t>
            </a:r>
            <a:r>
              <a:rPr lang="ru-RU" altLang="ru-RU" dirty="0">
                <a:latin typeface="Arial Narrow" panose="020B0606020202030204" pitchFamily="34" charset="0"/>
              </a:rPr>
              <a:t> </a:t>
            </a:r>
            <a:r>
              <a:rPr kumimoji="0" lang="ru-RU" altLang="ru-RU" b="0" i="0" u="none" strike="noStrike" cap="none" normalizeH="0" baseline="0" dirty="0">
                <a:ln>
                  <a:noFill/>
                </a:ln>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в 2022-2023 гг.</a:t>
            </a:r>
            <a:endParaRPr kumimoji="0" lang="ru-RU" altLang="ru-RU" b="0" i="0" u="none" strike="noStrike" cap="none" normalizeH="0" baseline="0" dirty="0">
              <a:ln>
                <a:noFill/>
              </a:ln>
              <a:solidFill>
                <a:schemeClr val="tx1"/>
              </a:solidFill>
              <a:effectLst/>
              <a:latin typeface="Arial Narrow" panose="020B0606020202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
        <p:nvSpPr>
          <p:cNvPr id="31" name="TextBox 30">
            <a:extLst>
              <a:ext uri="{FF2B5EF4-FFF2-40B4-BE49-F238E27FC236}">
                <a16:creationId xmlns:a16="http://schemas.microsoft.com/office/drawing/2014/main" xmlns="" id="{A7ACC43C-A015-01E2-298F-E2967B95C26C}"/>
              </a:ext>
            </a:extLst>
          </p:cNvPr>
          <p:cNvSpPr txBox="1"/>
          <p:nvPr/>
        </p:nvSpPr>
        <p:spPr>
          <a:xfrm>
            <a:off x="20325259" y="10828589"/>
            <a:ext cx="9653935" cy="10895290"/>
          </a:xfrm>
          <a:prstGeom prst="rect">
            <a:avLst/>
          </a:prstGeom>
          <a:noFill/>
        </p:spPr>
        <p:txBody>
          <a:bodyPr wrap="square" rtlCol="0">
            <a:spAutoFit/>
          </a:bodyPr>
          <a:lstStyle/>
          <a:p>
            <a:pPr algn="just"/>
            <a:r>
              <a:rPr lang="ru-RU" dirty="0">
                <a:latin typeface="Arial" panose="020B0604020202020204" pitchFamily="34" charset="0"/>
                <a:cs typeface="Arial" panose="020B0604020202020204" pitchFamily="34" charset="0"/>
              </a:rPr>
              <a:t>Активные выявление рака полости рта врачами стоматологами увеличилось в 2023 г практически в 3 раза и составило 33%, данный показатель выше целевого согласно РП «БОЗ».</a:t>
            </a:r>
          </a:p>
          <a:p>
            <a:pPr algn="just"/>
            <a:r>
              <a:rPr lang="ru-RU" b="1" cap="all" dirty="0">
                <a:solidFill>
                  <a:schemeClr val="accent1"/>
                </a:solidFill>
                <a:latin typeface="Arial" panose="020B0604020202020204" pitchFamily="34" charset="0"/>
                <a:cs typeface="Arial" panose="020B0604020202020204" pitchFamily="34" charset="0"/>
              </a:rPr>
              <a:t>Обсуждение результатов.</a:t>
            </a:r>
          </a:p>
          <a:p>
            <a:pPr algn="just"/>
            <a:r>
              <a:rPr lang="ru-RU" dirty="0">
                <a:latin typeface="Arial" panose="020B0604020202020204" pitchFamily="34" charset="0"/>
                <a:cs typeface="Arial" panose="020B0604020202020204" pitchFamily="34" charset="0"/>
              </a:rPr>
              <a:t>Проведено сравнительное клиническое исследование, выявленных пациентов с ЗНО полости рта, а также предраковых состояний в 2022 и 2023 г: в рамках ДОГВН и ПМО, в рамках приема у врачей стоматологов (активное выявление) и при самостоятельном </a:t>
            </a:r>
            <a:r>
              <a:rPr lang="ru-RU" dirty="0" err="1">
                <a:latin typeface="Arial" panose="020B0604020202020204" pitchFamily="34" charset="0"/>
                <a:cs typeface="Arial" panose="020B0604020202020204" pitchFamily="34" charset="0"/>
              </a:rPr>
              <a:t>обращении.Результаты</a:t>
            </a:r>
            <a:r>
              <a:rPr lang="ru-RU" dirty="0">
                <a:latin typeface="Arial" panose="020B0604020202020204" pitchFamily="34" charset="0"/>
                <a:cs typeface="Arial" panose="020B0604020202020204" pitchFamily="34" charset="0"/>
              </a:rPr>
              <a:t> исследования позволили усовершенствовать алгоритм обследования слизистой оболочки рта, внедрить в рамках осмотра полости рта врачом стоматологом в ПК метод визуализации </a:t>
            </a:r>
            <a:r>
              <a:rPr lang="ru-RU" dirty="0" err="1">
                <a:latin typeface="Arial" panose="020B0604020202020204" pitchFamily="34" charset="0"/>
                <a:cs typeface="Arial" panose="020B0604020202020204" pitchFamily="34" charset="0"/>
              </a:rPr>
              <a:t>аутофлюоресценции</a:t>
            </a:r>
            <a:r>
              <a:rPr lang="ru-RU" dirty="0">
                <a:latin typeface="Arial" panose="020B0604020202020204" pitchFamily="34" charset="0"/>
                <a:cs typeface="Arial" panose="020B0604020202020204" pitchFamily="34" charset="0"/>
              </a:rPr>
              <a:t> тканей.</a:t>
            </a:r>
          </a:p>
          <a:p>
            <a:pPr algn="just"/>
            <a:r>
              <a:rPr lang="ru-RU" b="1" cap="all" dirty="0">
                <a:solidFill>
                  <a:schemeClr val="accent1"/>
                </a:solidFill>
                <a:latin typeface="Arial" panose="020B0604020202020204" pitchFamily="34" charset="0"/>
                <a:cs typeface="Arial" panose="020B0604020202020204" pitchFamily="34" charset="0"/>
              </a:rPr>
              <a:t>Выводы:</a:t>
            </a:r>
          </a:p>
          <a:p>
            <a:pPr algn="just"/>
            <a:r>
              <a:rPr lang="ru-RU" dirty="0" err="1">
                <a:latin typeface="Arial" panose="020B0604020202020204" pitchFamily="34" charset="0"/>
                <a:cs typeface="Arial" panose="020B0604020202020204" pitchFamily="34" charset="0"/>
              </a:rPr>
              <a:t>Аутофлуоресцентная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стоматоскопия</a:t>
            </a:r>
            <a:r>
              <a:rPr lang="ru-RU" dirty="0">
                <a:latin typeface="Arial" panose="020B0604020202020204" pitchFamily="34" charset="0"/>
                <a:cs typeface="Arial" panose="020B0604020202020204" pitchFamily="34" charset="0"/>
              </a:rPr>
              <a:t> является перспективным скрининговым методом диагностики предраковых состояний и </a:t>
            </a:r>
            <a:r>
              <a:rPr lang="ru-RU" dirty="0" err="1">
                <a:latin typeface="Arial" panose="020B0604020202020204" pitchFamily="34" charset="0"/>
                <a:cs typeface="Arial" panose="020B0604020202020204" pitchFamily="34" charset="0"/>
              </a:rPr>
              <a:t>озлокачествления</a:t>
            </a:r>
            <a:r>
              <a:rPr lang="ru-RU" dirty="0">
                <a:latin typeface="Arial" panose="020B0604020202020204" pitchFamily="34" charset="0"/>
                <a:cs typeface="Arial" panose="020B0604020202020204" pitchFamily="34" charset="0"/>
              </a:rPr>
              <a:t> слизистой оболочки рта и может быть использована не только в программах скрининга, но и на повседневном стоматологическом приеме.</a:t>
            </a:r>
          </a:p>
          <a:p>
            <a:pPr algn="just"/>
            <a:r>
              <a:rPr lang="ru-RU" b="1" cap="all" dirty="0">
                <a:solidFill>
                  <a:schemeClr val="accent1"/>
                </a:solidFill>
                <a:latin typeface="Arial" panose="020B0604020202020204" pitchFamily="34" charset="0"/>
                <a:cs typeface="Arial" panose="020B0604020202020204" pitchFamily="34" charset="0"/>
              </a:rPr>
              <a:t>Список литературы:</a:t>
            </a:r>
          </a:p>
          <a:p>
            <a:pPr algn="just"/>
            <a:r>
              <a:rPr lang="ru-RU" dirty="0">
                <a:latin typeface="Arial" panose="020B0604020202020204" pitchFamily="34" charset="0"/>
                <a:cs typeface="Arial" panose="020B0604020202020204" pitchFamily="34" charset="0"/>
              </a:rPr>
              <a:t>1. </a:t>
            </a:r>
            <a:r>
              <a:rPr lang="en-US" dirty="0">
                <a:latin typeface="Arial" panose="020B0604020202020204" pitchFamily="34" charset="0"/>
                <a:cs typeface="Arial" panose="020B0604020202020204" pitchFamily="34" charset="0"/>
              </a:rPr>
              <a:t>American Cancer Society. Cancer Facts &amp; Figures 2022. https://clck.ru/3CjCcZ</a:t>
            </a:r>
          </a:p>
          <a:p>
            <a:pPr algn="just"/>
            <a:r>
              <a:rPr lang="en-US" dirty="0">
                <a:latin typeface="Arial" panose="020B0604020202020204" pitchFamily="34" charset="0"/>
                <a:cs typeface="Arial" panose="020B0604020202020204" pitchFamily="34" charset="0"/>
              </a:rPr>
              <a:t>2. </a:t>
            </a:r>
            <a:r>
              <a:rPr lang="ru-RU" dirty="0" err="1">
                <a:latin typeface="Arial" panose="020B0604020202020204" pitchFamily="34" charset="0"/>
                <a:cs typeface="Arial" panose="020B0604020202020204" pitchFamily="34" charset="0"/>
              </a:rPr>
              <a:t>Каприн</a:t>
            </a:r>
            <a:r>
              <a:rPr lang="ru-RU" dirty="0">
                <a:latin typeface="Arial" panose="020B0604020202020204" pitchFamily="34" charset="0"/>
                <a:cs typeface="Arial" panose="020B0604020202020204" pitchFamily="34" charset="0"/>
              </a:rPr>
              <a:t> А.Д., Старинский В.В., Петрова Г.В., ред. Состояние онкологической помощи населению России в 2023 году. М.; МНИОИ им. П.А. Герцена − филиал ФГБУ «НМИЦ радиологии» Минздрава России, 2024. </a:t>
            </a:r>
            <a:r>
              <a:rPr lang="en-US" dirty="0">
                <a:latin typeface="Arial" panose="020B0604020202020204" pitchFamily="34" charset="0"/>
                <a:cs typeface="Arial" panose="020B0604020202020204" pitchFamily="34" charset="0"/>
              </a:rPr>
              <a:t>https://clck.ru/3CjCez</a:t>
            </a:r>
          </a:p>
          <a:p>
            <a:pPr algn="just"/>
            <a:r>
              <a:rPr lang="en-US" dirty="0">
                <a:latin typeface="Arial" panose="020B0604020202020204" pitchFamily="34" charset="0"/>
                <a:cs typeface="Arial" panose="020B0604020202020204" pitchFamily="34" charset="0"/>
              </a:rPr>
              <a:t>3. </a:t>
            </a:r>
            <a:r>
              <a:rPr lang="ru-RU" dirty="0" err="1">
                <a:latin typeface="Arial" panose="020B0604020202020204" pitchFamily="34" charset="0"/>
                <a:cs typeface="Arial" panose="020B0604020202020204" pitchFamily="34" charset="0"/>
              </a:rPr>
              <a:t>Каприн</a:t>
            </a:r>
            <a:r>
              <a:rPr lang="ru-RU" dirty="0">
                <a:latin typeface="Arial" panose="020B0604020202020204" pitchFamily="34" charset="0"/>
                <a:cs typeface="Arial" panose="020B0604020202020204" pitchFamily="34" charset="0"/>
              </a:rPr>
              <a:t> А.Д., Старинский В.В., Петрова Г.В., ред. Состояние онкологической помощи населению России в 2022 году. М.; МНИОИ им. П.А. Герцена − филиал ФГБУ «НМИЦ радиологии» Минздрава России, 2023. </a:t>
            </a:r>
            <a:r>
              <a:rPr lang="en-US" dirty="0">
                <a:latin typeface="Arial" panose="020B0604020202020204" pitchFamily="34" charset="0"/>
                <a:cs typeface="Arial" panose="020B0604020202020204" pitchFamily="34" charset="0"/>
              </a:rPr>
              <a:t>https://clck.ru/3CjCez</a:t>
            </a:r>
          </a:p>
          <a:p>
            <a:pPr algn="just"/>
            <a:r>
              <a:rPr lang="en-US" dirty="0">
                <a:latin typeface="Arial" panose="020B0604020202020204" pitchFamily="34" charset="0"/>
                <a:cs typeface="Arial" panose="020B0604020202020204" pitchFamily="34" charset="0"/>
              </a:rPr>
              <a:t>4. </a:t>
            </a:r>
            <a:r>
              <a:rPr lang="en-US" dirty="0" err="1">
                <a:latin typeface="Arial" panose="020B0604020202020204" pitchFamily="34" charset="0"/>
                <a:cs typeface="Arial" panose="020B0604020202020204" pitchFamily="34" charset="0"/>
              </a:rPr>
              <a:t>Kois</a:t>
            </a:r>
            <a:r>
              <a:rPr lang="en-US" dirty="0">
                <a:latin typeface="Arial" panose="020B0604020202020204" pitchFamily="34" charset="0"/>
                <a:cs typeface="Arial" panose="020B0604020202020204" pitchFamily="34" charset="0"/>
              </a:rPr>
              <a:t> J.C., Truelove E. Detecting oral cancer: a new technique and case reports. Dent Today 2006; 25(10): 94–97.</a:t>
            </a:r>
          </a:p>
          <a:p>
            <a:pPr algn="just"/>
            <a:r>
              <a:rPr lang="en-US" dirty="0">
                <a:latin typeface="Arial" panose="020B0604020202020204" pitchFamily="34" charset="0"/>
                <a:cs typeface="Arial" panose="020B0604020202020204" pitchFamily="34" charset="0"/>
              </a:rPr>
              <a:t>5. </a:t>
            </a:r>
            <a:r>
              <a:rPr lang="en-US" dirty="0" err="1">
                <a:latin typeface="Arial" panose="020B0604020202020204" pitchFamily="34" charset="0"/>
                <a:cs typeface="Arial" panose="020B0604020202020204" pitchFamily="34" charset="0"/>
              </a:rPr>
              <a:t>Poh</a:t>
            </a:r>
            <a:r>
              <a:rPr lang="en-US" dirty="0">
                <a:latin typeface="Arial" panose="020B0604020202020204" pitchFamily="34" charset="0"/>
                <a:cs typeface="Arial" panose="020B0604020202020204" pitchFamily="34" charset="0"/>
              </a:rPr>
              <a:t> C.F., Zhang L., Anderson D.W., Durham J.S., Williams P.M., Priddy R.W., Berean K.W., Ng S., Tseng O.L., MacAulay C., Rosin M.P. Fluorescence visualization detection of field alterations in tumor margins of oral cancer patients. Clin Cancer Res 2006; 12(22): 6716–6722,</a:t>
            </a:r>
          </a:p>
          <a:p>
            <a:pPr algn="just"/>
            <a:r>
              <a:rPr lang="en-US" dirty="0">
                <a:latin typeface="Arial" panose="020B0604020202020204" pitchFamily="34" charset="0"/>
                <a:cs typeface="Arial" panose="020B0604020202020204" pitchFamily="34" charset="0"/>
              </a:rPr>
              <a:t>6. </a:t>
            </a:r>
            <a:r>
              <a:rPr lang="ru-RU" dirty="0">
                <a:latin typeface="Arial" panose="020B0604020202020204" pitchFamily="34" charset="0"/>
                <a:cs typeface="Arial" panose="020B0604020202020204" pitchFamily="34" charset="0"/>
              </a:rPr>
              <a:t>Лаптев П.И., </a:t>
            </a:r>
            <a:r>
              <a:rPr lang="ru-RU" dirty="0" err="1">
                <a:latin typeface="Arial" panose="020B0604020202020204" pitchFamily="34" charset="0"/>
                <a:cs typeface="Arial" panose="020B0604020202020204" pitchFamily="34" charset="0"/>
              </a:rPr>
              <a:t>Воложин</a:t>
            </a:r>
            <a:r>
              <a:rPr lang="ru-RU" dirty="0">
                <a:latin typeface="Arial" panose="020B0604020202020204" pitchFamily="34" charset="0"/>
                <a:cs typeface="Arial" panose="020B0604020202020204" pitchFamily="34" charset="0"/>
              </a:rPr>
              <a:t> А.И. Диагностика и лечение предраков красной каймы губы и слизистой оболочки органов полости рта // Российский стоматологический журнал. 2004. №4. С. 13-15.</a:t>
            </a:r>
          </a:p>
          <a:p>
            <a:pPr algn="just"/>
            <a:r>
              <a:rPr lang="ru-RU" dirty="0">
                <a:latin typeface="Arial" panose="020B0604020202020204" pitchFamily="34" charset="0"/>
                <a:cs typeface="Arial" panose="020B0604020202020204" pitchFamily="34" charset="0"/>
              </a:rPr>
              <a:t>7. </a:t>
            </a:r>
            <a:r>
              <a:rPr lang="ru-RU" dirty="0" err="1">
                <a:latin typeface="Arial" panose="020B0604020202020204" pitchFamily="34" charset="0"/>
                <a:cs typeface="Arial" panose="020B0604020202020204" pitchFamily="34" charset="0"/>
              </a:rPr>
              <a:t>Межевикина</a:t>
            </a:r>
            <a:r>
              <a:rPr lang="ru-RU" dirty="0">
                <a:latin typeface="Arial" panose="020B0604020202020204" pitchFamily="34" charset="0"/>
                <a:cs typeface="Arial" panose="020B0604020202020204" pitchFamily="34" charset="0"/>
              </a:rPr>
              <a:t> Г.С., Глухова Е.А. Современные методы диагностики предраковых и раковых изменений слизистой оболочки рта // Наука молодых (</a:t>
            </a:r>
            <a:r>
              <a:rPr lang="en-US" dirty="0" err="1">
                <a:latin typeface="Arial" panose="020B0604020202020204" pitchFamily="34" charset="0"/>
                <a:cs typeface="Arial" panose="020B0604020202020204" pitchFamily="34" charset="0"/>
              </a:rPr>
              <a:t>Eruditio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Juvenium</a:t>
            </a:r>
            <a:r>
              <a:rPr lang="en-US" dirty="0">
                <a:latin typeface="Arial" panose="020B0604020202020204" pitchFamily="34" charset="0"/>
                <a:cs typeface="Arial" panose="020B0604020202020204" pitchFamily="34" charset="0"/>
              </a:rPr>
              <a:t>). 2018. </a:t>
            </a:r>
            <a:r>
              <a:rPr lang="ru-RU" dirty="0">
                <a:latin typeface="Arial" panose="020B0604020202020204" pitchFamily="34" charset="0"/>
                <a:cs typeface="Arial" panose="020B0604020202020204" pitchFamily="34" charset="0"/>
              </a:rPr>
              <a:t>Т. 6, №4. С. 600-606. </a:t>
            </a:r>
            <a:r>
              <a:rPr lang="en-US" dirty="0">
                <a:latin typeface="Arial" panose="020B0604020202020204" pitchFamily="34" charset="0"/>
                <a:cs typeface="Arial" panose="020B0604020202020204" pitchFamily="34" charset="0"/>
              </a:rPr>
              <a:t>doi:10.23888/HMJ201864600-606.</a:t>
            </a:r>
          </a:p>
          <a:p>
            <a:pPr algn="just"/>
            <a:r>
              <a:rPr lang="en-US" dirty="0">
                <a:latin typeface="Arial" panose="020B0604020202020204" pitchFamily="34" charset="0"/>
                <a:cs typeface="Arial" panose="020B0604020202020204" pitchFamily="34" charset="0"/>
              </a:rPr>
              <a:t>8. </a:t>
            </a:r>
            <a:r>
              <a:rPr lang="ru-RU" dirty="0" err="1">
                <a:latin typeface="Arial" panose="020B0604020202020204" pitchFamily="34" charset="0"/>
                <a:cs typeface="Arial" panose="020B0604020202020204" pitchFamily="34" charset="0"/>
              </a:rPr>
              <a:t>Янушевич</a:t>
            </a:r>
            <a:r>
              <a:rPr lang="ru-RU" dirty="0">
                <a:latin typeface="Arial" panose="020B0604020202020204" pitchFamily="34" charset="0"/>
                <a:cs typeface="Arial" panose="020B0604020202020204" pitchFamily="34" charset="0"/>
              </a:rPr>
              <a:t> О.О., </a:t>
            </a:r>
            <a:r>
              <a:rPr lang="ru-RU" dirty="0" err="1">
                <a:latin typeface="Arial" panose="020B0604020202020204" pitchFamily="34" charset="0"/>
                <a:cs typeface="Arial" panose="020B0604020202020204" pitchFamily="34" charset="0"/>
              </a:rPr>
              <a:t>Крихели</a:t>
            </a:r>
            <a:r>
              <a:rPr lang="ru-RU" dirty="0">
                <a:latin typeface="Arial" panose="020B0604020202020204" pitchFamily="34" charset="0"/>
                <a:cs typeface="Arial" panose="020B0604020202020204" pitchFamily="34" charset="0"/>
              </a:rPr>
              <a:t> Н.И., Волков Е.А., и др. Скрининговые методы диагностики предраковых заболеваний слизистой оболочки рта. М.; 2017.</a:t>
            </a:r>
          </a:p>
          <a:p>
            <a:pPr algn="just"/>
            <a:endParaRPr lang="ru-RU" dirty="0"/>
          </a:p>
        </p:txBody>
      </p:sp>
    </p:spTree>
    <p:extLst>
      <p:ext uri="{BB962C8B-B14F-4D97-AF65-F5344CB8AC3E}">
        <p14:creationId xmlns:p14="http://schemas.microsoft.com/office/powerpoint/2010/main" val="4099504163"/>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225</TotalTime>
  <Words>1447</Words>
  <Application>Microsoft Office PowerPoint</Application>
  <PresentationFormat>Произвольный</PresentationFormat>
  <Paragraphs>93</Paragraphs>
  <Slides>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Тема Office</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Виталина Дрюма</dc:creator>
  <cp:lastModifiedBy>Эльвира Олеговна Токарева</cp:lastModifiedBy>
  <cp:revision>8</cp:revision>
  <dcterms:created xsi:type="dcterms:W3CDTF">2024-08-21T05:08:35Z</dcterms:created>
  <dcterms:modified xsi:type="dcterms:W3CDTF">2026-02-03T01:51:52Z</dcterms:modified>
</cp:coreProperties>
</file>