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62" r:id="rId15"/>
    <p:sldId id="26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1"/>
    <p:restoredTop sz="94716"/>
  </p:normalViewPr>
  <p:slideViewPr>
    <p:cSldViewPr snapToGrid="0" snapToObjects="1">
      <p:cViewPr varScale="1">
        <p:scale>
          <a:sx n="102" d="100"/>
          <a:sy n="102" d="100"/>
        </p:scale>
        <p:origin x="208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7933A-9B7B-3447-91A0-00860444736E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847D-6C34-054D-B370-C726D9B53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453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7933A-9B7B-3447-91A0-00860444736E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847D-6C34-054D-B370-C726D9B53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958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7933A-9B7B-3447-91A0-00860444736E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847D-6C34-054D-B370-C726D9B53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727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7933A-9B7B-3447-91A0-00860444736E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847D-6C34-054D-B370-C726D9B53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05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7933A-9B7B-3447-91A0-00860444736E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847D-6C34-054D-B370-C726D9B53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32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7933A-9B7B-3447-91A0-00860444736E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847D-6C34-054D-B370-C726D9B53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74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7933A-9B7B-3447-91A0-00860444736E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847D-6C34-054D-B370-C726D9B53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966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7933A-9B7B-3447-91A0-00860444736E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847D-6C34-054D-B370-C726D9B53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138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7933A-9B7B-3447-91A0-00860444736E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847D-6C34-054D-B370-C726D9B53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46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7933A-9B7B-3447-91A0-00860444736E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847D-6C34-054D-B370-C726D9B53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11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7933A-9B7B-3447-91A0-00860444736E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F847D-6C34-054D-B370-C726D9B53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3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7933A-9B7B-3447-91A0-00860444736E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F847D-6C34-054D-B370-C726D9B53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902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9677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8514" y="501040"/>
            <a:ext cx="41962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err="1" smtClean="0">
                <a:solidFill>
                  <a:schemeClr val="accent1">
                    <a:lumMod val="75000"/>
                  </a:schemeClr>
                </a:solidFill>
              </a:rPr>
              <a:t>Берегиня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606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232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Модуль 4. Персонализированные программы профилактики 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7448"/>
            <a:ext cx="10515600" cy="527345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ПЛАН </a:t>
            </a:r>
            <a:r>
              <a:rPr lang="ru-RU" dirty="0"/>
              <a:t>ПРОФИЛАКТИКИ для Алексея, 42 года </a:t>
            </a:r>
            <a:endParaRPr lang="ru-RU" dirty="0" smtClean="0"/>
          </a:p>
          <a:p>
            <a:pPr algn="just"/>
            <a:r>
              <a:rPr lang="ru-RU" dirty="0" smtClean="0"/>
              <a:t>Главный </a:t>
            </a:r>
            <a:r>
              <a:rPr lang="ru-RU" dirty="0"/>
              <a:t>риск: Диабет 2 типа (67% / 5 лет) │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ПИТАНИЕ • </a:t>
            </a:r>
            <a:r>
              <a:rPr lang="ru-RU" dirty="0"/>
              <a:t>Средиземноморская диета, </a:t>
            </a:r>
            <a:r>
              <a:rPr lang="ru-RU" dirty="0" smtClean="0"/>
              <a:t>целевой </a:t>
            </a:r>
            <a:r>
              <a:rPr lang="ru-RU" dirty="0" err="1" smtClean="0"/>
              <a:t>калораж</a:t>
            </a:r>
            <a:r>
              <a:rPr lang="ru-RU" dirty="0"/>
              <a:t>: 2100 ккал </a:t>
            </a:r>
            <a:r>
              <a:rPr lang="ru-RU" dirty="0" smtClean="0"/>
              <a:t>• </a:t>
            </a:r>
            <a:r>
              <a:rPr lang="ru-RU" dirty="0"/>
              <a:t>Ограничение быстрых углеводов &lt; 25г/день </a:t>
            </a:r>
            <a:r>
              <a:rPr lang="ru-RU" dirty="0" smtClean="0"/>
              <a:t>• </a:t>
            </a:r>
            <a:r>
              <a:rPr lang="ru-RU" dirty="0"/>
              <a:t>Рецепты и меню на неделю (с учётом </a:t>
            </a:r>
            <a:r>
              <a:rPr lang="ru-RU" dirty="0" smtClean="0"/>
              <a:t>предпочтений</a:t>
            </a:r>
            <a:r>
              <a:rPr lang="ru-RU" dirty="0"/>
              <a:t>)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ФИЗИЧЕСКАЯ </a:t>
            </a:r>
            <a:r>
              <a:rPr lang="ru-RU" dirty="0"/>
              <a:t>АКТИВНОСТЬ </a:t>
            </a:r>
            <a:r>
              <a:rPr lang="ru-RU" dirty="0" smtClean="0"/>
              <a:t>• </a:t>
            </a:r>
            <a:r>
              <a:rPr lang="ru-RU" dirty="0"/>
              <a:t>150 мин/</a:t>
            </a:r>
            <a:r>
              <a:rPr lang="ru-RU" dirty="0" err="1"/>
              <a:t>нед</a:t>
            </a:r>
            <a:r>
              <a:rPr lang="ru-RU" dirty="0"/>
              <a:t> аэробной нагрузки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• </a:t>
            </a:r>
            <a:r>
              <a:rPr lang="ru-RU" dirty="0"/>
              <a:t>8000+ шагов/день </a:t>
            </a:r>
            <a:r>
              <a:rPr lang="ru-RU" dirty="0" smtClean="0"/>
              <a:t>• персональный </a:t>
            </a:r>
            <a:r>
              <a:rPr lang="ru-RU" dirty="0"/>
              <a:t>план тренировок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СОН • </a:t>
            </a:r>
            <a:r>
              <a:rPr lang="ru-RU" dirty="0"/>
              <a:t>Целевое время: 23:00–07:00 </a:t>
            </a:r>
            <a:r>
              <a:rPr lang="ru-RU" dirty="0" smtClean="0"/>
              <a:t>• </a:t>
            </a:r>
            <a:r>
              <a:rPr lang="ru-RU" dirty="0"/>
              <a:t>Ограничение экранов за 1 час до сна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• </a:t>
            </a:r>
            <a:r>
              <a:rPr lang="ru-RU" dirty="0"/>
              <a:t>Температура в спальне: 18–20°C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НУТРИЦЕВТИКИ • </a:t>
            </a:r>
            <a:r>
              <a:rPr lang="ru-RU" dirty="0"/>
              <a:t>Витамин D3 — 2000 МЕ (дефицит по анализу) </a:t>
            </a:r>
            <a:r>
              <a:rPr lang="ru-RU" dirty="0" smtClean="0"/>
              <a:t>• </a:t>
            </a:r>
            <a:r>
              <a:rPr lang="ru-RU" dirty="0"/>
              <a:t>Магний </a:t>
            </a:r>
            <a:r>
              <a:rPr lang="ru-RU" dirty="0" err="1"/>
              <a:t>глицинат</a:t>
            </a:r>
            <a:r>
              <a:rPr lang="ru-RU" dirty="0"/>
              <a:t> — 400 мг </a:t>
            </a:r>
            <a:r>
              <a:rPr lang="ru-RU" dirty="0" smtClean="0"/>
              <a:t>• </a:t>
            </a:r>
            <a:r>
              <a:rPr lang="ru-RU" dirty="0"/>
              <a:t>Омега-3 — 1г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ОБСЛЕДОВАНИЯ </a:t>
            </a:r>
            <a:r>
              <a:rPr lang="ru-RU" dirty="0"/>
              <a:t>(расписание) </a:t>
            </a:r>
            <a:r>
              <a:rPr lang="ru-RU" dirty="0" smtClean="0"/>
              <a:t>• </a:t>
            </a:r>
            <a:r>
              <a:rPr lang="ru-RU" dirty="0"/>
              <a:t>HbA1c — каждые 3 </a:t>
            </a:r>
            <a:r>
              <a:rPr lang="ru-RU" dirty="0" err="1"/>
              <a:t>мес</a:t>
            </a:r>
            <a:r>
              <a:rPr lang="ru-RU" dirty="0"/>
              <a:t> </a:t>
            </a:r>
            <a:r>
              <a:rPr lang="ru-RU" dirty="0" smtClean="0"/>
              <a:t>• </a:t>
            </a:r>
            <a:r>
              <a:rPr lang="ru-RU" dirty="0" err="1"/>
              <a:t>Глюкозотолерантный</a:t>
            </a:r>
            <a:r>
              <a:rPr lang="ru-RU" dirty="0"/>
              <a:t> тест — через 6 </a:t>
            </a:r>
            <a:r>
              <a:rPr lang="ru-RU" dirty="0" err="1"/>
              <a:t>мес</a:t>
            </a:r>
            <a:r>
              <a:rPr lang="ru-RU" dirty="0"/>
              <a:t> </a:t>
            </a:r>
            <a:r>
              <a:rPr lang="ru-RU" dirty="0" smtClean="0"/>
              <a:t>• </a:t>
            </a:r>
            <a:r>
              <a:rPr lang="ru-RU" dirty="0"/>
              <a:t>Осмотр офтальмолога — через 12 </a:t>
            </a:r>
            <a:r>
              <a:rPr lang="ru-RU" dirty="0" err="1"/>
              <a:t>мес</a:t>
            </a:r>
            <a:r>
              <a:rPr lang="ru-RU" dirty="0"/>
              <a:t> </a:t>
            </a:r>
            <a:r>
              <a:rPr lang="ru-RU" dirty="0" smtClean="0"/>
              <a:t>• </a:t>
            </a:r>
            <a:r>
              <a:rPr lang="ru-RU" dirty="0"/>
              <a:t>Липидный профиль — через 6 </a:t>
            </a:r>
            <a:r>
              <a:rPr lang="ru-RU" dirty="0" err="1"/>
              <a:t>мес</a:t>
            </a:r>
            <a:r>
              <a:rPr lang="ru-RU" dirty="0"/>
              <a:t>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МЕНТАЛЬНОЕ </a:t>
            </a:r>
            <a:r>
              <a:rPr lang="ru-RU" dirty="0"/>
              <a:t>ЗДОРОВЬЕ </a:t>
            </a:r>
            <a:r>
              <a:rPr lang="ru-RU" dirty="0" smtClean="0"/>
              <a:t>• </a:t>
            </a:r>
            <a:r>
              <a:rPr lang="ru-RU" dirty="0"/>
              <a:t>Программа управления стрессом (8 </a:t>
            </a:r>
            <a:r>
              <a:rPr lang="ru-RU" dirty="0" err="1"/>
              <a:t>нед</a:t>
            </a:r>
            <a:r>
              <a:rPr lang="ru-RU" dirty="0"/>
              <a:t>)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• </a:t>
            </a:r>
            <a:r>
              <a:rPr lang="ru-RU" dirty="0"/>
              <a:t>Дыхательные практики (5 мин/день) </a:t>
            </a:r>
          </a:p>
        </p:txBody>
      </p:sp>
    </p:spTree>
    <p:extLst>
      <p:ext uri="{BB962C8B-B14F-4D97-AF65-F5344CB8AC3E}">
        <p14:creationId xmlns:p14="http://schemas.microsoft.com/office/powerpoint/2010/main" val="505154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Модуль 5. Интеллектуальный анализ симптомов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Пользователь вводит симптомы голосом, текстом или через визуальный интерфейс (точка на модели тела)</a:t>
            </a:r>
          </a:p>
          <a:p>
            <a:r>
              <a:rPr lang="ru-RU" sz="2400" dirty="0"/>
              <a:t>AI-система проводит </a:t>
            </a:r>
            <a:r>
              <a:rPr lang="ru-RU" sz="2400" b="1" dirty="0"/>
              <a:t>дифференциальную диагностику</a:t>
            </a:r>
            <a:r>
              <a:rPr lang="ru-RU" sz="2400" dirty="0"/>
              <a:t> (с оговоркой: не заменяет врача)</a:t>
            </a:r>
          </a:p>
          <a:p>
            <a:r>
              <a:rPr lang="ru-RU" sz="2400" dirty="0"/>
              <a:t>Отслеживает </a:t>
            </a:r>
            <a:r>
              <a:rPr lang="ru-RU" sz="2400" b="1" dirty="0"/>
              <a:t>динамику симптомов</a:t>
            </a:r>
            <a:r>
              <a:rPr lang="ru-RU" sz="2400" dirty="0"/>
              <a:t> и выявляет паттерны (например: «головные боли усиливаются при повышении АД и плохом сне»)</a:t>
            </a:r>
          </a:p>
          <a:p>
            <a:r>
              <a:rPr lang="ru-RU" sz="2400" dirty="0"/>
              <a:t>Генерирует </a:t>
            </a:r>
            <a:r>
              <a:rPr lang="ru-RU" sz="2400" b="1" dirty="0"/>
              <a:t>структурированный отчёт для врача</a:t>
            </a:r>
            <a:r>
              <a:rPr lang="ru-RU" sz="2400" dirty="0"/>
              <a:t> перед визитом</a:t>
            </a:r>
          </a:p>
          <a:p>
            <a:r>
              <a:rPr lang="ru-RU" sz="2400" b="1" dirty="0" err="1"/>
              <a:t>Триаж</a:t>
            </a:r>
            <a:r>
              <a:rPr lang="ru-RU" sz="2400" b="1" dirty="0"/>
              <a:t>-система</a:t>
            </a:r>
            <a:r>
              <a:rPr lang="ru-RU" sz="2400" dirty="0"/>
              <a:t>: красный / жёлтый / зелёный — определяет срочность обращения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2759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Модуль 6. Связь с медицинскими специалистами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Уровни </a:t>
            </a:r>
            <a:r>
              <a:rPr lang="ru-RU" dirty="0"/>
              <a:t>взаимодействия: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Уровень </a:t>
            </a:r>
            <a:r>
              <a:rPr lang="ru-RU" dirty="0"/>
              <a:t>1: AI-консультант (24/7) → Ответы на вопросы, трактовка анализов, рекомендации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Уровень </a:t>
            </a:r>
            <a:r>
              <a:rPr lang="ru-RU" dirty="0"/>
              <a:t>2: Медицинский куратор </a:t>
            </a:r>
            <a:r>
              <a:rPr lang="ru-RU" dirty="0" smtClean="0"/>
              <a:t>→ </a:t>
            </a:r>
            <a:r>
              <a:rPr lang="ru-RU" dirty="0"/>
              <a:t>Персональный куратор для мотивации и контроля плана → Еженедельные чек-</a:t>
            </a:r>
            <a:r>
              <a:rPr lang="ru-RU" dirty="0" err="1"/>
              <a:t>ины</a:t>
            </a:r>
            <a:r>
              <a:rPr lang="ru-RU" dirty="0"/>
              <a:t> (текст / видео)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Уровень </a:t>
            </a:r>
            <a:r>
              <a:rPr lang="ru-RU" dirty="0"/>
              <a:t>3: Врач-терапевт / врач общей практики → </a:t>
            </a:r>
            <a:r>
              <a:rPr lang="ru-RU" dirty="0" err="1" smtClean="0"/>
              <a:t>телеконсультация</a:t>
            </a:r>
            <a:r>
              <a:rPr lang="ru-RU" dirty="0" smtClean="0"/>
              <a:t> </a:t>
            </a:r>
            <a:r>
              <a:rPr lang="ru-RU" dirty="0"/>
              <a:t>по результатам диагностики → Назначение обследований и </a:t>
            </a:r>
            <a:r>
              <a:rPr lang="ru-RU" dirty="0" smtClean="0"/>
              <a:t>направлений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Уровень 4: Узкие специалисты → Кардиолог, эндокринолог, гастроэнтеролог, психотерапевт и др. → Направление по </a:t>
            </a:r>
            <a:r>
              <a:rPr lang="ru-RU" dirty="0" smtClean="0"/>
              <a:t>результатам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6866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2547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Модуль7. </a:t>
            </a:r>
            <a:r>
              <a:rPr lang="ru-RU" sz="2800" b="1" dirty="0" err="1" smtClean="0"/>
              <a:t>Геймификация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016000" y="2218214"/>
          <a:ext cx="10160000" cy="3566160"/>
        </p:xfrm>
        <a:graphic>
          <a:graphicData uri="http://schemas.openxmlformats.org/drawingml/2006/table">
            <a:tbl>
              <a:tblPr/>
              <a:tblGrid>
                <a:gridCol w="5080000"/>
                <a:gridCol w="50800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b="1">
                          <a:effectLst/>
                        </a:rPr>
                        <a:t>Функция</a:t>
                      </a:r>
                    </a:p>
                  </a:txBody>
                  <a:tcPr anchor="b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b="1">
                          <a:effectLst/>
                        </a:rPr>
                        <a:t>Описание</a:t>
                      </a:r>
                    </a:p>
                  </a:txBody>
                  <a:tcPr anchor="b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ru-RU" b="1">
                          <a:effectLst/>
                        </a:rPr>
                        <a:t>Здоровые привычки — челленджи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>
                          <a:effectLst/>
                        </a:rPr>
                        <a:t>21-дневные программы (ходьба, медитация, отказ от сахара) с групповым участием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ru-RU" b="1">
                          <a:effectLst/>
                        </a:rPr>
                        <a:t>Рейтинг здоровья (Health Score)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>
                          <a:effectLst/>
                        </a:rPr>
                        <a:t>Единый индекс 0–100, обновляемый еженедельно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ru-RU" b="1">
                          <a:effectLst/>
                        </a:rPr>
                        <a:t>Достижения и бейджи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>
                          <a:effectLst/>
                        </a:rPr>
                        <a:t>«30 дней без пропуска», «Анализы в норме 6 месяцев»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ru-RU" b="1">
                          <a:effectLst/>
                        </a:rPr>
                        <a:t>Группы поддержки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>
                          <a:effectLst/>
                        </a:rPr>
                        <a:t>По нозологиям (предиабет, гипертония) — модерируемые врачами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ru-RU" b="1">
                          <a:effectLst/>
                        </a:rPr>
                        <a:t>Семейный аккаунт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dirty="0">
                          <a:effectLst/>
                        </a:rPr>
                        <a:t>Мониторинг здоровья членов семьи (с их согласия), общие генетические риски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224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Ожидаемые результаты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При охвате 100 000 пользователей за 3 года:</a:t>
            </a:r>
          </a:p>
          <a:p>
            <a:pPr marL="0" indent="0">
              <a:buNone/>
            </a:pPr>
            <a:r>
              <a:rPr lang="ru-RU" dirty="0"/>
              <a:t>• </a:t>
            </a:r>
            <a:r>
              <a:rPr lang="ru-RU" b="1" dirty="0" err="1"/>
              <a:t>Предиабет</a:t>
            </a:r>
            <a:r>
              <a:rPr lang="ru-RU" b="1" dirty="0"/>
              <a:t>:</a:t>
            </a:r>
            <a:r>
              <a:rPr lang="ru-RU" dirty="0"/>
              <a:t> выявление за 2–4 года до диагноза у 78%, снижение конверсии в диабет на 45–58%</a:t>
            </a:r>
            <a:br>
              <a:rPr lang="ru-RU" dirty="0"/>
            </a:br>
            <a:r>
              <a:rPr lang="ru-RU" dirty="0"/>
              <a:t>• </a:t>
            </a:r>
            <a:r>
              <a:rPr lang="ru-RU" b="1" dirty="0" smtClean="0"/>
              <a:t>Сердечно-сосудистые заболевания:</a:t>
            </a:r>
            <a:r>
              <a:rPr lang="ru-RU" dirty="0"/>
              <a:t> снижение инфарктов и инсультов на 25–35%</a:t>
            </a:r>
            <a:br>
              <a:rPr lang="ru-RU" dirty="0"/>
            </a:br>
            <a:r>
              <a:rPr lang="ru-RU" dirty="0"/>
              <a:t>• </a:t>
            </a:r>
            <a:r>
              <a:rPr lang="ru-RU" b="1" dirty="0"/>
              <a:t>Депрессия:</a:t>
            </a:r>
            <a:r>
              <a:rPr lang="ru-RU" dirty="0"/>
              <a:t> сокращение времени до обращения с 14 месяцев до 2 месяцев</a:t>
            </a:r>
            <a:br>
              <a:rPr lang="ru-RU" dirty="0"/>
            </a:br>
            <a:r>
              <a:rPr lang="ru-RU" dirty="0"/>
              <a:t>• </a:t>
            </a:r>
            <a:r>
              <a:rPr lang="ru-RU" b="1" dirty="0"/>
              <a:t>Экономия для здравоохранения:</a:t>
            </a:r>
            <a:r>
              <a:rPr lang="ru-RU" dirty="0"/>
              <a:t> 18–25 млрд ₽/год при масштабе 1 млн пользователей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7516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i="1" dirty="0"/>
              <a:t>«</a:t>
            </a:r>
            <a:r>
              <a:rPr lang="ru-RU" sz="3600" b="1" i="1" dirty="0" err="1"/>
              <a:t>Берегиня</a:t>
            </a:r>
            <a:r>
              <a:rPr lang="ru-RU" sz="3600" b="1" i="1" dirty="0"/>
              <a:t> — знать, чтобы уберечь.</a:t>
            </a:r>
            <a:br>
              <a:rPr lang="ru-RU" sz="3600" b="1" i="1" dirty="0"/>
            </a:br>
            <a:r>
              <a:rPr lang="ru-RU" sz="3600" b="1" i="1" dirty="0"/>
              <a:t>Мы делаем превентивную медицину доступной каждому и спасаем миллионы жизней через </a:t>
            </a:r>
            <a:r>
              <a:rPr lang="ru-RU" sz="3600" b="1" i="1" dirty="0" smtClean="0"/>
              <a:t>технологии»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5898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               Суть </a:t>
            </a:r>
            <a:r>
              <a:rPr lang="ru-RU" b="1" dirty="0"/>
              <a:t>проекта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/>
              <a:t>Берегиня</a:t>
            </a:r>
            <a:r>
              <a:rPr lang="ru-RU" dirty="0"/>
              <a:t> — мобильная платформа на основе искусственного интеллекта для ранней диагностики рисков хронических заболеваний и персонализированной профилактики. Мы выявляем угрозу диабета, сердечно-сосудистых заболеваний, депрессии и других болезней </a:t>
            </a:r>
            <a:r>
              <a:rPr lang="ru-RU" b="1" dirty="0"/>
              <a:t>за 3–5 лет до появления симптомов</a:t>
            </a:r>
            <a:r>
              <a:rPr lang="ru-RU" dirty="0"/>
              <a:t> и помогаем их предотвратить через индивидуальные планы профилактики.</a:t>
            </a:r>
          </a:p>
        </p:txBody>
      </p:sp>
    </p:spTree>
    <p:extLst>
      <p:ext uri="{BB962C8B-B14F-4D97-AF65-F5344CB8AC3E}">
        <p14:creationId xmlns:p14="http://schemas.microsoft.com/office/powerpoint/2010/main" val="1974018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Проблема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• </a:t>
            </a:r>
            <a:r>
              <a:rPr lang="ru-RU" b="1" dirty="0"/>
              <a:t>74%</a:t>
            </a:r>
            <a:r>
              <a:rPr lang="ru-RU" dirty="0"/>
              <a:t> всех смертей в мире вызваны хроническими заболеваниями (ВОЗ)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• </a:t>
            </a:r>
            <a:r>
              <a:rPr lang="ru-RU" b="1" dirty="0"/>
              <a:t>80%</a:t>
            </a:r>
            <a:r>
              <a:rPr lang="ru-RU" dirty="0"/>
              <a:t> из них выявляются слишком поздно, когда лечение дорого и малоэффективно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• В России </a:t>
            </a:r>
            <a:r>
              <a:rPr lang="ru-RU" b="1" dirty="0"/>
              <a:t>60%</a:t>
            </a:r>
            <a:r>
              <a:rPr lang="ru-RU" dirty="0"/>
              <a:t> взрослых имеют хроническое заболевание, экономический ущерб — </a:t>
            </a:r>
            <a:r>
              <a:rPr lang="ru-RU" b="1" dirty="0"/>
              <a:t>3.6 трлн ₽/год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• Данные о здоровье разрозненны, профилактика не персонализирована, мотивация низкая</a:t>
            </a:r>
          </a:p>
        </p:txBody>
      </p:sp>
    </p:spTree>
    <p:extLst>
      <p:ext uri="{BB962C8B-B14F-4D97-AF65-F5344CB8AC3E}">
        <p14:creationId xmlns:p14="http://schemas.microsoft.com/office/powerpoint/2010/main" val="2032461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Решение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b="1" dirty="0" err="1"/>
              <a:t>Берегиня</a:t>
            </a:r>
            <a:r>
              <a:rPr lang="ru-RU" dirty="0"/>
              <a:t> объединяет данные из всех источников (умные устройства, анализы крови, генетические тесты, дневник симптомов) в единый цифровой профиль здоровья. </a:t>
            </a:r>
            <a:r>
              <a:rPr lang="ru-RU" dirty="0" smtClean="0"/>
              <a:t>ИИ </a:t>
            </a:r>
            <a:r>
              <a:rPr lang="ru-RU" dirty="0"/>
              <a:t>анализирует 200+ параметров и строит персональную </a:t>
            </a:r>
            <a:r>
              <a:rPr lang="ru-RU" b="1" dirty="0"/>
              <a:t>карту рисков</a:t>
            </a:r>
            <a:r>
              <a:rPr lang="ru-RU" dirty="0"/>
              <a:t> по 15+ заболеваниям </a:t>
            </a:r>
            <a:r>
              <a:rPr lang="ru-RU" dirty="0" smtClean="0"/>
              <a:t>с прогнозом </a:t>
            </a:r>
            <a:r>
              <a:rPr lang="ru-RU" dirty="0"/>
              <a:t>до 10 </a:t>
            </a:r>
            <a:r>
              <a:rPr lang="ru-RU" dirty="0" smtClean="0"/>
              <a:t>лет.</a:t>
            </a:r>
          </a:p>
          <a:p>
            <a:pPr marL="0" indent="0" algn="just">
              <a:buNone/>
            </a:pPr>
            <a:r>
              <a:rPr lang="ru-RU" b="1" dirty="0" smtClean="0"/>
              <a:t>Что </a:t>
            </a:r>
            <a:r>
              <a:rPr lang="ru-RU" b="1" dirty="0"/>
              <a:t>получает пользователь:</a:t>
            </a:r>
            <a:endParaRPr lang="ru-RU" dirty="0"/>
          </a:p>
          <a:p>
            <a:pPr algn="just"/>
            <a:r>
              <a:rPr lang="ru-RU" dirty="0"/>
              <a:t>Понятную визуализацию состояния здоровья (</a:t>
            </a:r>
            <a:r>
              <a:rPr lang="ru-RU" dirty="0" err="1"/>
              <a:t>Health</a:t>
            </a:r>
            <a:r>
              <a:rPr lang="ru-RU" dirty="0"/>
              <a:t> </a:t>
            </a:r>
            <a:r>
              <a:rPr lang="ru-RU" dirty="0" err="1"/>
              <a:t>Score</a:t>
            </a:r>
            <a:r>
              <a:rPr lang="ru-RU" dirty="0"/>
              <a:t> 0-100, 3D-карта тела)</a:t>
            </a:r>
          </a:p>
          <a:p>
            <a:pPr algn="just"/>
            <a:r>
              <a:rPr lang="ru-RU" dirty="0"/>
              <a:t>Раннее предупреждение о растущих рисках с объяснением причин</a:t>
            </a:r>
          </a:p>
          <a:p>
            <a:pPr algn="just"/>
            <a:r>
              <a:rPr lang="ru-RU" dirty="0"/>
              <a:t>Персональный план профилактики (питание, активность, обследования, добавки)</a:t>
            </a:r>
          </a:p>
          <a:p>
            <a:pPr algn="just"/>
            <a:r>
              <a:rPr lang="ru-RU" dirty="0"/>
              <a:t>Связь с врачами через телемедицину при необходимости</a:t>
            </a:r>
          </a:p>
          <a:p>
            <a:pPr algn="just"/>
            <a:r>
              <a:rPr lang="ru-RU" dirty="0" err="1"/>
              <a:t>Геймификацию</a:t>
            </a:r>
            <a:r>
              <a:rPr lang="ru-RU" dirty="0"/>
              <a:t> и мотивацию для поддержания здоровых привычек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6907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Целевая аудитория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B2C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• Осознанные профессионалы 30–50 лет (~12 млн чел.) — заботятся о здоровье, используют гаджеты</a:t>
            </a:r>
            <a:br>
              <a:rPr lang="ru-RU" dirty="0"/>
            </a:br>
            <a:r>
              <a:rPr lang="ru-RU" dirty="0"/>
              <a:t>• Люди с повышенными рисками 40–65 лет (~25 млн чел.) — </a:t>
            </a:r>
            <a:r>
              <a:rPr lang="ru-RU" dirty="0" err="1"/>
              <a:t>предиабет</a:t>
            </a:r>
            <a:r>
              <a:rPr lang="ru-RU" dirty="0"/>
              <a:t>, гипертония, избыточный вес</a:t>
            </a:r>
            <a:br>
              <a:rPr lang="ru-RU" dirty="0"/>
            </a:br>
            <a:r>
              <a:rPr lang="ru-RU" dirty="0"/>
              <a:t>• ЗОЖ-энтузиасты и </a:t>
            </a:r>
            <a:r>
              <a:rPr lang="ru-RU" dirty="0" err="1"/>
              <a:t>биохакеры</a:t>
            </a:r>
            <a:r>
              <a:rPr lang="ru-RU" dirty="0"/>
              <a:t> 25–45 лет (~3 млн чел.) — максимальная </a:t>
            </a:r>
            <a:r>
              <a:rPr lang="ru-RU" dirty="0" err="1"/>
              <a:t>вовлечённость</a:t>
            </a:r>
            <a:endParaRPr lang="ru-RU" dirty="0"/>
          </a:p>
          <a:p>
            <a:r>
              <a:rPr lang="ru-RU" b="1" dirty="0"/>
              <a:t>B2B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• Работодатели 500+ сотрудников — снижение больничных на </a:t>
            </a:r>
            <a:r>
              <a:rPr lang="ru-RU" dirty="0" smtClean="0"/>
              <a:t>22%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• Страховые компании — снижение убыточности ДМС на 15–20%</a:t>
            </a:r>
            <a:br>
              <a:rPr lang="ru-RU" dirty="0"/>
            </a:br>
            <a:r>
              <a:rPr lang="ru-RU" dirty="0"/>
              <a:t>• Клиники и лаборатории </a:t>
            </a:r>
            <a:r>
              <a:rPr lang="ru-RU" dirty="0" smtClean="0"/>
              <a:t>—рост </a:t>
            </a:r>
            <a:r>
              <a:rPr lang="ru-RU" dirty="0"/>
              <a:t>конверсии в повторные визиты на 40%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6794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Конкурентные преимущества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 smtClean="0"/>
              <a:t>Предиктивность</a:t>
            </a:r>
            <a:r>
              <a:rPr lang="ru-RU" dirty="0"/>
              <a:t> — прогноз на годы вперёд, а не констатация текущего </a:t>
            </a:r>
            <a:r>
              <a:rPr lang="ru-RU" dirty="0" smtClean="0"/>
              <a:t>состояния</a:t>
            </a:r>
          </a:p>
          <a:p>
            <a:r>
              <a:rPr lang="ru-RU" b="1" dirty="0" err="1" smtClean="0"/>
              <a:t>Холистичность</a:t>
            </a:r>
            <a:r>
              <a:rPr lang="ru-RU" dirty="0"/>
              <a:t> — генетика + биохимия + поведение + среда в едином </a:t>
            </a:r>
            <a:r>
              <a:rPr lang="ru-RU" dirty="0" smtClean="0"/>
              <a:t>профиле</a:t>
            </a:r>
          </a:p>
          <a:p>
            <a:r>
              <a:rPr lang="ru-RU" b="1" dirty="0" smtClean="0"/>
              <a:t>Научная </a:t>
            </a:r>
            <a:r>
              <a:rPr lang="ru-RU" b="1" dirty="0" err="1"/>
              <a:t>валидация</a:t>
            </a:r>
            <a:r>
              <a:rPr lang="ru-RU" dirty="0"/>
              <a:t> — модели на основе клинических шкал </a:t>
            </a:r>
            <a:r>
              <a:rPr lang="ru-RU" dirty="0" smtClean="0"/>
              <a:t>публикации </a:t>
            </a:r>
            <a:r>
              <a:rPr lang="ru-RU" dirty="0"/>
              <a:t>в </a:t>
            </a:r>
            <a:r>
              <a:rPr lang="ru-RU" dirty="0" smtClean="0"/>
              <a:t>журналах</a:t>
            </a:r>
          </a:p>
          <a:p>
            <a:r>
              <a:rPr lang="ru-RU" b="1" dirty="0" smtClean="0"/>
              <a:t>Глубокие </a:t>
            </a:r>
            <a:r>
              <a:rPr lang="ru-RU" b="1" dirty="0"/>
              <a:t>интеграции</a:t>
            </a:r>
            <a:r>
              <a:rPr lang="ru-RU" dirty="0"/>
              <a:t> — партнёрства с </a:t>
            </a:r>
            <a:r>
              <a:rPr lang="ru-RU" dirty="0" smtClean="0"/>
              <a:t>лабораториями, </a:t>
            </a:r>
            <a:r>
              <a:rPr lang="ru-RU" dirty="0"/>
              <a:t>клиниками, </a:t>
            </a:r>
            <a:r>
              <a:rPr lang="ru-RU" dirty="0" smtClean="0"/>
              <a:t>страховыми компаниями</a:t>
            </a:r>
          </a:p>
          <a:p>
            <a:r>
              <a:rPr lang="ru-RU" b="1" dirty="0" smtClean="0"/>
              <a:t>Локальная </a:t>
            </a:r>
            <a:r>
              <a:rPr lang="ru-RU" b="1" dirty="0"/>
              <a:t>экспертиза</a:t>
            </a:r>
            <a:r>
              <a:rPr lang="ru-RU" dirty="0"/>
              <a:t> — адаптация под российские протоколы и менталитет</a:t>
            </a:r>
          </a:p>
        </p:txBody>
      </p:sp>
    </p:spTree>
    <p:extLst>
      <p:ext uri="{BB962C8B-B14F-4D97-AF65-F5344CB8AC3E}">
        <p14:creationId xmlns:p14="http://schemas.microsoft.com/office/powerpoint/2010/main" val="1963611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4707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/>
              <a:t>Структура платформы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90270"/>
            <a:ext cx="10515600" cy="453759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Модуль 1. Цифровой двойник пациента</a:t>
            </a:r>
          </a:p>
          <a:p>
            <a:r>
              <a:rPr lang="ru-RU" dirty="0" smtClean="0"/>
              <a:t>Генетический </a:t>
            </a:r>
            <a:r>
              <a:rPr lang="ru-RU" dirty="0"/>
              <a:t>профиль </a:t>
            </a:r>
            <a:endParaRPr lang="ru-RU" dirty="0" smtClean="0"/>
          </a:p>
          <a:p>
            <a:r>
              <a:rPr lang="ru-RU" dirty="0" smtClean="0"/>
              <a:t>Биохимические </a:t>
            </a:r>
            <a:r>
              <a:rPr lang="ru-RU" dirty="0"/>
              <a:t>маркеры (динамика) </a:t>
            </a:r>
            <a:endParaRPr lang="ru-RU" dirty="0" smtClean="0"/>
          </a:p>
          <a:p>
            <a:r>
              <a:rPr lang="ru-RU" dirty="0" err="1" smtClean="0"/>
              <a:t>Кардиометаболические</a:t>
            </a:r>
            <a:r>
              <a:rPr lang="ru-RU" dirty="0" smtClean="0"/>
              <a:t> </a:t>
            </a:r>
            <a:r>
              <a:rPr lang="ru-RU" dirty="0"/>
              <a:t>показатели </a:t>
            </a:r>
            <a:endParaRPr lang="ru-RU" dirty="0" smtClean="0"/>
          </a:p>
          <a:p>
            <a:r>
              <a:rPr lang="ru-RU" dirty="0" smtClean="0"/>
              <a:t>Когнитивные </a:t>
            </a:r>
            <a:r>
              <a:rPr lang="ru-RU" dirty="0"/>
              <a:t>и психоэмоциональные данные </a:t>
            </a:r>
            <a:endParaRPr lang="ru-RU" dirty="0" smtClean="0"/>
          </a:p>
          <a:p>
            <a:r>
              <a:rPr lang="ru-RU" dirty="0" smtClean="0"/>
              <a:t>Физическая </a:t>
            </a:r>
            <a:r>
              <a:rPr lang="ru-RU" dirty="0"/>
              <a:t>активность и сон </a:t>
            </a:r>
            <a:endParaRPr lang="ru-RU" dirty="0" smtClean="0"/>
          </a:p>
          <a:p>
            <a:r>
              <a:rPr lang="ru-RU" dirty="0" err="1" smtClean="0"/>
              <a:t>Нутритивный</a:t>
            </a:r>
            <a:r>
              <a:rPr lang="ru-RU" dirty="0" smtClean="0"/>
              <a:t> </a:t>
            </a:r>
            <a:r>
              <a:rPr lang="ru-RU" dirty="0"/>
              <a:t>профиль </a:t>
            </a:r>
            <a:endParaRPr lang="ru-RU" dirty="0" smtClean="0"/>
          </a:p>
          <a:p>
            <a:r>
              <a:rPr lang="ru-RU" dirty="0" smtClean="0"/>
              <a:t>Экологические </a:t>
            </a:r>
            <a:r>
              <a:rPr lang="ru-RU" dirty="0"/>
              <a:t>и средовые факторы </a:t>
            </a:r>
            <a:endParaRPr lang="ru-RU" dirty="0" smtClean="0"/>
          </a:p>
          <a:p>
            <a:r>
              <a:rPr lang="ru-RU" dirty="0" smtClean="0"/>
              <a:t>Фармакологический </a:t>
            </a:r>
            <a:r>
              <a:rPr lang="ru-RU" dirty="0"/>
              <a:t>анамнез </a:t>
            </a:r>
            <a:endParaRPr lang="ru-RU" dirty="0" smtClean="0"/>
          </a:p>
          <a:p>
            <a:r>
              <a:rPr lang="ru-RU" dirty="0" smtClean="0"/>
              <a:t>Семейный анамнез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5031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00834"/>
            <a:ext cx="10515600" cy="876822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Модуль 2. Сбор и интеграция данных</a:t>
            </a:r>
            <a:endParaRPr lang="ru-RU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207855"/>
              </p:ext>
            </p:extLst>
          </p:nvPr>
        </p:nvGraphicFramePr>
        <p:xfrm>
          <a:off x="977030" y="1277655"/>
          <a:ext cx="10496811" cy="4787110"/>
        </p:xfrm>
        <a:graphic>
          <a:graphicData uri="http://schemas.openxmlformats.org/drawingml/2006/table">
            <a:tbl>
              <a:tblPr/>
              <a:tblGrid>
                <a:gridCol w="3498937"/>
                <a:gridCol w="3498937"/>
                <a:gridCol w="3498937"/>
              </a:tblGrid>
              <a:tr h="288107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>
                          <a:effectLst/>
                        </a:rPr>
                        <a:t>Источник данных</a:t>
                      </a:r>
                    </a:p>
                  </a:txBody>
                  <a:tcPr marL="64945" marR="64945" marT="32473" marB="32473" anchor="b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>
                          <a:effectLst/>
                        </a:rPr>
                        <a:t>Что собирается</a:t>
                      </a:r>
                    </a:p>
                  </a:txBody>
                  <a:tcPr marL="64945" marR="64945" marT="32473" marB="32473" anchor="b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>
                          <a:effectLst/>
                        </a:rPr>
                        <a:t>Частота</a:t>
                      </a:r>
                    </a:p>
                  </a:txBody>
                  <a:tcPr marL="64945" marR="64945" marT="32473" marB="32473" anchor="b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</a:tr>
              <a:tr h="711273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 b="1">
                          <a:effectLst/>
                        </a:rPr>
                        <a:t>Носимые устройства</a:t>
                      </a:r>
                      <a:r>
                        <a:rPr lang="ru-RU" sz="1300">
                          <a:effectLst/>
                        </a:rPr>
                        <a:t> (Apple Watch, Fitbit, кольцо Oura, CGM-сенсоры)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 dirty="0" smtClean="0">
                          <a:effectLst/>
                        </a:rPr>
                        <a:t>ЧСС, </a:t>
                      </a:r>
                      <a:r>
                        <a:rPr lang="ru-RU" sz="1300" dirty="0">
                          <a:effectLst/>
                        </a:rPr>
                        <a:t>SpO2, глюкоза, температура, сон, шаги, стресс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>
                          <a:effectLst/>
                        </a:rPr>
                        <a:t>Непрерывно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</a:tr>
              <a:tr h="1138036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 b="1">
                          <a:effectLst/>
                        </a:rPr>
                        <a:t>Домашние диагностические наборы</a:t>
                      </a:r>
                      <a:r>
                        <a:rPr lang="ru-RU" sz="1300">
                          <a:effectLst/>
                        </a:rPr>
                        <a:t> (партнёрство с лабораториями)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 dirty="0">
                          <a:effectLst/>
                        </a:rPr>
                        <a:t>Общий анализ крови, липидный профиль, HbA1c, гормоны щитовидной железы, маркеры воспаления (</a:t>
                      </a:r>
                      <a:r>
                        <a:rPr lang="ru-RU" sz="1300" dirty="0" smtClean="0">
                          <a:effectLst/>
                        </a:rPr>
                        <a:t>СРБ), </a:t>
                      </a:r>
                      <a:r>
                        <a:rPr lang="ru-RU" sz="1300" dirty="0">
                          <a:effectLst/>
                        </a:rPr>
                        <a:t>витамин </a:t>
                      </a:r>
                      <a:r>
                        <a:rPr lang="ru-RU" sz="1300" dirty="0" err="1">
                          <a:effectLst/>
                        </a:rPr>
                        <a:t>D</a:t>
                      </a:r>
                      <a:r>
                        <a:rPr lang="ru-RU" sz="1300" dirty="0">
                          <a:effectLst/>
                        </a:rPr>
                        <a:t>, </a:t>
                      </a:r>
                      <a:r>
                        <a:rPr lang="ru-RU" sz="1300" dirty="0" err="1">
                          <a:effectLst/>
                        </a:rPr>
                        <a:t>ферритин</a:t>
                      </a:r>
                      <a:endParaRPr lang="ru-RU" sz="1300" dirty="0">
                        <a:effectLst/>
                      </a:endParaRP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>
                          <a:effectLst/>
                        </a:rPr>
                        <a:t>Ежеквартально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</a:tr>
              <a:tr h="711273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 b="1">
                          <a:effectLst/>
                        </a:rPr>
                        <a:t>Генетическое тестирование</a:t>
                      </a:r>
                      <a:r>
                        <a:rPr lang="ru-RU" sz="1300">
                          <a:effectLst/>
                        </a:rPr>
                        <a:t> (однократно)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>
                          <a:effectLst/>
                        </a:rPr>
                        <a:t>Полигенные шкалы риска (PRS) по 50+ заболеваниям, фармакогеномика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>
                          <a:effectLst/>
                        </a:rPr>
                        <a:t>Однократно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</a:tr>
              <a:tr h="722063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 b="1">
                          <a:effectLst/>
                        </a:rPr>
                        <a:t>Опросники и дневники</a:t>
                      </a:r>
                      <a:endParaRPr lang="ru-RU" sz="1300">
                        <a:effectLst/>
                      </a:endParaRP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 dirty="0">
                          <a:effectLst/>
                        </a:rPr>
                        <a:t>Питание (фото → AI-анализ), симптомы, настроение, уровень боли, стул (Бристольская шкала)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>
                          <a:effectLst/>
                        </a:rPr>
                        <a:t>Ежедневно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</a:tr>
              <a:tr h="711273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 b="1" dirty="0" smtClean="0">
                          <a:effectLst/>
                        </a:rPr>
                        <a:t>Анамнез заболевания</a:t>
                      </a:r>
                      <a:endParaRPr lang="ru-RU" sz="1300" dirty="0">
                        <a:effectLst/>
                      </a:endParaRP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>
                          <a:effectLst/>
                        </a:rPr>
                        <a:t>Диагнозы, назначения, результаты обследований, выписки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>
                          <a:effectLst/>
                        </a:rPr>
                        <a:t>По событию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</a:tr>
              <a:tr h="505085"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 b="1" dirty="0">
                          <a:effectLst/>
                        </a:rPr>
                        <a:t>Средовые данные </a:t>
                      </a:r>
                      <a:endParaRPr lang="ru-RU" sz="1300" dirty="0">
                        <a:effectLst/>
                      </a:endParaRP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>
                          <a:effectLst/>
                        </a:rPr>
                        <a:t>Качество воздуха, УФ-индекс, аллергены, погода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ru-RU" sz="1300" dirty="0">
                          <a:effectLst/>
                        </a:rPr>
                        <a:t>Непрерывно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2084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6957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Модуль 3. Предиктивная аналитика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5025"/>
            <a:ext cx="10515600" cy="49619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Оцениваемые риски (с прогнозом  </a:t>
            </a:r>
            <a:r>
              <a:rPr lang="ru-RU" dirty="0"/>
              <a:t>1 / 3 / 5 / 10 лет): </a:t>
            </a:r>
            <a:endParaRPr lang="ru-RU" dirty="0" smtClean="0"/>
          </a:p>
          <a:p>
            <a:r>
              <a:rPr lang="ru-RU" dirty="0" smtClean="0"/>
              <a:t>Сердечно-сосудистые </a:t>
            </a:r>
            <a:r>
              <a:rPr lang="ru-RU" dirty="0"/>
              <a:t>заболевания </a:t>
            </a:r>
            <a:endParaRPr lang="ru-RU" dirty="0" smtClean="0"/>
          </a:p>
          <a:p>
            <a:r>
              <a:rPr lang="ru-RU" dirty="0" smtClean="0"/>
              <a:t>Метаболические </a:t>
            </a:r>
            <a:r>
              <a:rPr lang="ru-RU" dirty="0"/>
              <a:t>нарушения </a:t>
            </a:r>
            <a:endParaRPr lang="ru-RU" dirty="0" smtClean="0"/>
          </a:p>
          <a:p>
            <a:r>
              <a:rPr lang="ru-RU" dirty="0" smtClean="0"/>
              <a:t>Костно-мышечная </a:t>
            </a:r>
            <a:r>
              <a:rPr lang="ru-RU" dirty="0"/>
              <a:t>система </a:t>
            </a:r>
            <a:endParaRPr lang="ru-RU" dirty="0" smtClean="0"/>
          </a:p>
          <a:p>
            <a:r>
              <a:rPr lang="ru-RU" dirty="0" err="1" smtClean="0"/>
              <a:t>Нейродегенеративные</a:t>
            </a:r>
            <a:r>
              <a:rPr lang="ru-RU" dirty="0" smtClean="0"/>
              <a:t> </a:t>
            </a:r>
            <a:r>
              <a:rPr lang="ru-RU" dirty="0"/>
              <a:t>заболевания </a:t>
            </a:r>
          </a:p>
          <a:p>
            <a:r>
              <a:rPr lang="ru-RU" dirty="0" smtClean="0"/>
              <a:t>Респираторные заболевания</a:t>
            </a:r>
          </a:p>
          <a:p>
            <a:r>
              <a:rPr lang="ru-RU" dirty="0" smtClean="0"/>
              <a:t>Онкологический </a:t>
            </a:r>
            <a:r>
              <a:rPr lang="ru-RU" dirty="0"/>
              <a:t>скрининг (рекомендации к обследованиям</a:t>
            </a:r>
            <a:r>
              <a:rPr lang="ru-RU" dirty="0" smtClean="0"/>
              <a:t>)</a:t>
            </a:r>
          </a:p>
          <a:p>
            <a:r>
              <a:rPr lang="ru-RU" dirty="0" smtClean="0"/>
              <a:t>Психическое здоровье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60443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568</Words>
  <Application>Microsoft Macintosh PowerPoint</Application>
  <PresentationFormat>Широкоэкранный</PresentationFormat>
  <Paragraphs>105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Calibri</vt:lpstr>
      <vt:lpstr>Calibri Light</vt:lpstr>
      <vt:lpstr>Arial</vt:lpstr>
      <vt:lpstr>Тема Office</vt:lpstr>
      <vt:lpstr>Презентация PowerPoint</vt:lpstr>
      <vt:lpstr>                         Суть проекта </vt:lpstr>
      <vt:lpstr>Проблема </vt:lpstr>
      <vt:lpstr>Решение </vt:lpstr>
      <vt:lpstr>Целевая аудитория </vt:lpstr>
      <vt:lpstr>Конкурентные преимущества </vt:lpstr>
      <vt:lpstr>Структура платформы </vt:lpstr>
      <vt:lpstr>Презентация PowerPoint</vt:lpstr>
      <vt:lpstr>Модуль 3. Предиктивная аналитика</vt:lpstr>
      <vt:lpstr>Модуль 4. Персонализированные программы профилактики </vt:lpstr>
      <vt:lpstr>Модуль 5. Интеллектуальный анализ симптомов</vt:lpstr>
      <vt:lpstr>Модуль 6. Связь с медицинскими специалистами</vt:lpstr>
      <vt:lpstr>Модуль7. Геймификация</vt:lpstr>
      <vt:lpstr>Ожидаемые результаты </vt:lpstr>
      <vt:lpstr>Презентация PowerPoint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пользователь Microsoft Office</cp:lastModifiedBy>
  <cp:revision>15</cp:revision>
  <dcterms:created xsi:type="dcterms:W3CDTF">2026-03-07T12:08:19Z</dcterms:created>
  <dcterms:modified xsi:type="dcterms:W3CDTF">2026-03-07T13:38:15Z</dcterms:modified>
</cp:coreProperties>
</file>