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91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BADA1-870B-FD69-7E2E-CC6ED3DC4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4469A3-C582-99F1-65A6-361498E38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D43D72-4CCB-3BF5-63BB-8F6DE4FF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DD7485-AE87-F6C0-1E79-79DBCB05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F94F9D-8E46-85E9-3A91-BC627F73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15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E1448-85A3-689D-403A-C1EE0B6FE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8AC389-E6DB-07F8-9698-1244C8EB1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A7D26-91AE-27E1-2870-36150676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848F24-1286-FAB9-3667-271CC6DD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85CBC1-4F8B-DE35-F3C2-A10ADF2C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86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7B4A1F5-F0E3-9E27-7944-3BB66A037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015189-8547-D41B-269F-F029A5E00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C2BCA-9128-E18D-C956-51D25FFC5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7E0B7E-DB88-AA9C-EC67-8B8E8011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32C74-40A9-E160-069D-B1179DD3F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0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699CC-FC41-C918-7181-7D1EF0AF3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2D7613-4B25-E1B3-37B8-B5649CD92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8F6A4A-58D4-0F7E-FCA7-098AF2BEE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81A12F-2380-0C27-72B3-2EC752CD0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7E5E31-D341-7522-9A79-0BA7101EA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6D3967-F4F7-D437-DB0B-204BE36DA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8A2F95-5264-AA46-5EAE-558D2DD61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884DB-84D8-F4FF-5649-AEEA50D5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EC7FC4-0440-7D44-D24E-2DE165DE4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000C8B-C4B5-0235-643B-1708E0DC9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42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27077-A516-9EFF-1F38-AFD914E89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40240F-52BC-2B60-60F3-0CFBE3EBD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09F332-B955-1C3D-E67D-5E80345D6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D3EF8B-F6E9-6C78-E1E9-6172A940C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AC38AE-5A56-CF9D-70C8-7EAC79C6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05250B-F102-6971-A6ED-521F1071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034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D1D54-0794-46A5-46DB-7182697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96333E-B369-CFBF-F565-4BEED634D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DCA92D-E08C-57F3-BA77-9556CD690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05EC3E-5107-F9FD-446F-AA58A92BD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76B4E4-92AC-93EF-B73A-ED076A757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D9ED217-A919-22FE-AA06-D081950D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8919F1-574C-5156-1169-634636CE5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649523-CE7A-59BA-5E7D-06728BB07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6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A8667-76F9-7DA3-9FD1-C3A73F63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57D943-4ECB-6F15-AC45-098070128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BFE187-23B2-47CC-208E-34893C3B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B8EC85-B9F9-7021-E452-38056FC53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63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8984DBD-8AB0-5460-676A-466290ACE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257DE3-DE82-4970-EECA-94279BF30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D1EE2E-965A-B06B-8144-862FD2B9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66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94FFD-CD7D-3ED2-2CC4-FE81D52E1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8E614C-C831-8DA4-B43B-8562A95F7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B51230-F662-BF15-29AA-2CCF5404D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60994B-946D-3973-E8CC-2AD26B11B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4730D7-A9BF-1A4D-13DC-96C69D786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CD0474-3D52-4B59-44B7-C2231E65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43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BDB7D-6847-ABA3-0E68-4049ED7AC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FE61DD-D754-389D-0A6E-5AE2CF698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3A813D-E4B1-6369-55BC-AC68B5ADC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DACDA-9DBB-99CE-2F30-6C7170B61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7BD23D-7266-1475-28C8-B7033245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DC8812-FEB0-6A26-E783-568169CD8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410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C4EAE-7808-56CA-CDB5-0C485BA6A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835B3E-9B75-C5D2-5817-B946BA8A8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FECAB4-3A23-57DF-D684-89B1EE425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48D9F-9C6F-444D-8FE7-205DD8DA7A1F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9298AE-DDBE-3B49-5481-28E492CF8B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17934-592B-9FCB-AFBB-EE6762F95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33A58-B92A-4373-B8CA-99CC3DEB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96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accent1">
                <a:alpha val="1000"/>
                <a:lumMod val="0"/>
                <a:lumOff val="100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723AA4-5693-8FB6-E2E5-6D01FC3D1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B6037-A156-F4C1-F0C5-ABCE66348C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Кабинеты здоровья в </a:t>
            </a:r>
            <a:b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Центрах Женского Здоровья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г.Москвы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F8E012-29EA-AEDF-9AEB-1AC8C633A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708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Конкурсный проект, автор </a:t>
            </a:r>
            <a:r>
              <a:rPr lang="ru-RU" dirty="0" err="1"/>
              <a:t>Супругова</a:t>
            </a:r>
            <a:r>
              <a:rPr lang="ru-RU" dirty="0"/>
              <a:t> Оксана Юрьевна</a:t>
            </a:r>
          </a:p>
        </p:txBody>
      </p:sp>
    </p:spTree>
    <p:extLst>
      <p:ext uri="{BB962C8B-B14F-4D97-AF65-F5344CB8AC3E}">
        <p14:creationId xmlns:p14="http://schemas.microsoft.com/office/powerpoint/2010/main" val="416359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accent1">
                <a:alpha val="1000"/>
                <a:lumMod val="0"/>
                <a:lumOff val="100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ACC321-EAF2-DA19-3E5A-D8AD1B03B29C}"/>
              </a:ext>
            </a:extLst>
          </p:cNvPr>
          <p:cNvSpPr txBox="1"/>
          <p:nvPr/>
        </p:nvSpPr>
        <p:spPr>
          <a:xfrm>
            <a:off x="1355834" y="1818740"/>
            <a:ext cx="974308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Руководствуясь Указом Президента Российской Федерации от 7 мая 2024 г. № 309                             “О национальных целях развития Российской Федерации на период до 2030 года и на перспективу до 2036 года”, а также указом Президента N145 от 28.02.2024, где в п.21(в) среди основных государственных приоритетов обозначен «переход к персонализированной, предиктивной и профилактической медицине, высокотехнологичному здравоохранению и технологиям </a:t>
            </a:r>
            <a:r>
              <a:rPr lang="ru-RU" dirty="0" err="1"/>
              <a:t>здоровьесбережения</a:t>
            </a:r>
            <a:r>
              <a:rPr lang="ru-RU" dirty="0"/>
              <a:t>…» предлагаю рассмотреть возможность организации в Центрах Женского Здоровья Москвы центров для проведения групповых и индивидуальных мероприятий, направленных на модификацию образа жизни и немедикаментозную профилактику основных женских и возрастных заболеваний, подготовки к здоровой беременности и материнству.</a:t>
            </a:r>
          </a:p>
        </p:txBody>
      </p:sp>
    </p:spTree>
    <p:extLst>
      <p:ext uri="{BB962C8B-B14F-4D97-AF65-F5344CB8AC3E}">
        <p14:creationId xmlns:p14="http://schemas.microsoft.com/office/powerpoint/2010/main" val="102820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accent1">
                <a:alpha val="1000"/>
                <a:lumMod val="0"/>
                <a:lumOff val="100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0C68D6-A308-4DA9-9EB2-EF59BEBCC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41411A-88F8-CB65-CA1D-AE7199645AA7}"/>
              </a:ext>
            </a:extLst>
          </p:cNvPr>
          <p:cNvSpPr txBox="1"/>
          <p:nvPr/>
        </p:nvSpPr>
        <p:spPr>
          <a:xfrm>
            <a:off x="1140003" y="2225469"/>
            <a:ext cx="991199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Масса современных исследований говорит о том, что эпигенетические факторы (образ жизни, тип питания, стрессы и нарушения режима сна и отдыха) являются основными причинами проблем с беременностью, </a:t>
            </a:r>
            <a:r>
              <a:rPr lang="ru-RU" dirty="0" err="1"/>
              <a:t>невынашиваемости</a:t>
            </a:r>
            <a:r>
              <a:rPr lang="ru-RU" dirty="0"/>
              <a:t>, хронических, </a:t>
            </a:r>
            <a:r>
              <a:rPr lang="ru-RU" dirty="0" err="1"/>
              <a:t>возрастозависимых</a:t>
            </a:r>
            <a:r>
              <a:rPr lang="ru-RU" dirty="0"/>
              <a:t> и нейродегенеративных заболеваний. Практически все эти процессы можно взять под контроль изменением образа жизни. </a:t>
            </a:r>
          </a:p>
          <a:p>
            <a:r>
              <a:rPr lang="ru-RU" dirty="0"/>
              <a:t>Всемирная организация здравоохранения выделила четыре основных группы факторов, изменяя которые можно влиять на здоровье людей, а Межведомственная комиссия Совета безопасности Российской Федерации по охране здоровья населения в Федеральных концепциях "Охрана здоровья населения" и "К здоровой России" применила их к жизни россиян, указав процентную значимость каждого из этих факторов в сохранении здоровья:</a:t>
            </a:r>
          </a:p>
          <a:p>
            <a:endParaRPr lang="ru-RU" dirty="0"/>
          </a:p>
          <a:p>
            <a:r>
              <a:rPr lang="ru-RU" dirty="0"/>
              <a:t> • генетические факторы - 15-20%; </a:t>
            </a:r>
          </a:p>
          <a:p>
            <a:r>
              <a:rPr lang="ru-RU" dirty="0"/>
              <a:t> • состояние окружающей среды - 20-25%; </a:t>
            </a:r>
          </a:p>
          <a:p>
            <a:r>
              <a:rPr lang="ru-RU" dirty="0"/>
              <a:t> • медицинское обеспечение - 10-15%; </a:t>
            </a:r>
          </a:p>
          <a:p>
            <a:r>
              <a:rPr lang="ru-RU" dirty="0"/>
              <a:t> • условия и образ жизни людей - 50-55%.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48F24F-A316-C331-FCE2-C79F4231F797}"/>
              </a:ext>
            </a:extLst>
          </p:cNvPr>
          <p:cNvSpPr txBox="1"/>
          <p:nvPr/>
        </p:nvSpPr>
        <p:spPr>
          <a:xfrm>
            <a:off x="1140003" y="597675"/>
            <a:ext cx="99119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Утрата резервов здоровья человеком происходит в основном вне системы здравоохранения (задолго до постановки медицинского диагноза). На национальном и международном экспертном уровне признано, что преобладающее (&gt;70%) влияние на состояние здоровья оказывают действующие на человека ежедневно факторы образа жизни и </a:t>
            </a:r>
            <a:r>
              <a:rPr lang="ru-RU" dirty="0" err="1"/>
              <a:t>биопсихосоциальной</a:t>
            </a:r>
            <a:r>
              <a:rPr lang="ru-RU" dirty="0"/>
              <a:t> среды. </a:t>
            </a:r>
          </a:p>
        </p:txBody>
      </p:sp>
    </p:spTree>
    <p:extLst>
      <p:ext uri="{BB962C8B-B14F-4D97-AF65-F5344CB8AC3E}">
        <p14:creationId xmlns:p14="http://schemas.microsoft.com/office/powerpoint/2010/main" val="232846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accent1">
                <a:alpha val="1000"/>
                <a:lumMod val="0"/>
                <a:lumOff val="100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632EC1-D372-9037-3D35-940ED4F9B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8AD29EC-A826-D594-EC2B-B847EA12BCFF}"/>
              </a:ext>
            </a:extLst>
          </p:cNvPr>
          <p:cNvSpPr txBox="1"/>
          <p:nvPr/>
        </p:nvSpPr>
        <p:spPr>
          <a:xfrm>
            <a:off x="378373" y="851614"/>
            <a:ext cx="115824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Таким образом, можно сделать вывод, что одна из основных задач здравоохранения на данный момент – обучение населения, популяризация здорового образа жизни и ответственного отношения к своему здоровью.</a:t>
            </a:r>
          </a:p>
          <a:p>
            <a:endParaRPr lang="ru-RU" dirty="0"/>
          </a:p>
          <a:p>
            <a:r>
              <a:rPr lang="ru-RU" dirty="0"/>
              <a:t>Важность персонализированного подхода к коррекции образа жизни и питания в невозможно переоценить в современном обществе. </a:t>
            </a:r>
          </a:p>
          <a:p>
            <a:endParaRPr lang="ru-RU" dirty="0"/>
          </a:p>
          <a:p>
            <a:r>
              <a:rPr lang="ru-RU" dirty="0"/>
              <a:t>Так как медицинские учреждения не располагают достаточным временным и человеческим ресурсом для проведения индивидуальных консультаций по профилактике здоровья и коррекции образа жизни, данную (образовательную) функцию могли бы взять на себя специалисты без медицинского образования с соответствующими дипломами аккредитованных государством ВУЗов.</a:t>
            </a:r>
          </a:p>
          <a:p>
            <a:endParaRPr lang="ru-RU" dirty="0"/>
          </a:p>
          <a:p>
            <a:r>
              <a:rPr lang="ru-RU" dirty="0"/>
              <a:t>Помимо просветительских функций, направленных на профилактику (в том числе среди детей и подростков) нутрициологи и </a:t>
            </a:r>
            <a:r>
              <a:rPr lang="ru-RU" dirty="0" err="1"/>
              <a:t>хэлс</a:t>
            </a:r>
            <a:r>
              <a:rPr lang="ru-RU" dirty="0"/>
              <a:t>-коучи (специалисты по модификации образа жизни) могли бы оказывать пациентам помощь в  изменении пищевых привычек, образа жизни, контролировать исполнение назначения врачей (касающихся питания, режима сна и отдыха), а также мотивировать, поддерживать пациентов, помогать им определять свои цели, мотивацию и ресурсы.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37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accent1">
                <a:alpha val="1000"/>
                <a:lumMod val="0"/>
                <a:lumOff val="100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CEF6B9-FAC8-A83B-42A9-2AABBE144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2DB6E1-E67E-D09C-7566-841052E303E1}"/>
              </a:ext>
            </a:extLst>
          </p:cNvPr>
          <p:cNvSpPr txBox="1"/>
          <p:nvPr/>
        </p:nvSpPr>
        <p:spPr>
          <a:xfrm>
            <a:off x="367862" y="1233038"/>
            <a:ext cx="114562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Как пример можно привести широко распространенный </a:t>
            </a:r>
            <a:r>
              <a:rPr lang="ru-RU" b="1" dirty="0"/>
              <a:t>синдром поликистозных яичников </a:t>
            </a:r>
            <a:r>
              <a:rPr lang="ru-RU" dirty="0"/>
              <a:t>(СПКЯ) — </a:t>
            </a:r>
            <a:r>
              <a:rPr lang="ru-RU" dirty="0" err="1"/>
              <a:t>полисиндромное</a:t>
            </a:r>
            <a:r>
              <a:rPr lang="ru-RU" dirty="0"/>
              <a:t> заболевание, часто ассоциирующееся с бесплодием. СПКЯ является наиболее частой эндокринной патологией у женщин репродуктивного возраста как в России, так и за рубежом, диагностируется почти у 50% женщин с нарушениями менструальной и овуляторной функции, у 5—10% пациенток с бесплодием, причем более чем у 40% женщин СПКЯ является причиной </a:t>
            </a:r>
            <a:r>
              <a:rPr lang="ru-RU" dirty="0" err="1"/>
              <a:t>ановуляторного</a:t>
            </a:r>
            <a:r>
              <a:rPr lang="ru-RU" dirty="0"/>
              <a:t> бесплодия. </a:t>
            </a:r>
          </a:p>
          <a:p>
            <a:endParaRPr lang="ru-RU" dirty="0"/>
          </a:p>
          <a:p>
            <a:r>
              <a:rPr lang="ru-RU" dirty="0"/>
              <a:t>У женщин с СПКЯ имеется высокий риск развития гипертензии, сердечно-сосудистых заболеваний, нарушения толерантности к глюкозе, сахарного диабета 2-го типа и дислипидемии, абдоминального и висцерального ожирения, возникновения осложнений при родовой деятельности и психологического стресса. </a:t>
            </a:r>
          </a:p>
          <a:p>
            <a:endParaRPr lang="ru-RU" dirty="0"/>
          </a:p>
          <a:p>
            <a:r>
              <a:rPr lang="ru-RU" dirty="0"/>
              <a:t>На сегодняшний день патогенез СПКЯ изучен недостаточно и считается </a:t>
            </a:r>
            <a:r>
              <a:rPr lang="ru-RU" dirty="0" err="1"/>
              <a:t>мультифакторным</a:t>
            </a:r>
            <a:r>
              <a:rPr lang="ru-RU" dirty="0"/>
              <a:t>, хотя достоверно известно, что среди главных причин этой патологии — генетическая предрасположенность и образ жизни пациентки. </a:t>
            </a:r>
            <a:r>
              <a:rPr lang="ru-RU" b="1" dirty="0"/>
              <a:t>Лечение женщин с СПКЯ осуществляется на основании комплексного подхода, включающего в себя изменение образа жизни, пищевого рациона, нормализацию массы тела</a:t>
            </a:r>
            <a:r>
              <a:rPr lang="ru-RU" dirty="0"/>
              <a:t> и медикаментозное лечение. Функцию по коррекции питания и образа жизни под контролем врача, могут взять на себя специалисты помогающих профессий с соответствующей специализацией. </a:t>
            </a:r>
          </a:p>
        </p:txBody>
      </p:sp>
    </p:spTree>
    <p:extLst>
      <p:ext uri="{BB962C8B-B14F-4D97-AF65-F5344CB8AC3E}">
        <p14:creationId xmlns:p14="http://schemas.microsoft.com/office/powerpoint/2010/main" val="387053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accent1">
                <a:alpha val="1000"/>
                <a:lumMod val="0"/>
                <a:lumOff val="100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C72F43-BE0B-FD5F-E649-C00D078E4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2B77E6-1A46-CE2F-2AFD-B06C482D08A2}"/>
              </a:ext>
            </a:extLst>
          </p:cNvPr>
          <p:cNvSpPr txBox="1"/>
          <p:nvPr/>
        </p:nvSpPr>
        <p:spPr>
          <a:xfrm>
            <a:off x="1019502" y="1470034"/>
            <a:ext cx="1045779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Данный проект получил поддержку от Союза "Здоровье Здоровых", специалистами которого разработана новая научно-организационная модель управления здоровьем, подготовлен план по созданию Центров управления здоровьем (которые также можно адаптировать под задачи Центров женского здоровья), внедрен инновационный цифровой инструмент персонализированной работы. </a:t>
            </a:r>
          </a:p>
          <a:p>
            <a:endParaRPr lang="ru-RU" dirty="0"/>
          </a:p>
          <a:p>
            <a:r>
              <a:rPr lang="ru-RU" dirty="0"/>
              <a:t>Союзом организаций и специалистов в сфере управления здоровьем «Здоровье Здоровых» (лидер Союза — академик РАН </a:t>
            </a:r>
            <a:r>
              <a:rPr lang="ru-RU" dirty="0" err="1"/>
              <a:t>А.Н.Разумов</a:t>
            </a:r>
            <a:r>
              <a:rPr lang="ru-RU" dirty="0"/>
              <a:t>) предложена и внедряется в пилотных регионах новая научно-организационная модель превентивного персонализированного управления здоровьем, которая максимально соответствует принципам 4П-медицины (предиктивной, превентивной, персонализированной, </a:t>
            </a:r>
            <a:r>
              <a:rPr lang="ru-RU" dirty="0" err="1"/>
              <a:t>партисипативной</a:t>
            </a:r>
            <a:r>
              <a:rPr lang="ru-RU" dirty="0"/>
              <a:t>) и позволяет в полной мере задействовать возможности современных технологий </a:t>
            </a:r>
            <a:r>
              <a:rPr lang="ru-RU" dirty="0" err="1"/>
              <a:t>здоровьесбережения</a:t>
            </a:r>
            <a:r>
              <a:rPr lang="ru-RU" dirty="0"/>
              <a:t> на этапах до постановки медицинского диагноза.</a:t>
            </a:r>
          </a:p>
        </p:txBody>
      </p:sp>
    </p:spTree>
    <p:extLst>
      <p:ext uri="{BB962C8B-B14F-4D97-AF65-F5344CB8AC3E}">
        <p14:creationId xmlns:p14="http://schemas.microsoft.com/office/powerpoint/2010/main" val="3807442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777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Кабинеты здоровья в  Центрах Женского Здоровья г.Москвы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</dc:creator>
  <cp:lastModifiedBy>max</cp:lastModifiedBy>
  <cp:revision>1</cp:revision>
  <dcterms:created xsi:type="dcterms:W3CDTF">2025-04-04T19:02:48Z</dcterms:created>
  <dcterms:modified xsi:type="dcterms:W3CDTF">2025-04-04T19:46:30Z</dcterms:modified>
</cp:coreProperties>
</file>