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2" r:id="rId2"/>
    <p:sldId id="274" r:id="rId3"/>
    <p:sldId id="275" r:id="rId4"/>
    <p:sldId id="259" r:id="rId5"/>
    <p:sldId id="262" r:id="rId6"/>
    <p:sldId id="264" r:id="rId7"/>
    <p:sldId id="269" r:id="rId8"/>
    <p:sldId id="263" r:id="rId9"/>
    <p:sldId id="266" r:id="rId10"/>
    <p:sldId id="267" r:id="rId11"/>
    <p:sldId id="261" r:id="rId12"/>
    <p:sldId id="268" r:id="rId13"/>
    <p:sldId id="265" r:id="rId14"/>
    <p:sldId id="270" r:id="rId15"/>
    <p:sldId id="273" r:id="rId16"/>
  </p:sldIdLst>
  <p:sldSz cx="9144000" cy="5143500" type="screen16x9"/>
  <p:notesSz cx="6858000" cy="9144000"/>
  <p:embeddedFontLst>
    <p:embeddedFont>
      <p:font typeface="Montserrat ExtraBold" pitchFamily="2" charset="-52"/>
      <p:bold r:id="rId17"/>
      <p:boldItalic r:id="rId18"/>
    </p:embeddedFont>
    <p:embeddedFont>
      <p:font typeface="Montserrat Medium" pitchFamily="2" charset="-52"/>
      <p:regular r:id="rId19"/>
      <p: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Montserrat Light" pitchFamily="2" charset="-52"/>
      <p:regular r:id="rId25"/>
      <p:italic r:id="rId26"/>
    </p:embeddedFont>
    <p:embeddedFont>
      <p:font typeface="Wingdings 2" pitchFamily="18" charset="2"/>
      <p:regular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6CE3"/>
    <a:srgbClr val="C5C5C5"/>
    <a:srgbClr val="ECF1F8"/>
    <a:srgbClr val="F0F5FA"/>
    <a:srgbClr val="003192"/>
    <a:srgbClr val="4060CF"/>
    <a:srgbClr val="EFF2F7"/>
    <a:srgbClr val="EAEDF2"/>
    <a:srgbClr val="DEE3EA"/>
    <a:srgbClr val="606C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14" autoAdjust="0"/>
  </p:normalViewPr>
  <p:slideViewPr>
    <p:cSldViewPr>
      <p:cViewPr varScale="1">
        <p:scale>
          <a:sx n="92" d="100"/>
          <a:sy n="92" d="100"/>
        </p:scale>
        <p:origin x="-67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60CF"/>
            </a:gs>
            <a:gs pos="100000">
              <a:srgbClr val="606C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7614"/>
            <a:ext cx="8507480" cy="2088232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</a:rPr>
              <a:t>Региональный фестиваль адаптивных практик активного долголетия «Пульс жизни»</a:t>
            </a:r>
            <a:endParaRPr lang="ru-RU" sz="3400" b="1" dirty="0">
              <a:ln w="9525" cmpd="sng">
                <a:noFill/>
              </a:ln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83918"/>
            <a:ext cx="9144000" cy="843558"/>
          </a:xfrm>
        </p:spPr>
        <p:txBody>
          <a:bodyPr>
            <a:noAutofit/>
          </a:bodyPr>
          <a:lstStyle/>
          <a:p>
            <a:r>
              <a:rPr lang="ru-RU" sz="1400" i="1" dirty="0" err="1" smtClean="0">
                <a:solidFill>
                  <a:srgbClr val="ECF1F8"/>
                </a:solidFill>
                <a:latin typeface="Montserrat Medium" pitchFamily="2" charset="-52"/>
              </a:rPr>
              <a:t>Саишева</a:t>
            </a:r>
            <a:r>
              <a:rPr lang="ru-RU" sz="1400" i="1" dirty="0" smtClean="0">
                <a:solidFill>
                  <a:srgbClr val="ECF1F8"/>
                </a:solidFill>
                <a:latin typeface="Montserrat Medium" pitchFamily="2" charset="-52"/>
              </a:rPr>
              <a:t> Маргарита Владимировна</a:t>
            </a:r>
          </a:p>
          <a:p>
            <a:r>
              <a:rPr lang="ru-RU" sz="1400" i="1" dirty="0" smtClean="0">
                <a:solidFill>
                  <a:srgbClr val="ECF1F8"/>
                </a:solidFill>
                <a:latin typeface="Montserrat Medium" pitchFamily="2" charset="-52"/>
              </a:rPr>
              <a:t>Руководитель проекта, директор ГАУСО НСО «Маслянинский оздоровительный центр», эксперт комиссии по демографии, защите семьи, детей и традиционных семейных ценностей Общественной палаты Новосибирской области </a:t>
            </a:r>
            <a:endParaRPr lang="ru-RU" sz="1400" i="1" dirty="0">
              <a:solidFill>
                <a:srgbClr val="ECF1F8"/>
              </a:solidFill>
              <a:latin typeface="Montserrat Medium" pitchFamily="2" charset="-52"/>
            </a:endParaRPr>
          </a:p>
        </p:txBody>
      </p:sp>
      <p:pic>
        <p:nvPicPr>
          <p:cNvPr id="1027" name="Picture 3" descr="H:\Вывески на фестиваль\Эмблема круг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8852" y="98002"/>
            <a:ext cx="1537644" cy="153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156" y="244078"/>
            <a:ext cx="8510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ontserrat Medium" pitchFamily="2" charset="-52"/>
              </a:rPr>
              <a:t>Министерство труда и социального развития Новосибирской области </a:t>
            </a:r>
            <a:br>
              <a:rPr lang="ru-RU" sz="1200" b="1" dirty="0">
                <a:solidFill>
                  <a:schemeClr val="bg1"/>
                </a:solidFill>
                <a:latin typeface="Montserrat Medium" pitchFamily="2" charset="-52"/>
              </a:rPr>
            </a:br>
            <a:r>
              <a:rPr lang="ru-RU" sz="1200" b="1" dirty="0" smtClean="0">
                <a:solidFill>
                  <a:schemeClr val="bg1"/>
                </a:solidFill>
                <a:latin typeface="Montserrat Medium" pitchFamily="2" charset="-52"/>
              </a:rPr>
              <a:t>ГАУСО </a:t>
            </a:r>
            <a:r>
              <a:rPr lang="ru-RU" sz="1200" b="1" dirty="0">
                <a:solidFill>
                  <a:schemeClr val="bg1"/>
                </a:solidFill>
                <a:latin typeface="Montserrat Medium" pitchFamily="2" charset="-52"/>
              </a:rPr>
              <a:t>НСО «Маслянинский оздоровительный центр»</a:t>
            </a:r>
            <a:endParaRPr lang="ru-RU" sz="1200" dirty="0"/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403"/>
          <a:stretch/>
        </p:blipFill>
        <p:spPr bwMode="auto">
          <a:xfrm>
            <a:off x="251520" y="107102"/>
            <a:ext cx="864096" cy="76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24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149551" y="1251755"/>
            <a:ext cx="2742929" cy="3803161"/>
          </a:xfrm>
          <a:prstGeom prst="roundRect">
            <a:avLst/>
          </a:prstGeom>
          <a:gradFill>
            <a:gsLst>
              <a:gs pos="0">
                <a:srgbClr val="4060CF"/>
              </a:gs>
              <a:gs pos="100000">
                <a:srgbClr val="6A6CE3"/>
              </a:gs>
            </a:gsLst>
            <a:lin ang="5400000" scaled="0"/>
          </a:gradFill>
          <a:ln>
            <a:noFill/>
          </a:ln>
          <a:effectLst>
            <a:outerShdw blurRad="317500" sx="103000" sy="103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28020"/>
            <a:ext cx="74524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solidFill>
                  <a:srgbClr val="00B050"/>
                </a:solidFill>
                <a:latin typeface="Montserrat Medium" pitchFamily="2" charset="-52"/>
              </a:rPr>
              <a:t>Региональный фестиваль адаптивных практик активного долголетия </a:t>
            </a:r>
            <a:r>
              <a:rPr lang="ru-RU" sz="1000" i="1" dirty="0" smtClean="0">
                <a:solidFill>
                  <a:srgbClr val="00B050"/>
                </a:solidFill>
                <a:latin typeface="Montserrat Medium" pitchFamily="2" charset="-52"/>
              </a:rPr>
              <a:t> «</a:t>
            </a:r>
            <a:r>
              <a:rPr lang="ru-RU" sz="1000" i="1" dirty="0">
                <a:solidFill>
                  <a:srgbClr val="00B050"/>
                </a:solidFill>
                <a:latin typeface="Montserrat Medium" pitchFamily="2" charset="-52"/>
              </a:rPr>
              <a:t>Пульс жизни»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35695" y="454482"/>
            <a:ext cx="81003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06CE3"/>
                </a:solidFill>
                <a:latin typeface="Montserrat ExtraBold" pitchFamily="2" charset="-52"/>
              </a:rPr>
              <a:t>Трек-площадка</a:t>
            </a:r>
            <a:r>
              <a:rPr lang="en-US" sz="2000" dirty="0">
                <a:solidFill>
                  <a:srgbClr val="606CE3"/>
                </a:solidFill>
                <a:latin typeface="Montserrat ExtraBold" pitchFamily="2" charset="-52"/>
              </a:rPr>
              <a:t>:</a:t>
            </a:r>
            <a:r>
              <a:rPr lang="ru-RU" sz="2000" dirty="0">
                <a:solidFill>
                  <a:srgbClr val="606CE3"/>
                </a:solidFill>
                <a:latin typeface="Montserrat ExtraBold" pitchFamily="2" charset="-52"/>
              </a:rPr>
              <a:t> </a:t>
            </a:r>
            <a:r>
              <a:rPr lang="ru-RU" sz="2000" dirty="0" smtClean="0">
                <a:solidFill>
                  <a:srgbClr val="606CE3"/>
                </a:solidFill>
                <a:latin typeface="Montserrat ExtraBold" pitchFamily="2" charset="-52"/>
              </a:rPr>
              <a:t>«ПУТЬ К УВЕРЕННОСТИ» </a:t>
            </a:r>
            <a:endParaRPr lang="ru-RU" sz="2000" dirty="0">
              <a:solidFill>
                <a:srgbClr val="606CE3"/>
              </a:solidFill>
              <a:latin typeface="Montserrat ExtraBold" pitchFamily="2" charset="-52"/>
            </a:endParaRPr>
          </a:p>
          <a:p>
            <a:pPr algn="ctr"/>
            <a:r>
              <a:rPr lang="ru-RU" dirty="0" smtClean="0">
                <a:solidFill>
                  <a:srgbClr val="606CE3"/>
                </a:solidFill>
                <a:latin typeface="Montserrat ExtraBold" pitchFamily="2" charset="-52"/>
              </a:rPr>
              <a:t>(адаптивная физическая культура)</a:t>
            </a:r>
            <a:endParaRPr lang="ru-RU" dirty="0">
              <a:solidFill>
                <a:srgbClr val="606CE3"/>
              </a:solidFill>
              <a:latin typeface="Montserrat ExtraBold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4051" y="2211710"/>
            <a:ext cx="2533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 </a:t>
            </a:r>
            <a:r>
              <a:rPr lang="ru-RU" sz="14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Задачи</a:t>
            </a:r>
            <a:r>
              <a:rPr lang="en-US" sz="14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:</a:t>
            </a:r>
            <a:r>
              <a:rPr lang="ru-RU" sz="14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 ознакомить с практикой укрепления мышечного корсета,   поддержания подвижности суставов, снижения рисков падений и травм в домашних условиях.</a:t>
            </a:r>
            <a:endParaRPr lang="ru-RU" sz="1400" b="1" i="1" dirty="0">
              <a:solidFill>
                <a:schemeClr val="bg1"/>
              </a:solidFill>
              <a:latin typeface="Montserrat Light" pitchFamily="2" charset="-52"/>
            </a:endParaRPr>
          </a:p>
        </p:txBody>
      </p:sp>
      <p:pic>
        <p:nvPicPr>
          <p:cNvPr id="2050" name="Picture 2" descr="C:\Users\user\Downloads\IMG_20260304_095744_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552" y="1251756"/>
            <a:ext cx="5693600" cy="3795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08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128020"/>
            <a:ext cx="74524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solidFill>
                  <a:srgbClr val="00B050"/>
                </a:solidFill>
                <a:latin typeface="Montserrat Medium" pitchFamily="2" charset="-52"/>
              </a:rPr>
              <a:t>Региональный фестиваль адаптивных практик активного долголетия </a:t>
            </a:r>
            <a:r>
              <a:rPr lang="ru-RU" sz="1000" i="1" dirty="0" smtClean="0">
                <a:solidFill>
                  <a:srgbClr val="00B050"/>
                </a:solidFill>
                <a:latin typeface="Montserrat Medium" pitchFamily="2" charset="-52"/>
              </a:rPr>
              <a:t> «</a:t>
            </a:r>
            <a:r>
              <a:rPr lang="ru-RU" sz="1000" i="1" dirty="0">
                <a:solidFill>
                  <a:srgbClr val="00B050"/>
                </a:solidFill>
                <a:latin typeface="Montserrat Medium" pitchFamily="2" charset="-52"/>
              </a:rPr>
              <a:t>Пульс жизни»</a:t>
            </a:r>
          </a:p>
        </p:txBody>
      </p:sp>
      <p:pic>
        <p:nvPicPr>
          <p:cNvPr id="3074" name="Picture 2" descr="H:\02-03-2026_12-00-52\IMG_20260302_115602_3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3498"/>
            <a:ext cx="2448272" cy="1836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ownloads\IMG_07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644" y="2337275"/>
            <a:ext cx="3560481" cy="25981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35695" y="454482"/>
            <a:ext cx="81003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06CE3"/>
                </a:solidFill>
                <a:latin typeface="Montserrat ExtraBold" pitchFamily="2" charset="-52"/>
              </a:rPr>
              <a:t>Трек-площадка</a:t>
            </a:r>
            <a:r>
              <a:rPr lang="en-US" sz="2000" dirty="0">
                <a:solidFill>
                  <a:srgbClr val="606CE3"/>
                </a:solidFill>
                <a:latin typeface="Montserrat ExtraBold" pitchFamily="2" charset="-52"/>
              </a:rPr>
              <a:t>:</a:t>
            </a:r>
            <a:r>
              <a:rPr lang="ru-RU" sz="2000" dirty="0">
                <a:solidFill>
                  <a:srgbClr val="606CE3"/>
                </a:solidFill>
                <a:latin typeface="Montserrat ExtraBold" pitchFamily="2" charset="-52"/>
              </a:rPr>
              <a:t> </a:t>
            </a:r>
            <a:r>
              <a:rPr lang="ru-RU" sz="2000" dirty="0" smtClean="0">
                <a:solidFill>
                  <a:srgbClr val="606CE3"/>
                </a:solidFill>
                <a:latin typeface="Montserrat ExtraBold" pitchFamily="2" charset="-52"/>
              </a:rPr>
              <a:t>«КУПАНИЕ В ЛЕСУ» </a:t>
            </a:r>
            <a:endParaRPr lang="ru-RU" sz="2000" dirty="0">
              <a:solidFill>
                <a:srgbClr val="606CE3"/>
              </a:solidFill>
              <a:latin typeface="Montserrat ExtraBold" pitchFamily="2" charset="-52"/>
            </a:endParaRPr>
          </a:p>
          <a:p>
            <a:pPr algn="ctr"/>
            <a:r>
              <a:rPr lang="ru-RU" dirty="0" smtClean="0">
                <a:solidFill>
                  <a:srgbClr val="606CE3"/>
                </a:solidFill>
                <a:latin typeface="Montserrat ExtraBold" pitchFamily="2" charset="-52"/>
              </a:rPr>
              <a:t>(психологическое занятие в форме прогулки)</a:t>
            </a:r>
            <a:endParaRPr lang="ru-RU" dirty="0">
              <a:solidFill>
                <a:srgbClr val="606CE3"/>
              </a:solidFill>
              <a:latin typeface="Montserrat ExtraBold" pitchFamily="2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33563" y="1203599"/>
            <a:ext cx="5904656" cy="821746"/>
          </a:xfrm>
          <a:prstGeom prst="roundRect">
            <a:avLst/>
          </a:prstGeom>
          <a:gradFill>
            <a:gsLst>
              <a:gs pos="0">
                <a:srgbClr val="4060CF"/>
              </a:gs>
              <a:gs pos="100000">
                <a:srgbClr val="606CE3"/>
              </a:gs>
            </a:gsLst>
            <a:lin ang="5400000" scaled="0"/>
          </a:gradFill>
          <a:ln>
            <a:noFill/>
          </a:ln>
          <a:effectLst>
            <a:outerShdw blurRad="317500" sx="103000" sy="103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33563" y="1207048"/>
            <a:ext cx="58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 Задачи</a:t>
            </a:r>
            <a:r>
              <a:rPr lang="en-US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:</a:t>
            </a: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 ознакомить с прогулкой как осознанным пребыванием в лесу (без спешки, без гаджетов), направленной на снижение уровня стресса, укрепление иммунитета и психологическое расслабление через сенсорное восприятие природы. </a:t>
            </a:r>
            <a:endParaRPr lang="ru-RU" sz="1200" b="1" i="1" dirty="0">
              <a:solidFill>
                <a:schemeClr val="bg1"/>
              </a:solidFill>
              <a:latin typeface="Montserrat Light" pitchFamily="2" charset="-52"/>
            </a:endParaRPr>
          </a:p>
        </p:txBody>
      </p:sp>
      <p:pic>
        <p:nvPicPr>
          <p:cNvPr id="4098" name="Picture 2" descr="C:\Users\user\Downloads\IMG_20260304_160344_2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23" b="3465"/>
          <a:stretch/>
        </p:blipFill>
        <p:spPr bwMode="auto">
          <a:xfrm>
            <a:off x="4453385" y="2146052"/>
            <a:ext cx="4310434" cy="28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6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361573" y="22622"/>
            <a:ext cx="2664296" cy="1545770"/>
          </a:xfrm>
          <a:prstGeom prst="roundRect">
            <a:avLst/>
          </a:prstGeom>
          <a:gradFill>
            <a:gsLst>
              <a:gs pos="0">
                <a:srgbClr val="4060CF"/>
              </a:gs>
              <a:gs pos="100000">
                <a:srgbClr val="6A6CE3"/>
              </a:gs>
            </a:gsLst>
            <a:lin ang="5400000" scaled="0"/>
          </a:gradFill>
          <a:ln>
            <a:noFill/>
          </a:ln>
          <a:effectLst>
            <a:outerShdw blurRad="317500" sx="103000" sy="103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28020"/>
            <a:ext cx="6372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solidFill>
                  <a:srgbClr val="00B050"/>
                </a:solidFill>
                <a:latin typeface="Montserrat Medium" pitchFamily="2" charset="-52"/>
              </a:rPr>
              <a:t>Региональный фестиваль адаптивных практик активного долголетия </a:t>
            </a:r>
            <a:r>
              <a:rPr lang="ru-RU" sz="1000" i="1" dirty="0" smtClean="0">
                <a:solidFill>
                  <a:srgbClr val="00B050"/>
                </a:solidFill>
                <a:latin typeface="Montserrat Medium" pitchFamily="2" charset="-52"/>
              </a:rPr>
              <a:t> «</a:t>
            </a:r>
            <a:r>
              <a:rPr lang="ru-RU" sz="1000" i="1" dirty="0">
                <a:solidFill>
                  <a:srgbClr val="00B050"/>
                </a:solidFill>
                <a:latin typeface="Montserrat Medium" pitchFamily="2" charset="-52"/>
              </a:rPr>
              <a:t>Пульс жизни»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54482"/>
            <a:ext cx="637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06CE3"/>
                </a:solidFill>
                <a:latin typeface="Montserrat ExtraBold" pitchFamily="2" charset="-52"/>
              </a:rPr>
              <a:t>Трек-площадка</a:t>
            </a:r>
            <a:r>
              <a:rPr lang="en-US" sz="2000" dirty="0">
                <a:solidFill>
                  <a:srgbClr val="606CE3"/>
                </a:solidFill>
                <a:latin typeface="Montserrat ExtraBold" pitchFamily="2" charset="-52"/>
              </a:rPr>
              <a:t>:</a:t>
            </a:r>
            <a:r>
              <a:rPr lang="ru-RU" sz="2000" dirty="0">
                <a:solidFill>
                  <a:srgbClr val="606CE3"/>
                </a:solidFill>
                <a:latin typeface="Montserrat ExtraBold" pitchFamily="2" charset="-52"/>
              </a:rPr>
              <a:t> </a:t>
            </a:r>
            <a:r>
              <a:rPr lang="ru-RU" sz="2000" dirty="0" smtClean="0">
                <a:solidFill>
                  <a:srgbClr val="606CE3"/>
                </a:solidFill>
                <a:latin typeface="Montserrat ExtraBold" pitchFamily="2" charset="-52"/>
              </a:rPr>
              <a:t>«В ритме жизни» </a:t>
            </a:r>
            <a:endParaRPr lang="ru-RU" sz="2000" dirty="0">
              <a:solidFill>
                <a:srgbClr val="606CE3"/>
              </a:solidFill>
              <a:latin typeface="Montserrat ExtraBold" pitchFamily="2" charset="-52"/>
            </a:endParaRPr>
          </a:p>
          <a:p>
            <a:pPr algn="ctr"/>
            <a:r>
              <a:rPr lang="ru-RU" dirty="0" smtClean="0">
                <a:solidFill>
                  <a:srgbClr val="606CE3"/>
                </a:solidFill>
                <a:latin typeface="Montserrat ExtraBold" pitchFamily="2" charset="-52"/>
              </a:rPr>
              <a:t>(арт-терапия</a:t>
            </a:r>
            <a:r>
              <a:rPr lang="en-US" dirty="0" smtClean="0">
                <a:solidFill>
                  <a:srgbClr val="606CE3"/>
                </a:solidFill>
                <a:latin typeface="Montserrat ExtraBold" pitchFamily="2" charset="-52"/>
              </a:rPr>
              <a:t>: </a:t>
            </a:r>
            <a:r>
              <a:rPr lang="ru-RU" dirty="0" smtClean="0">
                <a:solidFill>
                  <a:srgbClr val="606CE3"/>
                </a:solidFill>
                <a:latin typeface="Montserrat ExtraBold" pitchFamily="2" charset="-52"/>
              </a:rPr>
              <a:t>танцевальное занятие)</a:t>
            </a:r>
            <a:endParaRPr lang="ru-RU" dirty="0">
              <a:solidFill>
                <a:srgbClr val="606CE3"/>
              </a:solidFill>
              <a:latin typeface="Montserrat ExtraBold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08225" y="6292"/>
            <a:ext cx="2570991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 </a:t>
            </a:r>
            <a:r>
              <a:rPr lang="ru-RU" sz="11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Задачи</a:t>
            </a:r>
            <a:r>
              <a:rPr lang="en-US" sz="11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:</a:t>
            </a:r>
            <a:r>
              <a:rPr lang="ru-RU" sz="11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 информировать о танце как важном способе улучшения контакта с телом, развития навыков общения через тело, выражения подавленных эмоций. Мотивировать на занятия танцем в будущем по месту проживания.</a:t>
            </a:r>
          </a:p>
          <a:p>
            <a:pPr algn="just"/>
            <a:endParaRPr lang="ru-RU" sz="1200" b="1" i="1" dirty="0">
              <a:latin typeface="Montserrat Light" pitchFamily="2" charset="-52"/>
            </a:endParaRPr>
          </a:p>
        </p:txBody>
      </p:sp>
      <p:pic>
        <p:nvPicPr>
          <p:cNvPr id="9222" name="Picture 6" descr="H:\02-03-2026_12-00-52\IMG_20260302_115535_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7614"/>
            <a:ext cx="3888432" cy="2986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H:\02-03-2026_12-00-52\IMG_20260302_115526_5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66" b="4701"/>
          <a:stretch/>
        </p:blipFill>
        <p:spPr bwMode="auto">
          <a:xfrm>
            <a:off x="4355976" y="1665561"/>
            <a:ext cx="4392488" cy="2794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82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8" y="128020"/>
            <a:ext cx="73083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solidFill>
                  <a:srgbClr val="00B050"/>
                </a:solidFill>
                <a:latin typeface="Montserrat Medium" pitchFamily="2" charset="-52"/>
              </a:rPr>
              <a:t>Региональный фестиваль адаптивных практик активного долголетия </a:t>
            </a:r>
            <a:r>
              <a:rPr lang="ru-RU" sz="1000" i="1" dirty="0" smtClean="0">
                <a:solidFill>
                  <a:srgbClr val="00B050"/>
                </a:solidFill>
                <a:latin typeface="Montserrat Medium" pitchFamily="2" charset="-52"/>
              </a:rPr>
              <a:t> «</a:t>
            </a:r>
            <a:r>
              <a:rPr lang="ru-RU" sz="1000" i="1" dirty="0">
                <a:solidFill>
                  <a:srgbClr val="00B050"/>
                </a:solidFill>
                <a:latin typeface="Montserrat Medium" pitchFamily="2" charset="-52"/>
              </a:rPr>
              <a:t>Пульс жизни»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403682"/>
            <a:ext cx="64807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06CE3"/>
                </a:solidFill>
                <a:latin typeface="Montserrat ExtraBold" pitchFamily="2" charset="-52"/>
              </a:rPr>
              <a:t>Трек-площадка</a:t>
            </a:r>
            <a:r>
              <a:rPr lang="en-US" sz="2000" dirty="0">
                <a:solidFill>
                  <a:srgbClr val="606CE3"/>
                </a:solidFill>
                <a:latin typeface="Montserrat ExtraBold" pitchFamily="2" charset="-52"/>
              </a:rPr>
              <a:t>:</a:t>
            </a:r>
            <a:r>
              <a:rPr lang="ru-RU" sz="2000" dirty="0">
                <a:solidFill>
                  <a:srgbClr val="606CE3"/>
                </a:solidFill>
                <a:latin typeface="Montserrat ExtraBold" pitchFamily="2" charset="-52"/>
              </a:rPr>
              <a:t> </a:t>
            </a:r>
            <a:r>
              <a:rPr lang="ru-RU" sz="2000" dirty="0" smtClean="0">
                <a:solidFill>
                  <a:srgbClr val="606CE3"/>
                </a:solidFill>
                <a:latin typeface="Montserrat ExtraBold" pitchFamily="2" charset="-52"/>
              </a:rPr>
              <a:t>«ПТИЧЬЯ СТОЛОВАЯ» </a:t>
            </a:r>
            <a:endParaRPr lang="ru-RU" sz="2000" dirty="0">
              <a:solidFill>
                <a:srgbClr val="606CE3"/>
              </a:solidFill>
              <a:latin typeface="Montserrat ExtraBold" pitchFamily="2" charset="-52"/>
            </a:endParaRPr>
          </a:p>
          <a:p>
            <a:pPr algn="ctr"/>
            <a:r>
              <a:rPr lang="ru-RU" sz="1600" dirty="0" smtClean="0">
                <a:solidFill>
                  <a:srgbClr val="606CE3"/>
                </a:solidFill>
                <a:latin typeface="Montserrat ExtraBold" pitchFamily="2" charset="-52"/>
              </a:rPr>
              <a:t>(мужская мастерская</a:t>
            </a:r>
            <a:r>
              <a:rPr lang="en-US" sz="1600" dirty="0" smtClean="0">
                <a:solidFill>
                  <a:srgbClr val="606CE3"/>
                </a:solidFill>
                <a:latin typeface="Montserrat ExtraBold" pitchFamily="2" charset="-52"/>
              </a:rPr>
              <a:t>:</a:t>
            </a:r>
            <a:r>
              <a:rPr lang="ru-RU" sz="1600" dirty="0" smtClean="0">
                <a:solidFill>
                  <a:srgbClr val="606CE3"/>
                </a:solidFill>
                <a:latin typeface="Montserrat ExtraBold" pitchFamily="2" charset="-52"/>
              </a:rPr>
              <a:t> изготовление кормушки - </a:t>
            </a:r>
            <a:r>
              <a:rPr lang="ru-RU" sz="1600" dirty="0">
                <a:solidFill>
                  <a:srgbClr val="606CE3"/>
                </a:solidFill>
                <a:latin typeface="Montserrat ExtraBold" pitchFamily="2" charset="-52"/>
              </a:rPr>
              <a:t>социальная практика «Виват, мужчины!»)</a:t>
            </a:r>
          </a:p>
        </p:txBody>
      </p:sp>
      <p:pic>
        <p:nvPicPr>
          <p:cNvPr id="7170" name="Picture 2" descr="H:\02-03-2026_12-00-52\IMG_20260302_115510_3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34" b="8341"/>
          <a:stretch/>
        </p:blipFill>
        <p:spPr bwMode="auto">
          <a:xfrm>
            <a:off x="3419871" y="1409399"/>
            <a:ext cx="5409959" cy="3498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wnloads\MOV_20260302_115409_749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608"/>
          <a:stretch/>
        </p:blipFill>
        <p:spPr bwMode="auto">
          <a:xfrm>
            <a:off x="166812" y="374241"/>
            <a:ext cx="2808312" cy="1989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23962" y="2643757"/>
            <a:ext cx="2922324" cy="2264193"/>
          </a:xfrm>
          <a:prstGeom prst="roundRect">
            <a:avLst/>
          </a:prstGeom>
          <a:gradFill>
            <a:gsLst>
              <a:gs pos="0">
                <a:srgbClr val="4060CF"/>
              </a:gs>
              <a:gs pos="100000">
                <a:srgbClr val="606CE3"/>
              </a:gs>
            </a:gsLst>
            <a:lin ang="5400000" scaled="0"/>
          </a:gradFill>
          <a:ln>
            <a:solidFill>
              <a:srgbClr val="C5C5C5"/>
            </a:solidFill>
          </a:ln>
          <a:effectLst>
            <a:outerShdw blurRad="317500" sx="103000" sy="103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2139" y="2714024"/>
            <a:ext cx="27859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 Задачи</a:t>
            </a:r>
            <a:r>
              <a:rPr lang="en-US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: </a:t>
            </a: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реализация творческих способностей мужчин. Информировать о необходимости  сохранения ручной ловкости, поддержания  активной умственной деятельности и концентрации внимания в целях поддержания психологического и физиологического мужского статуса. </a:t>
            </a:r>
            <a:endParaRPr lang="ru-RU" sz="1200" b="1" i="1" dirty="0">
              <a:solidFill>
                <a:schemeClr val="bg1"/>
              </a:solidFill>
              <a:latin typeface="Montserrat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73958" y="4359311"/>
            <a:ext cx="8709940" cy="727758"/>
          </a:xfrm>
          <a:prstGeom prst="roundRect">
            <a:avLst/>
          </a:prstGeom>
          <a:gradFill>
            <a:gsLst>
              <a:gs pos="0">
                <a:srgbClr val="4060CF"/>
              </a:gs>
              <a:gs pos="100000">
                <a:srgbClr val="606CE3"/>
              </a:gs>
            </a:gsLst>
            <a:lin ang="5400000" scaled="0"/>
          </a:gradFill>
          <a:ln>
            <a:solidFill>
              <a:srgbClr val="C5C5C5"/>
            </a:solidFill>
          </a:ln>
          <a:effectLst>
            <a:outerShdw blurRad="317500" sx="103000" sy="103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2802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solidFill>
                  <a:srgbClr val="00B050"/>
                </a:solidFill>
                <a:latin typeface="Montserrat Medium" pitchFamily="2" charset="-52"/>
              </a:rPr>
              <a:t>Региональный фестиваль адаптивных практик активного долголетия </a:t>
            </a:r>
            <a:r>
              <a:rPr lang="ru-RU" sz="1000" i="1" dirty="0" smtClean="0">
                <a:solidFill>
                  <a:srgbClr val="00B050"/>
                </a:solidFill>
                <a:latin typeface="Montserrat Medium" pitchFamily="2" charset="-52"/>
              </a:rPr>
              <a:t> «</a:t>
            </a:r>
            <a:r>
              <a:rPr lang="ru-RU" sz="1000" i="1" dirty="0">
                <a:solidFill>
                  <a:srgbClr val="00B050"/>
                </a:solidFill>
                <a:latin typeface="Montserrat Medium" pitchFamily="2" charset="-52"/>
              </a:rPr>
              <a:t>Пульс жизни»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2" y="359232"/>
            <a:ext cx="9144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06CE3"/>
                </a:solidFill>
                <a:latin typeface="Montserrat ExtraBold" pitchFamily="2" charset="-52"/>
              </a:rPr>
              <a:t>Трек-площадка</a:t>
            </a:r>
            <a:r>
              <a:rPr lang="en-US" sz="2000" dirty="0">
                <a:solidFill>
                  <a:srgbClr val="606CE3"/>
                </a:solidFill>
                <a:latin typeface="Montserrat ExtraBold" pitchFamily="2" charset="-52"/>
              </a:rPr>
              <a:t>:</a:t>
            </a:r>
            <a:r>
              <a:rPr lang="ru-RU" sz="2000" dirty="0">
                <a:solidFill>
                  <a:srgbClr val="606CE3"/>
                </a:solidFill>
                <a:latin typeface="Montserrat ExtraBold" pitchFamily="2" charset="-52"/>
              </a:rPr>
              <a:t> </a:t>
            </a:r>
            <a:r>
              <a:rPr lang="ru-RU" sz="2000" dirty="0" smtClean="0">
                <a:solidFill>
                  <a:srgbClr val="606CE3"/>
                </a:solidFill>
                <a:latin typeface="Montserrat ExtraBold" pitchFamily="2" charset="-52"/>
              </a:rPr>
              <a:t>«театр </a:t>
            </a:r>
            <a:r>
              <a:rPr lang="ru-RU" sz="2000" b="1" dirty="0" smtClean="0">
                <a:solidFill>
                  <a:srgbClr val="6A6CE3"/>
                </a:solidFill>
                <a:latin typeface="Montserrat ExtraBold" pitchFamily="2" charset="-52"/>
              </a:rPr>
              <a:t>–</a:t>
            </a:r>
            <a:r>
              <a:rPr lang="ru-RU" sz="2000" b="1" dirty="0" smtClean="0">
                <a:solidFill>
                  <a:srgbClr val="6A6CE3"/>
                </a:solidFill>
              </a:rPr>
              <a:t> </a:t>
            </a:r>
            <a:r>
              <a:rPr lang="ru-RU" sz="2000" dirty="0">
                <a:solidFill>
                  <a:srgbClr val="606CE3"/>
                </a:solidFill>
                <a:latin typeface="Montserrat ExtraBold" pitchFamily="2" charset="-52"/>
              </a:rPr>
              <a:t>импровизация </a:t>
            </a:r>
            <a:r>
              <a:rPr lang="ru-RU" sz="2000" dirty="0" smtClean="0">
                <a:solidFill>
                  <a:srgbClr val="606CE3"/>
                </a:solidFill>
                <a:latin typeface="Montserrat ExtraBold" pitchFamily="2" charset="-52"/>
              </a:rPr>
              <a:t>"</a:t>
            </a:r>
            <a:r>
              <a:rPr lang="ru-RU" sz="2000" dirty="0">
                <a:solidFill>
                  <a:srgbClr val="606CE3"/>
                </a:solidFill>
                <a:latin typeface="Montserrat ExtraBold" pitchFamily="2" charset="-52"/>
              </a:rPr>
              <a:t>МАТАНЯ</a:t>
            </a:r>
            <a:r>
              <a:rPr lang="ru-RU" sz="2000" dirty="0" smtClean="0">
                <a:solidFill>
                  <a:srgbClr val="606CE3"/>
                </a:solidFill>
                <a:latin typeface="Montserrat ExtraBold" pitchFamily="2" charset="-52"/>
              </a:rPr>
              <a:t>"» </a:t>
            </a:r>
            <a:endParaRPr lang="ru-RU" sz="2000" dirty="0">
              <a:solidFill>
                <a:srgbClr val="606CE3"/>
              </a:solidFill>
              <a:latin typeface="Montserrat ExtraBold" pitchFamily="2" charset="-52"/>
            </a:endParaRPr>
          </a:p>
          <a:p>
            <a:pPr algn="ctr"/>
            <a:r>
              <a:rPr lang="ru-RU" dirty="0" smtClean="0">
                <a:solidFill>
                  <a:srgbClr val="606CE3"/>
                </a:solidFill>
                <a:latin typeface="Montserrat ExtraBold" pitchFamily="2" charset="-52"/>
              </a:rPr>
              <a:t>(мужской ансамбль народных инструментов</a:t>
            </a:r>
            <a:r>
              <a:rPr lang="en-US" dirty="0" smtClean="0">
                <a:solidFill>
                  <a:srgbClr val="606CE3"/>
                </a:solidFill>
                <a:latin typeface="Montserrat ExtraBold" pitchFamily="2" charset="-52"/>
              </a:rPr>
              <a:t>;</a:t>
            </a:r>
            <a:r>
              <a:rPr lang="ru-RU" dirty="0" smtClean="0">
                <a:solidFill>
                  <a:srgbClr val="606CE3"/>
                </a:solidFill>
                <a:latin typeface="Montserrat ExtraBold" pitchFamily="2" charset="-52"/>
              </a:rPr>
              <a:t/>
            </a:r>
            <a:br>
              <a:rPr lang="ru-RU" dirty="0" smtClean="0">
                <a:solidFill>
                  <a:srgbClr val="606CE3"/>
                </a:solidFill>
                <a:latin typeface="Montserrat ExtraBold" pitchFamily="2" charset="-52"/>
              </a:rPr>
            </a:br>
            <a:r>
              <a:rPr lang="ru-RU" dirty="0" smtClean="0">
                <a:solidFill>
                  <a:srgbClr val="606CE3"/>
                </a:solidFill>
                <a:latin typeface="Montserrat ExtraBold" pitchFamily="2" charset="-52"/>
              </a:rPr>
              <a:t>женское танцевально-фольклорное занятие)</a:t>
            </a:r>
            <a:endParaRPr lang="ru-RU" dirty="0">
              <a:solidFill>
                <a:srgbClr val="606CE3"/>
              </a:solidFill>
              <a:latin typeface="Montserrat ExtraBold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3958" y="4400024"/>
            <a:ext cx="8709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 Задачи – способствовать творческой самореализации, коммуникации и социализации, активизации познавательных процессов с помощью импровизации. Убедить в творческих возможностях каждого участника. Способствовать поискам занятий по душе по месту проживания.</a:t>
            </a:r>
            <a:endParaRPr lang="ru-RU" sz="1200" b="1" i="1" dirty="0">
              <a:solidFill>
                <a:schemeClr val="bg1"/>
              </a:solidFill>
              <a:latin typeface="Montserrat Light" pitchFamily="2" charset="-52"/>
            </a:endParaRPr>
          </a:p>
        </p:txBody>
      </p:sp>
      <p:pic>
        <p:nvPicPr>
          <p:cNvPr id="4098" name="Picture 2" descr="H:\02-03-2026_12-00-52\IMG_20260302_115545_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81281"/>
            <a:ext cx="3888432" cy="2916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02-03-2026_12-00-52\IMG_20260302_115548_5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81281"/>
            <a:ext cx="3888432" cy="2916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84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60CF"/>
            </a:gs>
            <a:gs pos="100000">
              <a:srgbClr val="606C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68374"/>
            <a:ext cx="8646227" cy="4206828"/>
          </a:xfrm>
        </p:spPr>
        <p:txBody>
          <a:bodyPr>
            <a:noAutofit/>
          </a:bodyPr>
          <a:lstStyle/>
          <a:p>
            <a:pPr algn="l"/>
            <a:r>
              <a:rPr lang="ru-RU" sz="11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Medium" pitchFamily="2" charset="-52"/>
              </a:rPr>
              <a:t>			</a:t>
            </a:r>
            <a:br>
              <a:rPr lang="ru-RU" sz="11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Medium" pitchFamily="2" charset="-52"/>
              </a:rPr>
            </a:br>
            <a:r>
              <a:rPr lang="ru-RU" sz="1100" b="1" dirty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/>
            </a:r>
            <a:br>
              <a:rPr lang="ru-RU" sz="1100" b="1" dirty="0">
                <a:solidFill>
                  <a:schemeClr val="bg1"/>
                </a:solidFill>
                <a:latin typeface="Montserrat Light" pitchFamily="2" charset="-52"/>
                <a:sym typeface="Wingdings 2"/>
              </a:rPr>
            </a:br>
            <a:r>
              <a:rPr lang="ru-RU" sz="1200" b="1" dirty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 </a:t>
            </a: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Было организовано </a:t>
            </a:r>
            <a:r>
              <a:rPr lang="ru-RU" sz="1200" b="1" dirty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11</a:t>
            </a: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 </a:t>
            </a:r>
            <a:r>
              <a:rPr lang="ru-RU" sz="1200" b="1" dirty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трек-площадок </a:t>
            </a:r>
            <a:r>
              <a:rPr lang="ru-RU" sz="12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фестиваля</a:t>
            </a: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/>
            </a:r>
            <a:b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</a:b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 </a:t>
            </a:r>
            <a:r>
              <a:rPr lang="ru-RU" sz="12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О</a:t>
            </a:r>
            <a:r>
              <a:rPr lang="ru-RU" sz="12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>знакомились с практическими </a:t>
            </a:r>
            <a:r>
              <a:rPr lang="ru-RU" sz="12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>навыками сохранения </a:t>
            </a:r>
            <a:r>
              <a:rPr lang="ru-RU" sz="12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>здоровья </a:t>
            </a:r>
            <a:r>
              <a:rPr lang="ru-RU" sz="12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>и активности, позволяющими их </a:t>
            </a:r>
            <a:r>
              <a:rPr lang="ru-RU" sz="12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/>
            </a:r>
            <a:br>
              <a:rPr lang="ru-RU" sz="12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</a:br>
            <a:r>
              <a:rPr lang="ru-RU" sz="12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>применять </a:t>
            </a:r>
            <a:r>
              <a:rPr lang="ru-RU" sz="12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>в домашней обстановке, по месту </a:t>
            </a:r>
            <a:r>
              <a:rPr lang="ru-RU" sz="12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>проживания, более </a:t>
            </a:r>
            <a:r>
              <a:rPr lang="ru-RU" sz="12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</a:rPr>
              <a:t>100 человек. </a:t>
            </a:r>
            <a:br>
              <a:rPr lang="ru-RU" sz="12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</a:rPr>
            </a:b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 Приняли участие 15 мужчин – </a:t>
            </a:r>
            <a:r>
              <a:rPr lang="ru-RU" sz="12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100%</a:t>
            </a: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. </a:t>
            </a:r>
            <a:b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</a:b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 Получили положительную обратную связь</a:t>
            </a:r>
            <a:r>
              <a:rPr lang="ru-RU" sz="1200" b="1" dirty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.</a:t>
            </a: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/>
            </a:r>
            <a:b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</a:b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    </a:t>
            </a:r>
            <a:r>
              <a:rPr lang="ru-RU" sz="12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Результаты анкетирования</a:t>
            </a:r>
            <a:r>
              <a:rPr lang="ru-RU" sz="1200" b="1" dirty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(всего опрошено 86 человек, что составило </a:t>
            </a:r>
            <a:r>
              <a:rPr lang="ru-RU" sz="1200" b="1" dirty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около </a:t>
            </a:r>
            <a:r>
              <a:rPr lang="ru-RU" sz="12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78% </a:t>
            </a: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участников)</a:t>
            </a:r>
            <a:r>
              <a:rPr lang="en-US" sz="12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:</a:t>
            </a:r>
            <a:r>
              <a:rPr lang="ru-RU" sz="12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/>
            </a:r>
            <a:br>
              <a:rPr lang="ru-RU" sz="12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</a:br>
            <a:r>
              <a:rPr lang="ru-RU" sz="6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ExtraBold" pitchFamily="2" charset="-52"/>
                <a:sym typeface="Wingdings 2"/>
              </a:rPr>
              <a:t>.</a:t>
            </a:r>
            <a:r>
              <a:rPr lang="ru-RU" sz="1200" b="1" dirty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/>
            </a:r>
            <a:br>
              <a:rPr lang="ru-RU" sz="1200" b="1" dirty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</a:br>
            <a:r>
              <a:rPr lang="ru-RU" sz="12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    </a:t>
            </a: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1. Насколько доступными для выполнения,  полезными для Вашего здоровья и самочувствия в целом             оказались предложенные практики? </a:t>
            </a:r>
            <a:r>
              <a:rPr lang="ru-RU" sz="1200" b="1" dirty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Очень полезно – 98</a:t>
            </a:r>
            <a:r>
              <a:rPr lang="ru-RU" sz="12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%</a:t>
            </a:r>
            <a:r>
              <a:rPr lang="en-US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; </a:t>
            </a:r>
            <a:r>
              <a:rPr lang="ru-RU" sz="12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Не </a:t>
            </a:r>
            <a:r>
              <a:rPr lang="ru-RU" sz="1200" b="1" dirty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полезны – 0%</a:t>
            </a:r>
            <a:r>
              <a:rPr lang="en-US" sz="1200" b="1" dirty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; </a:t>
            </a:r>
            <a:r>
              <a:rPr lang="ru-RU" sz="1200" b="1" dirty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Затрудняюсь ответить – 2</a:t>
            </a:r>
            <a:r>
              <a:rPr lang="ru-RU" sz="12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%.</a:t>
            </a:r>
            <a:br>
              <a:rPr lang="ru-RU" sz="12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</a:br>
            <a:r>
              <a:rPr lang="ru-RU" sz="6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ExtraBold" pitchFamily="2" charset="-52"/>
                <a:sym typeface="Wingdings 2"/>
              </a:rPr>
              <a:t>.</a:t>
            </a: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/>
            </a:r>
            <a:b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</a:b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     2. Отметьте, что из перечисленного Вы ощутили после участия в фестивале</a:t>
            </a:r>
            <a:r>
              <a:rPr lang="en-US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: </a:t>
            </a:r>
            <a:r>
              <a:rPr lang="ru-RU" sz="1200" b="1" dirty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Улучшение настроения - 100%</a:t>
            </a:r>
            <a:r>
              <a:rPr lang="en-US" sz="1200" b="1" dirty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;</a:t>
            </a:r>
            <a:r>
              <a:rPr lang="ru-RU" sz="1200" b="1" dirty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 </a:t>
            </a:r>
            <a:r>
              <a:rPr lang="ru-RU" sz="12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Желание </a:t>
            </a:r>
            <a:r>
              <a:rPr lang="ru-RU" sz="1200" b="1" dirty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продолжать занятие дома – 89%</a:t>
            </a:r>
            <a:r>
              <a:rPr lang="en-US" sz="1200" b="1" dirty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 ;</a:t>
            </a:r>
            <a:r>
              <a:rPr lang="ru-RU" sz="1200" b="1" dirty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 Интерес к незнакомым ранее активностям – 78</a:t>
            </a:r>
            <a:r>
              <a:rPr lang="ru-RU" sz="12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%</a:t>
            </a:r>
            <a:r>
              <a:rPr lang="en-US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;</a:t>
            </a: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 </a:t>
            </a:r>
            <a:r>
              <a:rPr lang="ru-RU" sz="12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Ничего </a:t>
            </a:r>
            <a:r>
              <a:rPr lang="ru-RU" sz="1200" b="1" dirty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не изменилось – 0</a:t>
            </a:r>
            <a:r>
              <a:rPr lang="ru-RU" sz="12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>%.</a:t>
            </a:r>
            <a:r>
              <a:rPr lang="ru-RU" sz="1200" b="1" dirty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/>
            </a:r>
            <a:b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</a:br>
            <a:r>
              <a:rPr lang="ru-RU" sz="600" b="1" dirty="0" smtClean="0">
                <a:solidFill>
                  <a:srgbClr val="6A6CE3"/>
                </a:solidFill>
                <a:latin typeface="Montserrat Light" pitchFamily="2" charset="-52"/>
                <a:sym typeface="Wingdings 2"/>
              </a:rPr>
              <a:t>.</a:t>
            </a: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/>
            </a:r>
            <a:b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</a:b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 </a:t>
            </a:r>
            <a:r>
              <a:rPr lang="ru-RU" sz="1200" b="1" dirty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Улучшились партнерские связи между коллективом </a:t>
            </a:r>
            <a:r>
              <a:rPr lang="ru-RU" sz="1200" b="1" dirty="0" err="1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Маслянинского</a:t>
            </a:r>
            <a:r>
              <a:rPr lang="ru-RU" sz="1200" b="1" dirty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 оздоровительного центра и клубами по интересам </a:t>
            </a:r>
            <a:r>
              <a:rPr lang="ru-RU" sz="1200" b="1" dirty="0" err="1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Маслянинской</a:t>
            </a:r>
            <a:r>
              <a:rPr lang="ru-RU" sz="1200" b="1" dirty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 ветеранской общественной </a:t>
            </a: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организации и </a:t>
            </a:r>
            <a:r>
              <a:rPr lang="ru-RU" sz="1200" b="1" dirty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филиалом спортивной школы конного спорта</a:t>
            </a: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.</a:t>
            </a:r>
            <a:r>
              <a:rPr lang="ru-RU" sz="1200" b="1" dirty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/>
            </a:r>
            <a:br>
              <a:rPr lang="ru-RU" sz="1200" b="1" dirty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</a:br>
            <a:r>
              <a:rPr lang="ru-RU" sz="1200" b="1" dirty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 </a:t>
            </a: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Мероприятие подчеркнуло приверженность региона созданию комфортных условий для активного долголетия, формированию культуры ответственного отношения к здоровью пожилых людей.</a:t>
            </a:r>
            <a:b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</a:br>
            <a:r>
              <a:rPr lang="ru-RU" sz="1200" b="1" dirty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  <a:t/>
            </a:r>
            <a:br>
              <a:rPr lang="ru-RU" sz="1200" b="1" dirty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  <a:sym typeface="Wingdings 2"/>
              </a:rPr>
            </a:br>
            <a:r>
              <a:rPr lang="ru-RU" sz="11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/>
            </a:r>
            <a:br>
              <a:rPr lang="ru-RU" sz="11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</a:br>
            <a:r>
              <a:rPr lang="ru-RU" sz="11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</a:rPr>
              <a:t/>
            </a:r>
            <a:br>
              <a:rPr lang="ru-RU" sz="11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</a:rPr>
            </a:br>
            <a:r>
              <a:rPr lang="ru-RU" sz="11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</a:rPr>
              <a:t/>
            </a:r>
            <a:br>
              <a:rPr lang="ru-RU" sz="11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</a:rPr>
            </a:br>
            <a:endParaRPr lang="ru-RU" sz="1100" b="1" dirty="0">
              <a:ln w="9525" cmpd="sng">
                <a:noFill/>
              </a:ln>
              <a:solidFill>
                <a:srgbClr val="FFFF00"/>
              </a:solidFill>
              <a:latin typeface="Montserrat ExtraBold" pitchFamily="2" charset="-52"/>
            </a:endParaRPr>
          </a:p>
        </p:txBody>
      </p:sp>
      <p:pic>
        <p:nvPicPr>
          <p:cNvPr id="1027" name="Picture 3" descr="H:\Вывески на фестиваль\Эмблема круг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4417" y="1"/>
            <a:ext cx="915566" cy="9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28780"/>
            <a:ext cx="9143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solidFill>
                  <a:srgbClr val="FFFF00"/>
                </a:solidFill>
                <a:latin typeface="Montserrat Medium" pitchFamily="2" charset="-52"/>
              </a:rPr>
              <a:t>Региональный фестиваль адаптивных практик активного долголетия </a:t>
            </a:r>
            <a:r>
              <a:rPr lang="ru-RU" sz="1000" i="1" dirty="0" smtClean="0">
                <a:solidFill>
                  <a:srgbClr val="FFFF00"/>
                </a:solidFill>
                <a:latin typeface="Montserrat Medium" pitchFamily="2" charset="-52"/>
              </a:rPr>
              <a:t> «</a:t>
            </a:r>
            <a:r>
              <a:rPr lang="ru-RU" sz="1000" i="1" dirty="0">
                <a:solidFill>
                  <a:srgbClr val="FFFF00"/>
                </a:solidFill>
                <a:latin typeface="Montserrat Medium" pitchFamily="2" charset="-52"/>
              </a:rPr>
              <a:t>Пульс жизни»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1207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9525" cmpd="sng">
                  <a:noFill/>
                </a:ln>
                <a:solidFill>
                  <a:schemeClr val="bg1"/>
                </a:solidFill>
                <a:latin typeface="Montserrat Medium" pitchFamily="2" charset="-52"/>
              </a:rPr>
              <a:t> </a:t>
            </a:r>
            <a:r>
              <a:rPr lang="ru-RU" b="1" dirty="0" smtClean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</a:rPr>
              <a:t>РЕЗУЛЬТАТЫ ФЕСТИВАЛЯ</a:t>
            </a:r>
            <a:r>
              <a:rPr lang="en-US" b="1" dirty="0" smtClean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</a:rPr>
              <a:t>:</a:t>
            </a:r>
            <a:r>
              <a:rPr lang="ru-RU" b="1" dirty="0" smtClean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" y="4703244"/>
            <a:ext cx="9144000" cy="53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 ExtraBold" pitchFamily="2" charset="-52"/>
                <a:sym typeface="Wingdings 2"/>
              </a:rPr>
              <a:t>СПАСИБО ЗА ВНИМАНИЕ!</a:t>
            </a:r>
            <a:r>
              <a:rPr lang="ru-RU" sz="1400" b="1" dirty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/>
            </a:r>
            <a:br>
              <a:rPr lang="ru-RU" sz="1400" b="1" dirty="0">
                <a:solidFill>
                  <a:schemeClr val="bg1"/>
                </a:solidFill>
                <a:latin typeface="Montserrat Light" pitchFamily="2" charset="-52"/>
                <a:sym typeface="Wingdings 2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04" y="40111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9525" cmpd="sng">
                  <a:noFill/>
                </a:ln>
                <a:solidFill>
                  <a:schemeClr val="bg1"/>
                </a:solidFill>
                <a:latin typeface="Montserrat Medium" pitchFamily="2" charset="-52"/>
              </a:rPr>
              <a:t> </a:t>
            </a:r>
            <a:r>
              <a:rPr lang="ru-RU" b="1" dirty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</a:rPr>
              <a:t>ДОПОЛНИТЕЛЬНЫЕ</a:t>
            </a:r>
            <a:r>
              <a:rPr lang="ru-RU" sz="16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Medium" pitchFamily="2" charset="-52"/>
              </a:rPr>
              <a:t> </a:t>
            </a:r>
            <a:r>
              <a:rPr lang="ru-RU" b="1" dirty="0" smtClean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</a:rPr>
              <a:t>РЕЗУЛЬТАТЫ</a:t>
            </a:r>
            <a:r>
              <a:rPr lang="en-US" b="1" dirty="0" smtClean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</a:rPr>
              <a:t>:</a:t>
            </a:r>
            <a:r>
              <a:rPr lang="ru-RU" b="1" dirty="0" smtClean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</a:rPr>
              <a:t> 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8886" y="4175097"/>
            <a:ext cx="8646227" cy="652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/>
            </a:r>
            <a:br>
              <a:rPr lang="ru-RU" sz="11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</a:br>
            <a:r>
              <a:rPr lang="ru-RU" sz="12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</a:rPr>
              <a:t>Ежегодно </a:t>
            </a:r>
            <a:r>
              <a:rPr lang="ru-RU" sz="12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>на площадке </a:t>
            </a:r>
            <a:r>
              <a:rPr lang="ru-RU" sz="1200" b="1" dirty="0" err="1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>Маслянинского</a:t>
            </a:r>
            <a:r>
              <a:rPr lang="ru-RU" sz="12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> оздоровительного центра</a:t>
            </a:r>
            <a:r>
              <a:rPr lang="ru-RU" sz="12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> </a:t>
            </a:r>
            <a:r>
              <a:rPr lang="ru-RU" sz="12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с</a:t>
            </a:r>
            <a:r>
              <a:rPr lang="ru-RU" sz="12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> адаптивными практиками знакомятся около </a:t>
            </a:r>
            <a:r>
              <a:rPr lang="ru-RU" sz="12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</a:rPr>
              <a:t>2000 человек</a:t>
            </a: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</a:rPr>
              <a:t>. Из </a:t>
            </a:r>
            <a:r>
              <a:rPr lang="ru-RU" sz="1200" b="1" dirty="0">
                <a:solidFill>
                  <a:schemeClr val="bg1"/>
                </a:solidFill>
                <a:latin typeface="Montserrat Light" pitchFamily="2" charset="-52"/>
              </a:rPr>
              <a:t>них </a:t>
            </a: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</a:rPr>
              <a:t>около </a:t>
            </a:r>
            <a:r>
              <a:rPr lang="ru-RU" sz="1200" b="1" dirty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</a:rPr>
              <a:t>300 </a:t>
            </a:r>
            <a:r>
              <a:rPr lang="ru-RU" sz="12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</a:rPr>
              <a:t>мужчин</a:t>
            </a:r>
            <a:r>
              <a:rPr lang="ru-RU" sz="1200" b="1" dirty="0">
                <a:solidFill>
                  <a:schemeClr val="bg1"/>
                </a:solidFill>
                <a:latin typeface="Montserrat Light" pitchFamily="2" charset="-52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</a:rPr>
              <a:t>(</a:t>
            </a:r>
            <a:r>
              <a:rPr lang="ru-RU" sz="12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</a:rPr>
              <a:t>около </a:t>
            </a:r>
            <a:r>
              <a:rPr lang="ru-RU" sz="1200" b="1" dirty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</a:rPr>
              <a:t>88</a:t>
            </a:r>
            <a:r>
              <a:rPr lang="ru-RU" sz="1200" b="1" dirty="0" smtClean="0">
                <a:ln w="9525" cmpd="sng">
                  <a:noFill/>
                </a:ln>
                <a:solidFill>
                  <a:srgbClr val="FFFF00"/>
                </a:solidFill>
                <a:latin typeface="Montserrat ExtraBold" pitchFamily="2" charset="-52"/>
              </a:rPr>
              <a:t>% </a:t>
            </a:r>
            <a:r>
              <a:rPr lang="ru-RU" sz="12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>от всех мужчин – клиентов центра)</a:t>
            </a:r>
            <a:r>
              <a:rPr lang="ru-RU" sz="12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/>
            </a:r>
            <a:br>
              <a:rPr lang="ru-RU" sz="12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</a:br>
            <a:endParaRPr lang="ru-RU" sz="1200" b="1" dirty="0">
              <a:ln w="9525" cmpd="sng">
                <a:noFill/>
              </a:ln>
              <a:solidFill>
                <a:srgbClr val="FFFF00"/>
              </a:solidFill>
              <a:latin typeface="Montserrat Extra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1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483517"/>
            <a:ext cx="8496944" cy="2016223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</a:rPr>
              <a:t>Номинация</a:t>
            </a:r>
            <a:r>
              <a:rPr lang="en-US" sz="14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</a:rPr>
              <a:t>:</a:t>
            </a:r>
            <a:r>
              <a:rPr lang="en-US" sz="14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/>
            </a:r>
            <a:br>
              <a:rPr lang="en-US" sz="14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</a:br>
            <a:r>
              <a:rPr lang="ru-RU" sz="1300" b="1" i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>Профилактика заболеваний как основа здорового общества</a:t>
            </a:r>
            <a:r>
              <a:rPr lang="ru-RU" sz="1400" b="1" i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/>
            </a:r>
            <a:br>
              <a:rPr lang="ru-RU" sz="1400" b="1" i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</a:br>
            <a:r>
              <a:rPr lang="en-US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/>
            </a:r>
            <a:br>
              <a:rPr lang="en-US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</a:br>
            <a:r>
              <a:rPr lang="ru-RU" sz="14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</a:rPr>
              <a:t>Цели проекта</a:t>
            </a:r>
            <a:r>
              <a:rPr lang="en-US" sz="14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</a:rPr>
              <a:t>:</a:t>
            </a:r>
            <a:r>
              <a:rPr lang="ru-RU" sz="14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/>
            </a:r>
            <a:br>
              <a:rPr lang="ru-RU" sz="14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</a:br>
            <a:r>
              <a:rPr lang="ru-RU" sz="13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>1. Представить комплексную площадку для знакомства с  профилактическими адаптивными практиками активного долголетия</a:t>
            </a:r>
            <a:br>
              <a:rPr lang="ru-RU" sz="13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</a:br>
            <a:r>
              <a:rPr lang="ru-RU" sz="13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>2. Способствовать формированию культуры предупреждения и профилактики заболеваний</a:t>
            </a:r>
            <a:br>
              <a:rPr lang="ru-RU" sz="13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</a:br>
            <a:r>
              <a:rPr lang="ru-RU" sz="13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>3. Формируя позитивный образ активного долголетия, создать условия для улучшения здоровья, психоэмоционального благополучия и физической активности пожилых людей</a:t>
            </a:r>
            <a:endParaRPr lang="ru-RU" sz="1300" b="1" dirty="0">
              <a:ln w="9525" cmpd="sng">
                <a:noFill/>
              </a:ln>
              <a:solidFill>
                <a:schemeClr val="bg1"/>
              </a:solidFill>
              <a:latin typeface="Montserrat Light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8780"/>
            <a:ext cx="9143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solidFill>
                  <a:srgbClr val="FFFF00"/>
                </a:solidFill>
                <a:latin typeface="Montserrat Medium" pitchFamily="2" charset="-52"/>
              </a:rPr>
              <a:t>Региональный фестиваль адаптивных практик активного долголетия </a:t>
            </a:r>
            <a:r>
              <a:rPr lang="ru-RU" sz="1000" i="1" dirty="0" smtClean="0">
                <a:solidFill>
                  <a:srgbClr val="FFFF00"/>
                </a:solidFill>
                <a:latin typeface="Montserrat Medium" pitchFamily="2" charset="-52"/>
              </a:rPr>
              <a:t> «</a:t>
            </a:r>
            <a:r>
              <a:rPr lang="ru-RU" sz="1000" i="1" dirty="0">
                <a:solidFill>
                  <a:srgbClr val="FFFF00"/>
                </a:solidFill>
                <a:latin typeface="Montserrat Medium" pitchFamily="2" charset="-52"/>
              </a:rPr>
              <a:t>Пульс жизни»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95536" y="2715766"/>
            <a:ext cx="8352928" cy="2304256"/>
            <a:chOff x="395536" y="2715766"/>
            <a:chExt cx="8352928" cy="230425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641997" y="3435845"/>
              <a:ext cx="1872208" cy="1584177"/>
            </a:xfrm>
            <a:prstGeom prst="roundRect">
              <a:avLst/>
            </a:prstGeom>
            <a:gradFill>
              <a:gsLst>
                <a:gs pos="0">
                  <a:srgbClr val="4060CF"/>
                </a:gs>
                <a:gs pos="100000">
                  <a:srgbClr val="606CE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7" name="Picture 7" descr="H:\ЛОгатипы)\Форма\НПР Семья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5385"/>
            <a:stretch/>
          </p:blipFill>
          <p:spPr bwMode="auto">
            <a:xfrm>
              <a:off x="410614" y="2715766"/>
              <a:ext cx="1857128" cy="792089"/>
            </a:xfrm>
            <a:prstGeom prst="rect">
              <a:avLst/>
            </a:prstGeom>
            <a:noFill/>
            <a:ln w="6350">
              <a:solidFill>
                <a:srgbClr val="6A6CE3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3641997" y="3867893"/>
              <a:ext cx="1872208" cy="1127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200" b="1" dirty="0" smtClean="0">
                  <a:ln w="9525" cmpd="sng">
                    <a:noFill/>
                  </a:ln>
                  <a:solidFill>
                    <a:schemeClr val="bg1"/>
                  </a:solidFill>
                  <a:latin typeface="Montserrat Medium" pitchFamily="2" charset="-52"/>
                </a:rPr>
                <a:t>Охват в Новосибирской области составляет около 200.000 человек</a:t>
              </a:r>
              <a:endParaRPr lang="ru-RU" sz="1200" b="1" dirty="0">
                <a:ln w="9525" cmpd="sng">
                  <a:noFill/>
                </a:ln>
                <a:solidFill>
                  <a:schemeClr val="bg1"/>
                </a:solidFill>
                <a:latin typeface="Montserrat Medium" pitchFamily="2" charset="-52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876256" y="3435845"/>
              <a:ext cx="1872208" cy="1584177"/>
            </a:xfrm>
            <a:prstGeom prst="roundRect">
              <a:avLst/>
            </a:prstGeom>
            <a:gradFill>
              <a:gsLst>
                <a:gs pos="0">
                  <a:srgbClr val="4060CF"/>
                </a:gs>
                <a:gs pos="100000">
                  <a:srgbClr val="606CE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Заголовок 1"/>
            <p:cNvSpPr txBox="1">
              <a:spLocks/>
            </p:cNvSpPr>
            <p:nvPr/>
          </p:nvSpPr>
          <p:spPr>
            <a:xfrm>
              <a:off x="6876256" y="4172108"/>
              <a:ext cx="1872208" cy="8368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200" b="1" dirty="0" smtClean="0">
                  <a:ln w="9525" cmpd="sng">
                    <a:noFill/>
                  </a:ln>
                  <a:solidFill>
                    <a:schemeClr val="bg1"/>
                  </a:solidFill>
                  <a:latin typeface="Montserrat Medium" pitchFamily="2" charset="-52"/>
                </a:rPr>
                <a:t>Охват более 100 человек. В год около 2.000 человек</a:t>
              </a:r>
              <a:endParaRPr lang="ru-RU" sz="1200" b="1" dirty="0">
                <a:ln w="9525" cmpd="sng">
                  <a:noFill/>
                </a:ln>
                <a:solidFill>
                  <a:schemeClr val="bg1"/>
                </a:solidFill>
                <a:latin typeface="Montserrat Medium" pitchFamily="2" charset="-52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02679" y="3435845"/>
              <a:ext cx="1872208" cy="1584177"/>
            </a:xfrm>
            <a:prstGeom prst="roundRect">
              <a:avLst/>
            </a:prstGeom>
            <a:gradFill>
              <a:gsLst>
                <a:gs pos="0">
                  <a:srgbClr val="4060CF"/>
                </a:gs>
                <a:gs pos="100000">
                  <a:srgbClr val="606CE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395536" y="4172108"/>
              <a:ext cx="1872208" cy="6827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ru-RU" sz="1200" b="1" dirty="0">
                <a:ln w="9525" cmpd="sng">
                  <a:noFill/>
                </a:ln>
                <a:solidFill>
                  <a:schemeClr val="bg1"/>
                </a:solidFill>
                <a:latin typeface="Montserrat Medium" pitchFamily="2" charset="-52"/>
              </a:endParaRPr>
            </a:p>
          </p:txBody>
        </p:sp>
        <p:cxnSp>
          <p:nvCxnSpPr>
            <p:cNvPr id="4" name="Прямая со стрелкой 3"/>
            <p:cNvCxnSpPr/>
            <p:nvPr/>
          </p:nvCxnSpPr>
          <p:spPr>
            <a:xfrm>
              <a:off x="2411760" y="3768883"/>
              <a:ext cx="1080120" cy="0"/>
            </a:xfrm>
            <a:prstGeom prst="straightConnector1">
              <a:avLst/>
            </a:prstGeom>
            <a:ln w="19050">
              <a:solidFill>
                <a:srgbClr val="6A6CE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5652120" y="3768883"/>
              <a:ext cx="1080120" cy="0"/>
            </a:xfrm>
            <a:prstGeom prst="straightConnector1">
              <a:avLst/>
            </a:prstGeom>
            <a:ln w="19050">
              <a:solidFill>
                <a:srgbClr val="6A6CE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H:\ЛОгатипы)\Форма\Федеральный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3752" b="8767"/>
            <a:stretch/>
          </p:blipFill>
          <p:spPr bwMode="auto">
            <a:xfrm>
              <a:off x="403074" y="3411039"/>
              <a:ext cx="1872207" cy="81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395536" y="4031931"/>
              <a:ext cx="1872208" cy="9631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ru-RU" sz="1200" b="1" dirty="0">
                <a:ln w="9525" cmpd="sng">
                  <a:noFill/>
                </a:ln>
                <a:solidFill>
                  <a:schemeClr val="bg1"/>
                </a:solidFill>
                <a:latin typeface="Montserrat Medium" pitchFamily="2" charset="-52"/>
              </a:endParaRPr>
            </a:p>
          </p:txBody>
        </p:sp>
        <p:sp>
          <p:nvSpPr>
            <p:cNvPr id="22" name="Заголовок 1"/>
            <p:cNvSpPr txBox="1">
              <a:spLocks/>
            </p:cNvSpPr>
            <p:nvPr/>
          </p:nvSpPr>
          <p:spPr>
            <a:xfrm>
              <a:off x="402679" y="4227933"/>
              <a:ext cx="1872208" cy="7671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200" b="1" dirty="0">
                  <a:ln w="9525" cmpd="sng">
                    <a:noFill/>
                  </a:ln>
                  <a:solidFill>
                    <a:schemeClr val="bg1"/>
                  </a:solidFill>
                  <a:latin typeface="Montserrat Medium" pitchFamily="2" charset="-52"/>
                </a:rPr>
                <a:t>Охват в России составляет около 14 млн. человек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641997" y="2715767"/>
              <a:ext cx="1872208" cy="1152126"/>
            </a:xfrm>
            <a:prstGeom prst="rect">
              <a:avLst/>
            </a:prstGeom>
            <a:solidFill>
              <a:srgbClr val="003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ln w="9525" cmpd="sng">
                    <a:noFill/>
                  </a:ln>
                  <a:solidFill>
                    <a:schemeClr val="bg1"/>
                  </a:solidFill>
                  <a:latin typeface="Montserrat Light" pitchFamily="2" charset="-52"/>
                  <a:ea typeface="+mj-ea"/>
                  <a:cs typeface="+mj-cs"/>
                </a:rPr>
                <a:t> </a:t>
              </a:r>
              <a:r>
                <a:rPr lang="ru-RU" sz="1200" b="1" dirty="0" smtClean="0">
                  <a:ln w="9525" cmpd="sng">
                    <a:noFill/>
                  </a:ln>
                  <a:solidFill>
                    <a:schemeClr val="bg1"/>
                  </a:solidFill>
                  <a:latin typeface="Montserrat Light" pitchFamily="2" charset="-52"/>
                  <a:ea typeface="+mj-ea"/>
                  <a:cs typeface="+mj-cs"/>
                </a:rPr>
                <a:t>                </a:t>
              </a:r>
            </a:p>
            <a:p>
              <a:pPr algn="ctr"/>
              <a:r>
                <a:rPr lang="ru-RU" sz="1200" b="1" dirty="0" smtClean="0">
                  <a:ln w="9525" cmpd="sng">
                    <a:noFill/>
                  </a:ln>
                  <a:solidFill>
                    <a:schemeClr val="bg1"/>
                  </a:solidFill>
                  <a:latin typeface="Montserrat Light" pitchFamily="2" charset="-52"/>
                  <a:ea typeface="+mj-ea"/>
                  <a:cs typeface="+mj-cs"/>
                </a:rPr>
                <a:t>                    </a:t>
              </a:r>
            </a:p>
            <a:p>
              <a:pPr algn="ctr"/>
              <a:r>
                <a:rPr lang="ru-RU" sz="1100" b="1" dirty="0" smtClean="0">
                  <a:ln w="9525" cmpd="sng">
                    <a:noFill/>
                  </a:ln>
                  <a:solidFill>
                    <a:schemeClr val="bg1"/>
                  </a:solidFill>
                  <a:latin typeface="Montserrat Light" pitchFamily="2" charset="-52"/>
                  <a:ea typeface="+mj-ea"/>
                  <a:cs typeface="+mj-cs"/>
                </a:rPr>
                <a:t>Программа Новосибирской области </a:t>
              </a:r>
              <a:r>
                <a:rPr lang="ru-RU" sz="1100" b="1" dirty="0" smtClean="0">
                  <a:ln w="9525" cmpd="sng">
                    <a:noFill/>
                  </a:ln>
                  <a:solidFill>
                    <a:schemeClr val="bg1"/>
                  </a:solidFill>
                  <a:latin typeface="Montserrat ExtraBold" pitchFamily="2" charset="-52"/>
                  <a:ea typeface="+mj-ea"/>
                  <a:cs typeface="+mj-cs"/>
                </a:rPr>
                <a:t>«Активное долголетие»</a:t>
              </a:r>
              <a:endParaRPr lang="ru-RU" sz="1100" b="1" dirty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  <a:ea typeface="+mj-ea"/>
                <a:cs typeface="+mj-cs"/>
              </a:endParaRPr>
            </a:p>
          </p:txBody>
        </p:sp>
        <p:pic>
          <p:nvPicPr>
            <p:cNvPr id="1027" name="Picture 3" descr="H:\ЛОгатипы)\Форма\Активное долголетие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997" y="2715767"/>
              <a:ext cx="768084" cy="432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6876256" y="2715766"/>
              <a:ext cx="1872208" cy="1511249"/>
            </a:xfrm>
            <a:prstGeom prst="rect">
              <a:avLst/>
            </a:prstGeom>
            <a:solidFill>
              <a:srgbClr val="003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ln w="9525" cmpd="sng">
                    <a:noFill/>
                  </a:ln>
                  <a:solidFill>
                    <a:schemeClr val="bg1"/>
                  </a:solidFill>
                  <a:latin typeface="Montserrat Light" pitchFamily="2" charset="-52"/>
                  <a:ea typeface="+mj-ea"/>
                  <a:cs typeface="+mj-cs"/>
                </a:rPr>
                <a:t> </a:t>
              </a:r>
              <a:r>
                <a:rPr lang="ru-RU" sz="1200" b="1" dirty="0" smtClean="0">
                  <a:ln w="9525" cmpd="sng">
                    <a:noFill/>
                  </a:ln>
                  <a:solidFill>
                    <a:schemeClr val="bg1"/>
                  </a:solidFill>
                  <a:latin typeface="Montserrat Light" pitchFamily="2" charset="-52"/>
                  <a:ea typeface="+mj-ea"/>
                  <a:cs typeface="+mj-cs"/>
                </a:rPr>
                <a:t>                </a:t>
              </a:r>
            </a:p>
            <a:p>
              <a:pPr algn="ctr"/>
              <a:r>
                <a:rPr lang="ru-RU" sz="1200" b="1" dirty="0" smtClean="0">
                  <a:ln w="9525" cmpd="sng">
                    <a:noFill/>
                  </a:ln>
                  <a:solidFill>
                    <a:schemeClr val="bg1"/>
                  </a:solidFill>
                  <a:latin typeface="Montserrat Light" pitchFamily="2" charset="-52"/>
                  <a:ea typeface="+mj-ea"/>
                  <a:cs typeface="+mj-cs"/>
                </a:rPr>
                <a:t>                    </a:t>
              </a:r>
            </a:p>
            <a:p>
              <a:pPr algn="ctr"/>
              <a:endParaRPr lang="ru-RU" sz="11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ea typeface="+mj-ea"/>
                <a:cs typeface="+mj-cs"/>
              </a:endParaRPr>
            </a:p>
            <a:p>
              <a:pPr algn="ctr"/>
              <a:r>
                <a:rPr lang="ru-RU" sz="1100" b="1" dirty="0" smtClean="0">
                  <a:ln w="9525" cmpd="sng">
                    <a:noFill/>
                  </a:ln>
                  <a:solidFill>
                    <a:schemeClr val="bg1"/>
                  </a:solidFill>
                  <a:latin typeface="Montserrat Light" pitchFamily="2" charset="-52"/>
                  <a:ea typeface="+mj-ea"/>
                  <a:cs typeface="+mj-cs"/>
                </a:rPr>
                <a:t>Региональный </a:t>
              </a:r>
              <a:r>
                <a:rPr lang="ru-RU" sz="1100" b="1" dirty="0">
                  <a:ln w="9525" cmpd="sng">
                    <a:noFill/>
                  </a:ln>
                  <a:solidFill>
                    <a:schemeClr val="bg1"/>
                  </a:solidFill>
                  <a:latin typeface="Montserrat Light" pitchFamily="2" charset="-52"/>
                  <a:ea typeface="+mj-ea"/>
                  <a:cs typeface="+mj-cs"/>
                </a:rPr>
                <a:t>фестиваль адаптивных практик активного долголетия </a:t>
              </a:r>
              <a:r>
                <a:rPr lang="ru-RU" sz="1100" b="1" dirty="0">
                  <a:ln w="9525" cmpd="sng">
                    <a:noFill/>
                  </a:ln>
                  <a:solidFill>
                    <a:schemeClr val="bg1"/>
                  </a:solidFill>
                  <a:latin typeface="Montserrat ExtraBold" pitchFamily="2" charset="-52"/>
                  <a:ea typeface="+mj-ea"/>
                  <a:cs typeface="+mj-cs"/>
                </a:rPr>
                <a:t>«Пульс жизни</a:t>
              </a:r>
              <a:r>
                <a:rPr lang="ru-RU" sz="1100" b="1" dirty="0" smtClean="0">
                  <a:ln w="9525" cmpd="sng">
                    <a:noFill/>
                  </a:ln>
                  <a:solidFill>
                    <a:schemeClr val="bg1"/>
                  </a:solidFill>
                  <a:latin typeface="Montserrat ExtraBold" pitchFamily="2" charset="-52"/>
                  <a:ea typeface="+mj-ea"/>
                  <a:cs typeface="+mj-cs"/>
                </a:rPr>
                <a:t>» </a:t>
              </a:r>
              <a:r>
                <a:rPr lang="ru-RU" sz="700" dirty="0" smtClean="0">
                  <a:ln w="9525" cmpd="sng">
                    <a:noFill/>
                  </a:ln>
                  <a:solidFill>
                    <a:schemeClr val="bg1"/>
                  </a:solidFill>
                  <a:latin typeface="Montserrat Medium" pitchFamily="2" charset="-52"/>
                  <a:ea typeface="+mj-ea"/>
                  <a:cs typeface="+mj-cs"/>
                </a:rPr>
                <a:t>(Маслянинский оздоровительный центр)</a:t>
              </a:r>
              <a:endParaRPr lang="ru-RU" sz="700" dirty="0">
                <a:ln w="9525" cmpd="sng">
                  <a:noFill/>
                </a:ln>
                <a:solidFill>
                  <a:schemeClr val="bg1"/>
                </a:solidFill>
                <a:latin typeface="Montserrat Medium" pitchFamily="2" charset="-52"/>
                <a:ea typeface="+mj-ea"/>
                <a:cs typeface="+mj-cs"/>
              </a:endParaRPr>
            </a:p>
          </p:txBody>
        </p:sp>
        <p:pic>
          <p:nvPicPr>
            <p:cNvPr id="26" name="Picture 3" descr="H:\Вывески на фестиваль\Эмблема круг без фона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2715767"/>
              <a:ext cx="57606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711190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717" y="952537"/>
            <a:ext cx="601414" cy="35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ownloads\IMG_20260305_141339_7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43" t="7902" r="8122" b="9136"/>
          <a:stretch/>
        </p:blipFill>
        <p:spPr bwMode="auto">
          <a:xfrm>
            <a:off x="5534137" y="944311"/>
            <a:ext cx="360110" cy="3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77641" y="3992860"/>
            <a:ext cx="8750269" cy="1080120"/>
          </a:xfrm>
          <a:prstGeom prst="roundRect">
            <a:avLst/>
          </a:prstGeom>
          <a:gradFill>
            <a:gsLst>
              <a:gs pos="0">
                <a:srgbClr val="4060CF"/>
              </a:gs>
              <a:gs pos="100000">
                <a:srgbClr val="606CE3"/>
              </a:gs>
            </a:gsLst>
            <a:lin ang="5400000" scaled="0"/>
          </a:gradFill>
          <a:ln>
            <a:noFill/>
          </a:ln>
          <a:effectLst>
            <a:outerShdw blurRad="317500" sx="103000" sy="103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7642" y="2099444"/>
            <a:ext cx="8788714" cy="1872208"/>
          </a:xfrm>
          <a:prstGeom prst="roundRect">
            <a:avLst/>
          </a:prstGeom>
          <a:gradFill>
            <a:gsLst>
              <a:gs pos="0">
                <a:srgbClr val="4060CF"/>
              </a:gs>
              <a:gs pos="100000">
                <a:srgbClr val="606CE3"/>
              </a:gs>
            </a:gsLst>
            <a:lin ang="5400000" scaled="0"/>
          </a:gradFill>
          <a:ln>
            <a:noFill/>
          </a:ln>
          <a:effectLst>
            <a:outerShdw blurRad="317500" sx="103000" sy="103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1064271"/>
            <a:ext cx="8496944" cy="3240360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Light" pitchFamily="2" charset="-52"/>
                <a:sym typeface="Wingdings 2"/>
              </a:rPr>
              <a:t/>
            </a:r>
            <a:br>
              <a:rPr lang="ru-RU" sz="14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Light" pitchFamily="2" charset="-52"/>
                <a:sym typeface="Wingdings 2"/>
              </a:rPr>
            </a:br>
            <a:r>
              <a:rPr lang="ru-RU" sz="1400" b="1" dirty="0">
                <a:ln w="9525" cmpd="sng">
                  <a:noFill/>
                </a:ln>
                <a:solidFill>
                  <a:srgbClr val="6A6CE3"/>
                </a:solidFill>
                <a:latin typeface="Montserrat Light" pitchFamily="2" charset="-52"/>
                <a:sym typeface="Wingdings 2"/>
              </a:rPr>
              <a:t/>
            </a:r>
            <a:br>
              <a:rPr lang="ru-RU" sz="1400" b="1" dirty="0">
                <a:ln w="9525" cmpd="sng">
                  <a:noFill/>
                </a:ln>
                <a:solidFill>
                  <a:srgbClr val="6A6CE3"/>
                </a:solidFill>
                <a:latin typeface="Montserrat Light" pitchFamily="2" charset="-52"/>
                <a:sym typeface="Wingdings 2"/>
              </a:rPr>
            </a:br>
            <a:r>
              <a:rPr lang="ru-RU" sz="14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ExtraBold" pitchFamily="2" charset="-52"/>
                <a:sym typeface="Wingdings 2"/>
              </a:rPr>
              <a:t>Организаторы </a:t>
            </a:r>
            <a:r>
              <a:rPr lang="ru-RU" sz="1400" b="1" dirty="0">
                <a:ln w="9525" cmpd="sng">
                  <a:noFill/>
                </a:ln>
                <a:solidFill>
                  <a:srgbClr val="6A6CE3"/>
                </a:solidFill>
                <a:latin typeface="Montserrat ExtraBold" pitchFamily="2" charset="-52"/>
                <a:sym typeface="Wingdings 2"/>
              </a:rPr>
              <a:t>и партнеры фестиваля</a:t>
            </a:r>
            <a:r>
              <a:rPr lang="en-US" sz="14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ExtraBold" pitchFamily="2" charset="-52"/>
                <a:sym typeface="Wingdings 2"/>
              </a:rPr>
              <a:t>:</a:t>
            </a:r>
            <a:r>
              <a:rPr lang="ru-RU" sz="14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ExtraBold" pitchFamily="2" charset="-52"/>
                <a:sym typeface="Wingdings 2"/>
              </a:rPr>
              <a:t/>
            </a:r>
            <a:br>
              <a:rPr lang="ru-RU" sz="14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ExtraBold" pitchFamily="2" charset="-52"/>
                <a:sym typeface="Wingdings 2"/>
              </a:rPr>
            </a:br>
            <a:r>
              <a:rPr lang="ru-RU" sz="1400" b="1" dirty="0">
                <a:ln w="9525" cmpd="sng">
                  <a:noFill/>
                </a:ln>
                <a:solidFill>
                  <a:srgbClr val="6A6CE3"/>
                </a:solidFill>
                <a:latin typeface="Montserrat ExtraBold" pitchFamily="2" charset="-52"/>
                <a:sym typeface="Wingdings 2"/>
              </a:rPr>
              <a:t/>
            </a:r>
            <a:br>
              <a:rPr lang="ru-RU" sz="1400" b="1" dirty="0">
                <a:ln w="9525" cmpd="sng">
                  <a:noFill/>
                </a:ln>
                <a:solidFill>
                  <a:srgbClr val="6A6CE3"/>
                </a:solidFill>
                <a:latin typeface="Montserrat ExtraBold" pitchFamily="2" charset="-52"/>
                <a:sym typeface="Wingdings 2"/>
              </a:rPr>
            </a:br>
            <a:r>
              <a:rPr lang="ru-RU" sz="14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ExtraBold" pitchFamily="2" charset="-52"/>
                <a:sym typeface="Wingdings 2"/>
              </a:rPr>
              <a:t/>
            </a:r>
            <a:br>
              <a:rPr lang="ru-RU" sz="14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ExtraBold" pitchFamily="2" charset="-52"/>
                <a:sym typeface="Wingdings 2"/>
              </a:rPr>
            </a:br>
            <a:r>
              <a:rPr lang="ru-RU" sz="14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ExtraBold" pitchFamily="2" charset="-52"/>
                <a:sym typeface="Wingdings 2"/>
              </a:rPr>
              <a:t/>
            </a:r>
            <a:br>
              <a:rPr lang="ru-RU" sz="14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ExtraBold" pitchFamily="2" charset="-52"/>
                <a:sym typeface="Wingdings 2"/>
              </a:rPr>
            </a:br>
            <a:r>
              <a:rPr lang="ru-RU" sz="1400" b="1" dirty="0">
                <a:ln w="9525" cmpd="sng">
                  <a:noFill/>
                </a:ln>
                <a:solidFill>
                  <a:srgbClr val="6A6CE3"/>
                </a:solidFill>
                <a:latin typeface="Montserrat ExtraBold" pitchFamily="2" charset="-52"/>
                <a:sym typeface="Wingdings 2"/>
              </a:rPr>
              <a:t/>
            </a:r>
            <a:br>
              <a:rPr lang="ru-RU" sz="1400" b="1" dirty="0">
                <a:ln w="9525" cmpd="sng">
                  <a:noFill/>
                </a:ln>
                <a:solidFill>
                  <a:srgbClr val="6A6CE3"/>
                </a:solidFill>
                <a:latin typeface="Montserrat ExtraBold" pitchFamily="2" charset="-52"/>
                <a:sym typeface="Wingdings 2"/>
              </a:rPr>
            </a:br>
            <a:r>
              <a:rPr lang="ru-RU" sz="14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ExtraBold" pitchFamily="2" charset="-52"/>
                <a:sym typeface="Wingdings 2"/>
              </a:rPr>
              <a:t/>
            </a:r>
            <a:br>
              <a:rPr lang="ru-RU" sz="14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ExtraBold" pitchFamily="2" charset="-52"/>
                <a:sym typeface="Wingdings 2"/>
              </a:rPr>
            </a:br>
            <a:r>
              <a:rPr lang="ru-RU" sz="1400" b="1" dirty="0">
                <a:ln w="9525" cmpd="sng">
                  <a:noFill/>
                </a:ln>
                <a:solidFill>
                  <a:srgbClr val="6A6CE3"/>
                </a:solidFill>
                <a:latin typeface="Montserrat ExtraBold" pitchFamily="2" charset="-52"/>
                <a:sym typeface="Wingdings 2"/>
              </a:rPr>
              <a:t/>
            </a:r>
            <a:br>
              <a:rPr lang="ru-RU" sz="1400" b="1" dirty="0">
                <a:ln w="9525" cmpd="sng">
                  <a:noFill/>
                </a:ln>
                <a:solidFill>
                  <a:srgbClr val="6A6CE3"/>
                </a:solidFill>
                <a:latin typeface="Montserrat ExtraBold" pitchFamily="2" charset="-52"/>
                <a:sym typeface="Wingdings 2"/>
              </a:rPr>
            </a:br>
            <a:r>
              <a:rPr lang="ru-RU" sz="14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</a:rPr>
              <a:t>Целевая </a:t>
            </a: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</a:rPr>
              <a:t>аудитория</a:t>
            </a:r>
            <a:r>
              <a:rPr lang="en-US" sz="1400" b="1" dirty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</a:rPr>
              <a:t>:</a:t>
            </a:r>
            <a:r>
              <a:rPr lang="en-US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/>
            </a:r>
            <a:br>
              <a:rPr lang="en-US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</a:b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  <a:sym typeface="Wingdings 2"/>
              </a:rPr>
              <a:t> </a:t>
            </a: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Клиенты </a:t>
            </a:r>
            <a:r>
              <a:rPr lang="ru-RU" sz="1400" b="1" dirty="0" err="1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Маслянинского</a:t>
            </a: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 оздоровительного центра</a:t>
            </a:r>
            <a:r>
              <a:rPr lang="en-US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:</a:t>
            </a: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 </a:t>
            </a:r>
            <a:r>
              <a:rPr lang="ru-RU" sz="14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люди </a:t>
            </a: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старше 60 </a:t>
            </a:r>
            <a:r>
              <a:rPr lang="ru-RU" sz="14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лет</a:t>
            </a: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 </a:t>
            </a:r>
            <a:r>
              <a:rPr lang="ru-RU" sz="14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(жители </a:t>
            </a: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города Новосибирска и Новосибирской </a:t>
            </a:r>
            <a:r>
              <a:rPr lang="ru-RU" sz="14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области), </a:t>
            </a: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находящиеся на социальном обслуживании </a:t>
            </a:r>
            <a:r>
              <a:rPr lang="ru-RU" sz="14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(срок пребывания - 14 </a:t>
            </a: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дней)</a:t>
            </a:r>
            <a:b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</a:b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  <a:sym typeface="Wingdings 2"/>
              </a:rPr>
              <a:t> </a:t>
            </a: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Приглашенные гости</a:t>
            </a:r>
            <a:r>
              <a:rPr lang="en-US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:</a:t>
            </a: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 представители клубов по интересам </a:t>
            </a:r>
            <a:r>
              <a:rPr lang="ru-RU" sz="1400" b="1" dirty="0" err="1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Маслянинской</a:t>
            </a:r>
            <a:r>
              <a:rPr lang="ru-RU" sz="14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 общественной </a:t>
            </a: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ветеранской организации</a:t>
            </a:r>
            <a:r>
              <a:rPr lang="en-US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:</a:t>
            </a: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 «</a:t>
            </a:r>
            <a:r>
              <a:rPr lang="ru-RU" sz="1400" b="1" dirty="0" err="1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Зажигалочки</a:t>
            </a: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» и «Здоровье»</a:t>
            </a:r>
            <a:b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</a:b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/>
            </a:r>
            <a:b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</a:b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Всего</a:t>
            </a:r>
            <a:r>
              <a:rPr lang="en-US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:</a:t>
            </a: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 более 100 человек</a:t>
            </a: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  <a:sym typeface="Wingdings 2"/>
              </a:rPr>
              <a:t/>
            </a:r>
            <a:b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  <a:sym typeface="Wingdings 2"/>
              </a:rPr>
            </a:b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  <a:sym typeface="Wingdings 2"/>
              </a:rPr>
              <a:t/>
            </a:r>
            <a:b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  <a:sym typeface="Wingdings 2"/>
              </a:rPr>
            </a:br>
            <a:r>
              <a:rPr lang="ru-RU" sz="14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  <a:sym typeface="Wingdings 2"/>
              </a:rPr>
              <a:t>Направления </a:t>
            </a:r>
            <a:r>
              <a:rPr lang="ru-RU" sz="14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  <a:sym typeface="Wingdings 2"/>
              </a:rPr>
              <a:t>мотивационных </a:t>
            </a:r>
            <a:r>
              <a:rPr lang="ru-RU" sz="1400" b="1" dirty="0" smtClean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  <a:sym typeface="Wingdings 2"/>
              </a:rPr>
              <a:t>трек-площадок </a:t>
            </a: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  <a:sym typeface="Wingdings 2"/>
              </a:rPr>
              <a:t>фестиваля</a:t>
            </a:r>
            <a:r>
              <a:rPr lang="en-US" sz="1400" b="1" dirty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  <a:sym typeface="Wingdings 2"/>
              </a:rPr>
              <a:t>:</a:t>
            </a: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  <a:sym typeface="Wingdings 2"/>
              </a:rPr>
              <a:t/>
            </a:r>
            <a:b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  <a:sym typeface="Wingdings 2"/>
              </a:rPr>
            </a:b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  <a:sym typeface="Wingdings 2"/>
              </a:rPr>
              <a:t> </a:t>
            </a: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Физиологическое здоровье и активность</a:t>
            </a:r>
            <a:b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</a:b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  <a:sym typeface="Wingdings 2"/>
              </a:rPr>
              <a:t> </a:t>
            </a: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Психологическое здоровье и развитие</a:t>
            </a:r>
            <a:r>
              <a:rPr lang="en-US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  <a:t/>
            </a:r>
            <a:br>
              <a:rPr lang="en-US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</a:rPr>
            </a:b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ExtraBold" pitchFamily="2" charset="-52"/>
                <a:sym typeface="Wingdings 2"/>
              </a:rPr>
              <a:t> </a:t>
            </a:r>
            <a: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Социально-культурное здоровье и досуг</a:t>
            </a:r>
            <a:br>
              <a:rPr lang="ru-RU" sz="1400" b="1" dirty="0">
                <a:ln w="9525" cmpd="sng">
                  <a:noFill/>
                </a:ln>
                <a:solidFill>
                  <a:schemeClr val="bg1"/>
                </a:solidFill>
                <a:latin typeface="Montserrat Light" pitchFamily="2" charset="-52"/>
                <a:sym typeface="Wingdings 2"/>
              </a:rPr>
            </a:br>
            <a:endParaRPr lang="ru-RU" sz="1400" b="1" dirty="0">
              <a:ln w="9525" cmpd="sng">
                <a:noFill/>
              </a:ln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8780"/>
            <a:ext cx="9143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solidFill>
                  <a:srgbClr val="00B050"/>
                </a:solidFill>
                <a:latin typeface="Montserrat Medium" pitchFamily="2" charset="-52"/>
              </a:rPr>
              <a:t>Региональный фестиваль адаптивных практик активного долголетия </a:t>
            </a:r>
            <a:r>
              <a:rPr lang="ru-RU" sz="1000" i="1" dirty="0" smtClean="0">
                <a:solidFill>
                  <a:srgbClr val="00B050"/>
                </a:solidFill>
                <a:latin typeface="Montserrat Medium" pitchFamily="2" charset="-52"/>
              </a:rPr>
              <a:t> «</a:t>
            </a:r>
            <a:r>
              <a:rPr lang="ru-RU" sz="1000" i="1" dirty="0">
                <a:solidFill>
                  <a:srgbClr val="00B050"/>
                </a:solidFill>
                <a:latin typeface="Montserrat Medium" pitchFamily="2" charset="-52"/>
              </a:rPr>
              <a:t>Пульс жизни»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7642" y="945552"/>
            <a:ext cx="1658054" cy="1083444"/>
          </a:xfrm>
          <a:prstGeom prst="rect">
            <a:avLst/>
          </a:prstGeom>
          <a:noFill/>
          <a:ln w="12700">
            <a:solidFill>
              <a:srgbClr val="6A6CE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Light" pitchFamily="2" charset="-52"/>
                <a:ea typeface="+mj-ea"/>
                <a:cs typeface="+mj-cs"/>
              </a:rPr>
              <a:t>        </a:t>
            </a:r>
          </a:p>
          <a:p>
            <a:pPr algn="ctr"/>
            <a:r>
              <a:rPr lang="ru-RU" sz="10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Light" pitchFamily="2" charset="-52"/>
                <a:ea typeface="+mj-ea"/>
                <a:cs typeface="+mj-cs"/>
              </a:rPr>
              <a:t>             Министерство </a:t>
            </a:r>
          </a:p>
          <a:p>
            <a:pPr algn="ctr"/>
            <a:r>
              <a:rPr lang="ru-RU" sz="10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Light" pitchFamily="2" charset="-52"/>
                <a:ea typeface="+mj-ea"/>
                <a:cs typeface="+mj-cs"/>
              </a:rPr>
              <a:t>труда и Социального развития </a:t>
            </a:r>
            <a:r>
              <a:rPr lang="ru-RU" sz="10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Light" pitchFamily="2" charset="-52"/>
              </a:rPr>
              <a:t>Новосибирской </a:t>
            </a:r>
            <a:r>
              <a:rPr lang="ru-RU" sz="1000" b="1" dirty="0">
                <a:ln w="9525" cmpd="sng">
                  <a:noFill/>
                </a:ln>
                <a:solidFill>
                  <a:srgbClr val="6A6CE3"/>
                </a:solidFill>
                <a:latin typeface="Montserrat Light" pitchFamily="2" charset="-52"/>
              </a:rPr>
              <a:t>области </a:t>
            </a:r>
            <a:endParaRPr lang="ru-RU" sz="1000" b="1" dirty="0">
              <a:ln w="9525" cmpd="sng">
                <a:noFill/>
              </a:ln>
              <a:solidFill>
                <a:srgbClr val="6A6CE3"/>
              </a:solidFill>
              <a:latin typeface="Montserrat Light" pitchFamily="2" charset="-52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33592" y="947316"/>
            <a:ext cx="1658054" cy="1083444"/>
          </a:xfrm>
          <a:prstGeom prst="rect">
            <a:avLst/>
          </a:prstGeom>
          <a:noFill/>
          <a:ln w="12700">
            <a:solidFill>
              <a:srgbClr val="6A6CE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ln w="9525" cmpd="sng">
                <a:noFill/>
              </a:ln>
              <a:solidFill>
                <a:srgbClr val="6A6CE3"/>
              </a:solidFill>
              <a:latin typeface="Montserrat Light" pitchFamily="2" charset="-52"/>
              <a:ea typeface="+mj-ea"/>
              <a:cs typeface="+mj-cs"/>
            </a:endParaRPr>
          </a:p>
          <a:p>
            <a:pPr algn="ctr"/>
            <a:endParaRPr lang="ru-RU" sz="1000" b="1" dirty="0" smtClean="0">
              <a:ln w="9525" cmpd="sng">
                <a:noFill/>
              </a:ln>
              <a:solidFill>
                <a:srgbClr val="6A6CE3"/>
              </a:solidFill>
              <a:latin typeface="Montserrat Light" pitchFamily="2" charset="-52"/>
              <a:ea typeface="+mj-ea"/>
              <a:cs typeface="+mj-cs"/>
            </a:endParaRPr>
          </a:p>
          <a:p>
            <a:pPr algn="ctr"/>
            <a:r>
              <a:rPr lang="ru-RU" sz="10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Light" pitchFamily="2" charset="-52"/>
                <a:ea typeface="+mj-ea"/>
                <a:cs typeface="+mj-cs"/>
              </a:rPr>
              <a:t>ГАУСО НСО «Маслянинский оздоровительный центр»</a:t>
            </a:r>
            <a:endParaRPr lang="ru-RU" sz="1000" b="1" dirty="0">
              <a:ln w="9525" cmpd="sng">
                <a:noFill/>
              </a:ln>
              <a:solidFill>
                <a:srgbClr val="6A6CE3"/>
              </a:solidFill>
              <a:latin typeface="Montserrat Light" pitchFamily="2" charset="-52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25284" y="948082"/>
            <a:ext cx="1658054" cy="1080120"/>
          </a:xfrm>
          <a:prstGeom prst="rect">
            <a:avLst/>
          </a:prstGeom>
          <a:noFill/>
          <a:ln w="12700">
            <a:solidFill>
              <a:srgbClr val="6A6CE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b="1" dirty="0" smtClean="0">
              <a:ln w="9525" cmpd="sng">
                <a:noFill/>
              </a:ln>
              <a:solidFill>
                <a:srgbClr val="6A6CE3"/>
              </a:solidFill>
              <a:latin typeface="Montserrat Light" pitchFamily="2" charset="-52"/>
              <a:ea typeface="+mj-ea"/>
              <a:cs typeface="+mj-cs"/>
            </a:endParaRPr>
          </a:p>
          <a:p>
            <a:pPr algn="ctr"/>
            <a:endParaRPr lang="ru-RU" sz="900" b="1" dirty="0">
              <a:ln w="9525" cmpd="sng">
                <a:noFill/>
              </a:ln>
              <a:solidFill>
                <a:srgbClr val="6A6CE3"/>
              </a:solidFill>
              <a:latin typeface="Montserrat Light" pitchFamily="2" charset="-52"/>
              <a:ea typeface="+mj-ea"/>
              <a:cs typeface="+mj-cs"/>
            </a:endParaRPr>
          </a:p>
          <a:p>
            <a:pPr algn="ctr"/>
            <a:r>
              <a:rPr lang="ru-RU" sz="8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Light" pitchFamily="2" charset="-52"/>
                <a:ea typeface="+mj-ea"/>
                <a:cs typeface="+mj-cs"/>
              </a:rPr>
              <a:t>Местная общественная организация ветеранов </a:t>
            </a:r>
            <a:r>
              <a:rPr lang="ru-RU" sz="800" b="1" dirty="0" err="1" smtClean="0">
                <a:ln w="9525" cmpd="sng">
                  <a:noFill/>
                </a:ln>
                <a:solidFill>
                  <a:srgbClr val="6A6CE3"/>
                </a:solidFill>
                <a:latin typeface="Montserrat Light" pitchFamily="2" charset="-52"/>
                <a:ea typeface="+mj-ea"/>
                <a:cs typeface="+mj-cs"/>
              </a:rPr>
              <a:t>Маслянинского</a:t>
            </a:r>
            <a:r>
              <a:rPr lang="ru-RU" sz="8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Light" pitchFamily="2" charset="-52"/>
                <a:ea typeface="+mj-ea"/>
                <a:cs typeface="+mj-cs"/>
              </a:rPr>
              <a:t> муниципального округа  Новосибирской области </a:t>
            </a:r>
            <a:r>
              <a:rPr lang="ru-RU" sz="6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Light" pitchFamily="2" charset="-52"/>
                <a:ea typeface="+mj-ea"/>
                <a:cs typeface="+mj-cs"/>
              </a:rPr>
              <a:t>(клубы по интересам) </a:t>
            </a:r>
            <a:endParaRPr lang="ru-RU" sz="600" b="1" dirty="0">
              <a:ln w="9525" cmpd="sng">
                <a:noFill/>
              </a:ln>
              <a:solidFill>
                <a:srgbClr val="6A6CE3"/>
              </a:solidFill>
              <a:latin typeface="Montserrat Light" pitchFamily="2" charset="-52"/>
              <a:ea typeface="+mj-ea"/>
              <a:cs typeface="+mj-cs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403"/>
          <a:stretch/>
        </p:blipFill>
        <p:spPr bwMode="auto">
          <a:xfrm>
            <a:off x="200154" y="968817"/>
            <a:ext cx="405056" cy="3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pan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5804" y="952005"/>
            <a:ext cx="783238" cy="360040"/>
          </a:xfrm>
          <a:prstGeom prst="rect">
            <a:avLst/>
          </a:prstGeom>
          <a:solidFill>
            <a:srgbClr val="6A6CE3"/>
          </a:solidFill>
        </p:spPr>
      </p:pic>
      <p:sp>
        <p:nvSpPr>
          <p:cNvPr id="15" name="Прямоугольник 14"/>
          <p:cNvSpPr/>
          <p:nvPr/>
        </p:nvSpPr>
        <p:spPr>
          <a:xfrm>
            <a:off x="1946997" y="945857"/>
            <a:ext cx="1658054" cy="1083444"/>
          </a:xfrm>
          <a:prstGeom prst="rect">
            <a:avLst/>
          </a:prstGeom>
          <a:noFill/>
          <a:ln w="12700">
            <a:solidFill>
              <a:srgbClr val="6A6CE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b="1" dirty="0" smtClean="0">
              <a:ln w="9525" cmpd="sng">
                <a:noFill/>
              </a:ln>
              <a:solidFill>
                <a:srgbClr val="6A6CE3"/>
              </a:solidFill>
              <a:latin typeface="Montserrat Light" pitchFamily="2" charset="-52"/>
              <a:ea typeface="+mj-ea"/>
              <a:cs typeface="+mj-cs"/>
            </a:endParaRPr>
          </a:p>
          <a:p>
            <a:pPr algn="ctr"/>
            <a:r>
              <a:rPr lang="ru-RU" sz="10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Light" pitchFamily="2" charset="-52"/>
                <a:ea typeface="+mj-ea"/>
                <a:cs typeface="+mj-cs"/>
              </a:rPr>
              <a:t>          </a:t>
            </a:r>
            <a:r>
              <a:rPr lang="ru-RU" sz="9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Light" pitchFamily="2" charset="-52"/>
                <a:ea typeface="+mj-ea"/>
                <a:cs typeface="+mj-cs"/>
              </a:rPr>
              <a:t>Общественная </a:t>
            </a:r>
            <a:r>
              <a:rPr lang="ru-RU" sz="9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Light" pitchFamily="2" charset="-52"/>
                <a:ea typeface="+mj-ea"/>
                <a:cs typeface="+mj-cs"/>
              </a:rPr>
              <a:t>палата Новосибирской </a:t>
            </a:r>
            <a:r>
              <a:rPr lang="ru-RU" sz="9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Light" pitchFamily="2" charset="-52"/>
                <a:ea typeface="+mj-ea"/>
                <a:cs typeface="+mj-cs"/>
              </a:rPr>
              <a:t>области </a:t>
            </a:r>
            <a:r>
              <a:rPr lang="ru-RU" sz="8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Light" pitchFamily="2" charset="-52"/>
                <a:ea typeface="+mj-ea"/>
                <a:cs typeface="+mj-cs"/>
              </a:rPr>
              <a:t>(</a:t>
            </a:r>
            <a:r>
              <a:rPr lang="ru-RU" sz="800" i="1" dirty="0" smtClean="0">
                <a:solidFill>
                  <a:srgbClr val="6A6CE3"/>
                </a:solidFill>
                <a:latin typeface="Montserrat Medium" pitchFamily="2" charset="-52"/>
              </a:rPr>
              <a:t>комиссия по </a:t>
            </a:r>
            <a:r>
              <a:rPr lang="ru-RU" sz="800" i="1" dirty="0" smtClean="0">
                <a:solidFill>
                  <a:srgbClr val="6A6CE3"/>
                </a:solidFill>
                <a:latin typeface="Montserrat Medium" pitchFamily="2" charset="-52"/>
              </a:rPr>
              <a:t>демографии, защите семьи, детей и традиционных семейных ценностей </a:t>
            </a:r>
            <a:r>
              <a:rPr lang="ru-RU" sz="800" i="1" dirty="0" smtClean="0">
                <a:solidFill>
                  <a:srgbClr val="6A6CE3"/>
                </a:solidFill>
                <a:latin typeface="Montserrat Medium" pitchFamily="2" charset="-52"/>
              </a:rPr>
              <a:t>)</a:t>
            </a:r>
            <a:endParaRPr lang="ru-RU" sz="800" b="1" dirty="0">
              <a:ln w="9525" cmpd="sng">
                <a:noFill/>
              </a:ln>
              <a:solidFill>
                <a:srgbClr val="6A6CE3"/>
              </a:solidFill>
              <a:latin typeface="Montserrat Light" pitchFamily="2" charset="-52"/>
              <a:ea typeface="+mj-ea"/>
              <a:cs typeface="+mj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18324" y="944311"/>
            <a:ext cx="1658054" cy="1083444"/>
          </a:xfrm>
          <a:prstGeom prst="rect">
            <a:avLst/>
          </a:prstGeom>
          <a:noFill/>
          <a:ln w="12700">
            <a:solidFill>
              <a:srgbClr val="6A6CE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ln w="9525" cmpd="sng">
                <a:noFill/>
              </a:ln>
              <a:solidFill>
                <a:srgbClr val="6A6CE3"/>
              </a:solidFill>
              <a:latin typeface="Montserrat Light" pitchFamily="2" charset="-52"/>
              <a:ea typeface="+mj-ea"/>
              <a:cs typeface="+mj-cs"/>
            </a:endParaRPr>
          </a:p>
          <a:p>
            <a:pPr algn="ctr"/>
            <a:endParaRPr lang="ru-RU" sz="1000" b="1" dirty="0" smtClean="0">
              <a:ln w="9525" cmpd="sng">
                <a:noFill/>
              </a:ln>
              <a:solidFill>
                <a:srgbClr val="6A6CE3"/>
              </a:solidFill>
              <a:latin typeface="Montserrat Light" pitchFamily="2" charset="-52"/>
              <a:ea typeface="+mj-ea"/>
              <a:cs typeface="+mj-cs"/>
            </a:endParaRPr>
          </a:p>
          <a:p>
            <a:pPr algn="ctr"/>
            <a:r>
              <a:rPr lang="ru-RU" sz="9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Light" pitchFamily="2" charset="-52"/>
                <a:ea typeface="+mj-ea"/>
                <a:cs typeface="+mj-cs"/>
              </a:rPr>
              <a:t>ГАУ ДО НСО Спортивная </a:t>
            </a:r>
            <a:r>
              <a:rPr lang="ru-RU" sz="900" b="1" dirty="0">
                <a:ln w="9525" cmpd="sng">
                  <a:noFill/>
                </a:ln>
                <a:solidFill>
                  <a:srgbClr val="6A6CE3"/>
                </a:solidFill>
                <a:latin typeface="Montserrat Light" pitchFamily="2" charset="-52"/>
                <a:ea typeface="+mj-ea"/>
                <a:cs typeface="+mj-cs"/>
              </a:rPr>
              <a:t>школа олимпийского резерва по конному спорту имени И.П. </a:t>
            </a:r>
            <a:r>
              <a:rPr lang="ru-RU" sz="900" b="1" dirty="0" err="1" smtClean="0">
                <a:ln w="9525" cmpd="sng">
                  <a:noFill/>
                </a:ln>
                <a:solidFill>
                  <a:srgbClr val="6A6CE3"/>
                </a:solidFill>
                <a:latin typeface="Montserrat Light" pitchFamily="2" charset="-52"/>
                <a:ea typeface="+mj-ea"/>
                <a:cs typeface="+mj-cs"/>
              </a:rPr>
              <a:t>Брайчева</a:t>
            </a:r>
            <a:r>
              <a:rPr lang="ru-RU" sz="900" b="1" dirty="0" smtClean="0">
                <a:ln w="9525" cmpd="sng">
                  <a:noFill/>
                </a:ln>
                <a:solidFill>
                  <a:srgbClr val="6A6CE3"/>
                </a:solidFill>
                <a:latin typeface="Montserrat Light" pitchFamily="2" charset="-52"/>
                <a:ea typeface="+mj-ea"/>
                <a:cs typeface="+mj-cs"/>
              </a:rPr>
              <a:t> (филиал)</a:t>
            </a:r>
            <a:endParaRPr lang="ru-RU" sz="900" b="1" dirty="0">
              <a:ln w="9525" cmpd="sng">
                <a:noFill/>
              </a:ln>
              <a:solidFill>
                <a:srgbClr val="6A6CE3"/>
              </a:solidFill>
              <a:latin typeface="Montserrat Light" pitchFamily="2" charset="-52"/>
              <a:ea typeface="+mj-ea"/>
              <a:cs typeface="+mj-cs"/>
            </a:endParaRPr>
          </a:p>
        </p:txBody>
      </p:sp>
      <p:pic>
        <p:nvPicPr>
          <p:cNvPr id="1026" name="Picture 2" descr="https://sun9-31.userapi.com/s/v1/ig2/WFW0O2PuD7d56c0rOqU7fgl5_ayn_9vI-J1K2cjbrk5jIKPaeQjXYCpQVOhqvaxxerjaLapo3r5LQcXpKR6ItnCF.jpg?quality=95&amp;as=32x32,48x48,72x72,108x108,160x160,240x240,360x360,480x480,540x540,640x640,720x720,1080x1080,1280x1280,1440x1440,2560x2560&amp;from=bu&amp;cs=2560x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40" b="20005"/>
          <a:stretch/>
        </p:blipFill>
        <p:spPr bwMode="auto">
          <a:xfrm>
            <a:off x="7326842" y="952829"/>
            <a:ext cx="582704" cy="3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29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340024"/>
            <a:ext cx="5904656" cy="936104"/>
          </a:xfrm>
          <a:prstGeom prst="roundRect">
            <a:avLst/>
          </a:prstGeom>
          <a:gradFill>
            <a:gsLst>
              <a:gs pos="0">
                <a:srgbClr val="4060CF"/>
              </a:gs>
              <a:gs pos="100000">
                <a:srgbClr val="606CE3"/>
              </a:gs>
            </a:gsLst>
            <a:lin ang="5400000" scaled="0"/>
          </a:gradFill>
          <a:ln>
            <a:noFill/>
          </a:ln>
          <a:effectLst>
            <a:outerShdw blurRad="317500" sx="103000" sy="103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128780"/>
            <a:ext cx="81003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solidFill>
                  <a:srgbClr val="00B050"/>
                </a:solidFill>
                <a:latin typeface="Montserrat Medium" pitchFamily="2" charset="-52"/>
              </a:rPr>
              <a:t>Региональный фестиваль адаптивных практик активного долголетия </a:t>
            </a:r>
            <a:r>
              <a:rPr lang="ru-RU" sz="1000" i="1" dirty="0" smtClean="0">
                <a:solidFill>
                  <a:srgbClr val="00B050"/>
                </a:solidFill>
                <a:latin typeface="Montserrat Medium" pitchFamily="2" charset="-52"/>
              </a:rPr>
              <a:t> «</a:t>
            </a:r>
            <a:r>
              <a:rPr lang="ru-RU" sz="1000" i="1" dirty="0">
                <a:solidFill>
                  <a:srgbClr val="00B050"/>
                </a:solidFill>
                <a:latin typeface="Montserrat Medium" pitchFamily="2" charset="-52"/>
              </a:rPr>
              <a:t>Пульс жизни»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54482"/>
            <a:ext cx="81003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06CE3"/>
                </a:solidFill>
                <a:latin typeface="Montserrat ExtraBold" pitchFamily="2" charset="-52"/>
              </a:rPr>
              <a:t>Трек-площадка</a:t>
            </a:r>
            <a:r>
              <a:rPr lang="en-US" sz="2000" dirty="0">
                <a:solidFill>
                  <a:srgbClr val="606CE3"/>
                </a:solidFill>
                <a:latin typeface="Montserrat ExtraBold" pitchFamily="2" charset="-52"/>
              </a:rPr>
              <a:t>:</a:t>
            </a:r>
            <a:r>
              <a:rPr lang="ru-RU" sz="2000" dirty="0">
                <a:solidFill>
                  <a:srgbClr val="606CE3"/>
                </a:solidFill>
                <a:latin typeface="Montserrat ExtraBold" pitchFamily="2" charset="-52"/>
              </a:rPr>
              <a:t> «ШЕЛКОВИСТАЯ ГРИВА» </a:t>
            </a:r>
          </a:p>
          <a:p>
            <a:pPr algn="ctr"/>
            <a:r>
              <a:rPr lang="ru-RU" dirty="0" smtClean="0">
                <a:solidFill>
                  <a:srgbClr val="606CE3"/>
                </a:solidFill>
                <a:latin typeface="Montserrat ExtraBold" pitchFamily="2" charset="-52"/>
              </a:rPr>
              <a:t>(</a:t>
            </a:r>
            <a:r>
              <a:rPr lang="ru-RU" dirty="0" err="1" smtClean="0">
                <a:solidFill>
                  <a:srgbClr val="606CE3"/>
                </a:solidFill>
                <a:latin typeface="Montserrat ExtraBold" pitchFamily="2" charset="-52"/>
              </a:rPr>
              <a:t>иппотерапия</a:t>
            </a:r>
            <a:r>
              <a:rPr lang="en-US" dirty="0">
                <a:solidFill>
                  <a:srgbClr val="606CE3"/>
                </a:solidFill>
                <a:latin typeface="Montserrat ExtraBold" pitchFamily="2" charset="-52"/>
              </a:rPr>
              <a:t>:</a:t>
            </a:r>
            <a:r>
              <a:rPr lang="ru-RU" dirty="0">
                <a:solidFill>
                  <a:srgbClr val="606CE3"/>
                </a:solidFill>
                <a:latin typeface="Montserrat ExtraBold" pitchFamily="2" charset="-52"/>
              </a:rPr>
              <a:t> </a:t>
            </a:r>
            <a:r>
              <a:rPr lang="ru-RU" dirty="0" smtClean="0">
                <a:solidFill>
                  <a:srgbClr val="606CE3"/>
                </a:solidFill>
                <a:latin typeface="Montserrat ExtraBold" pitchFamily="2" charset="-52"/>
              </a:rPr>
              <a:t>общение с </a:t>
            </a:r>
            <a:r>
              <a:rPr lang="ru-RU" dirty="0">
                <a:solidFill>
                  <a:srgbClr val="606CE3"/>
                </a:solidFill>
                <a:latin typeface="Montserrat ExtraBold" pitchFamily="2" charset="-52"/>
              </a:rPr>
              <a:t>лошадью)</a:t>
            </a:r>
          </a:p>
        </p:txBody>
      </p:sp>
      <p:pic>
        <p:nvPicPr>
          <p:cNvPr id="7" name="Picture 2" descr="H:\02-03-2026_12-00-52\IMG_20260302_115446_4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1358" y="1275606"/>
            <a:ext cx="2736304" cy="3648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ownloads\mxn5gPWTMU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424"/>
          <a:stretch/>
        </p:blipFill>
        <p:spPr bwMode="auto">
          <a:xfrm>
            <a:off x="3203848" y="2547746"/>
            <a:ext cx="2801835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1340024"/>
            <a:ext cx="57541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 Задачи</a:t>
            </a:r>
            <a:r>
              <a:rPr lang="en-US" sz="14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:</a:t>
            </a:r>
            <a:r>
              <a:rPr lang="ru-RU" sz="14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 информировать о пользе </a:t>
            </a:r>
            <a:r>
              <a:rPr lang="ru-RU" sz="1400" b="1" dirty="0" err="1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иппотерапии</a:t>
            </a:r>
            <a:r>
              <a:rPr lang="ru-RU" sz="14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, обучить правильному </a:t>
            </a:r>
            <a:r>
              <a:rPr lang="ru-RU" sz="1400" b="1" dirty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общению с </a:t>
            </a:r>
            <a:r>
              <a:rPr lang="ru-RU" sz="14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лошадью. Способствовать снижению </a:t>
            </a:r>
            <a:r>
              <a:rPr lang="ru-RU" sz="1400" b="1" dirty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уровня </a:t>
            </a:r>
            <a:r>
              <a:rPr lang="ru-RU" sz="14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стресса и повышению  самооценки участников.</a:t>
            </a:r>
            <a:endParaRPr lang="ru-RU" sz="1400" b="1" i="1" dirty="0">
              <a:solidFill>
                <a:schemeClr val="bg1"/>
              </a:solidFill>
              <a:latin typeface="Montserrat Light" pitchFamily="2" charset="-52"/>
            </a:endParaRPr>
          </a:p>
        </p:txBody>
      </p:sp>
      <p:pic>
        <p:nvPicPr>
          <p:cNvPr id="4099" name="Picture 3" descr="H:\02-03-2026_12-00-52\IMG_20260302_115612_5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93"/>
          <a:stretch/>
        </p:blipFill>
        <p:spPr bwMode="auto">
          <a:xfrm>
            <a:off x="251520" y="2547746"/>
            <a:ext cx="2633148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32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:\02-03-2026_12-00-52\IMG_20260302_115622_1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9"/>
          <a:stretch/>
        </p:blipFill>
        <p:spPr bwMode="auto">
          <a:xfrm>
            <a:off x="5642952" y="1419622"/>
            <a:ext cx="3022279" cy="2448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:\02-03-2026_12-00-52\IMG_20260302_115459_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31"/>
          <a:stretch/>
        </p:blipFill>
        <p:spPr bwMode="auto">
          <a:xfrm>
            <a:off x="539553" y="1419622"/>
            <a:ext cx="4874228" cy="2923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976667" y="3867978"/>
            <a:ext cx="5972331" cy="1080120"/>
          </a:xfrm>
          <a:prstGeom prst="roundRect">
            <a:avLst/>
          </a:prstGeom>
          <a:gradFill>
            <a:gsLst>
              <a:gs pos="0">
                <a:srgbClr val="4060CF"/>
              </a:gs>
              <a:gs pos="100000">
                <a:srgbClr val="6A6CE3"/>
              </a:gs>
            </a:gsLst>
            <a:lin ang="5400000" scaled="0"/>
          </a:gradFill>
          <a:ln>
            <a:noFill/>
          </a:ln>
          <a:effectLst>
            <a:outerShdw blurRad="317500" sx="103000" sy="103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2802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solidFill>
                  <a:srgbClr val="FFFF00"/>
                </a:solidFill>
                <a:latin typeface="Montserrat Medium" pitchFamily="2" charset="-52"/>
              </a:rPr>
              <a:t>Региональный фестиваль адаптивных практик активного долголетия  «Пульс жизни»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54482"/>
            <a:ext cx="9143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Montserrat ExtraBold" pitchFamily="2" charset="-52"/>
              </a:rPr>
              <a:t>Трек-площадка</a:t>
            </a:r>
            <a:r>
              <a:rPr lang="en-US" sz="2000" dirty="0">
                <a:solidFill>
                  <a:schemeClr val="bg1"/>
                </a:solidFill>
                <a:latin typeface="Montserrat ExtraBold" pitchFamily="2" charset="-52"/>
              </a:rPr>
              <a:t>:</a:t>
            </a:r>
            <a:r>
              <a:rPr lang="ru-RU" sz="2000" dirty="0">
                <a:solidFill>
                  <a:schemeClr val="bg1"/>
                </a:solidFill>
                <a:latin typeface="Montserrat ExtraBold" pitchFamily="2" charset="-52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Montserrat ExtraBold" pitchFamily="2" charset="-52"/>
              </a:rPr>
              <a:t>«ЭМОЦИИ И СЕРДЦЕ» </a:t>
            </a:r>
            <a:endParaRPr lang="ru-RU" sz="2000" dirty="0">
              <a:solidFill>
                <a:schemeClr val="bg1"/>
              </a:solidFill>
              <a:latin typeface="Montserrat ExtraBold" pitchFamily="2" charset="-52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Montserrat ExtraBold" pitchFamily="2" charset="-52"/>
              </a:rPr>
              <a:t>(интерактивная лекция врача о здоровье сердца)</a:t>
            </a:r>
            <a:endParaRPr lang="ru-RU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57921" y="3930984"/>
            <a:ext cx="56098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 Задачи</a:t>
            </a:r>
            <a:r>
              <a:rPr lang="en-US" sz="14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:</a:t>
            </a:r>
            <a:r>
              <a:rPr lang="ru-RU" sz="14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 повысить уровень осведомленности о факторах риска сердечно-сосудистых заболеваний,  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дать рекомендации по профилактике болезней сердца. Отработать навыки первой медицинской помощи.</a:t>
            </a:r>
            <a:endParaRPr lang="ru-RU" sz="1400" b="1" i="1" dirty="0">
              <a:solidFill>
                <a:schemeClr val="bg1"/>
              </a:solidFill>
              <a:latin typeface="Montserrat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1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128020"/>
            <a:ext cx="74524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solidFill>
                  <a:srgbClr val="00B050"/>
                </a:solidFill>
                <a:latin typeface="Montserrat Medium" pitchFamily="2" charset="-52"/>
              </a:rPr>
              <a:t>Региональный фестиваль адаптивных практик активного долголетия </a:t>
            </a:r>
            <a:r>
              <a:rPr lang="ru-RU" sz="1000" i="1" dirty="0" smtClean="0">
                <a:solidFill>
                  <a:srgbClr val="00B050"/>
                </a:solidFill>
                <a:latin typeface="Montserrat Medium" pitchFamily="2" charset="-52"/>
              </a:rPr>
              <a:t> «</a:t>
            </a:r>
            <a:r>
              <a:rPr lang="ru-RU" sz="1000" i="1" dirty="0">
                <a:solidFill>
                  <a:srgbClr val="00B050"/>
                </a:solidFill>
                <a:latin typeface="Montserrat Medium" pitchFamily="2" charset="-52"/>
              </a:rPr>
              <a:t>Пульс жизни»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35695" y="454482"/>
            <a:ext cx="81003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06CE3"/>
                </a:solidFill>
                <a:latin typeface="Montserrat ExtraBold" pitchFamily="2" charset="-52"/>
              </a:rPr>
              <a:t>Трек-площадка</a:t>
            </a:r>
            <a:r>
              <a:rPr lang="en-US" sz="2000" dirty="0">
                <a:solidFill>
                  <a:srgbClr val="606CE3"/>
                </a:solidFill>
                <a:latin typeface="Montserrat ExtraBold" pitchFamily="2" charset="-52"/>
              </a:rPr>
              <a:t>:</a:t>
            </a:r>
            <a:r>
              <a:rPr lang="ru-RU" sz="2000" dirty="0">
                <a:solidFill>
                  <a:srgbClr val="606CE3"/>
                </a:solidFill>
                <a:latin typeface="Montserrat ExtraBold" pitchFamily="2" charset="-52"/>
              </a:rPr>
              <a:t> </a:t>
            </a:r>
            <a:r>
              <a:rPr lang="ru-RU" sz="2000" dirty="0" smtClean="0">
                <a:solidFill>
                  <a:srgbClr val="606CE3"/>
                </a:solidFill>
                <a:latin typeface="Montserrat ExtraBold" pitchFamily="2" charset="-52"/>
              </a:rPr>
              <a:t>«ГЛАЗНОЙ "ПУЛЬС"» </a:t>
            </a:r>
            <a:endParaRPr lang="ru-RU" sz="2000" dirty="0">
              <a:solidFill>
                <a:srgbClr val="606CE3"/>
              </a:solidFill>
              <a:latin typeface="Montserrat ExtraBold" pitchFamily="2" charset="-52"/>
            </a:endParaRPr>
          </a:p>
          <a:p>
            <a:pPr algn="ctr"/>
            <a:r>
              <a:rPr lang="ru-RU" dirty="0" smtClean="0">
                <a:solidFill>
                  <a:srgbClr val="606CE3"/>
                </a:solidFill>
                <a:latin typeface="Montserrat ExtraBold" pitchFamily="2" charset="-52"/>
              </a:rPr>
              <a:t>(измерение внутриглазного давления)</a:t>
            </a:r>
            <a:endParaRPr lang="ru-RU" dirty="0">
              <a:solidFill>
                <a:srgbClr val="606CE3"/>
              </a:solidFill>
              <a:latin typeface="Montserrat ExtraBold" pitchFamily="2" charset="-52"/>
            </a:endParaRPr>
          </a:p>
        </p:txBody>
      </p:sp>
      <p:pic>
        <p:nvPicPr>
          <p:cNvPr id="6" name="Picture 2" descr="C:\Users\user\Downloads\IMG_20260304_094226_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78724"/>
            <a:ext cx="4988397" cy="3741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9512" y="2643758"/>
            <a:ext cx="2808312" cy="1800200"/>
          </a:xfrm>
          <a:prstGeom prst="roundRect">
            <a:avLst/>
          </a:prstGeom>
          <a:gradFill>
            <a:gsLst>
              <a:gs pos="0">
                <a:srgbClr val="4060CF"/>
              </a:gs>
              <a:gs pos="100000">
                <a:srgbClr val="6A6CE3"/>
              </a:gs>
            </a:gsLst>
            <a:lin ang="5400000" scaled="0"/>
          </a:gradFill>
          <a:ln>
            <a:noFill/>
          </a:ln>
          <a:effectLst>
            <a:outerShdw blurRad="317500" sx="103000" sy="103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7524" y="2851360"/>
            <a:ext cx="2592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 Задачи</a:t>
            </a:r>
            <a:r>
              <a:rPr lang="en-US" sz="14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: </a:t>
            </a:r>
            <a:r>
              <a:rPr lang="ru-RU" sz="14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диагностика </a:t>
            </a:r>
            <a:r>
              <a:rPr lang="ru-RU" sz="1400" b="1" dirty="0" err="1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офтальмогипертензии</a:t>
            </a:r>
            <a:r>
              <a:rPr lang="ru-RU" sz="1400" b="1" dirty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,</a:t>
            </a:r>
            <a:r>
              <a:rPr lang="ru-RU" sz="14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 глаукомы, профилактика ухудшения зрения. </a:t>
            </a:r>
            <a:r>
              <a:rPr lang="ru-RU" sz="1400" b="1" dirty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П</a:t>
            </a:r>
            <a:r>
              <a:rPr lang="ru-RU" sz="14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редотвращение потери зрения.</a:t>
            </a:r>
            <a:endParaRPr lang="ru-RU" sz="1400" b="1" i="1" dirty="0">
              <a:solidFill>
                <a:schemeClr val="bg1"/>
              </a:solidFill>
              <a:latin typeface="Montserrat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2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131840" y="1617305"/>
            <a:ext cx="2348706" cy="3409683"/>
          </a:xfrm>
          <a:prstGeom prst="roundRect">
            <a:avLst/>
          </a:prstGeom>
          <a:gradFill>
            <a:gsLst>
              <a:gs pos="0">
                <a:srgbClr val="4060CF"/>
              </a:gs>
              <a:gs pos="100000">
                <a:srgbClr val="606CE3"/>
              </a:gs>
            </a:gsLst>
            <a:lin ang="5400000" scaled="0"/>
          </a:gradFill>
          <a:ln>
            <a:noFill/>
          </a:ln>
          <a:effectLst>
            <a:outerShdw blurRad="317500" sx="103000" sy="103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55422"/>
            <a:ext cx="558011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06CE3"/>
                </a:solidFill>
                <a:latin typeface="Montserrat ExtraBold" pitchFamily="2" charset="-52"/>
              </a:rPr>
              <a:t>Трек-площадка</a:t>
            </a:r>
            <a:r>
              <a:rPr lang="en-US" sz="2000" dirty="0">
                <a:solidFill>
                  <a:srgbClr val="606CE3"/>
                </a:solidFill>
                <a:latin typeface="Montserrat ExtraBold" pitchFamily="2" charset="-52"/>
              </a:rPr>
              <a:t>:</a:t>
            </a:r>
            <a:r>
              <a:rPr lang="ru-RU" sz="2000" dirty="0">
                <a:solidFill>
                  <a:srgbClr val="606CE3"/>
                </a:solidFill>
                <a:latin typeface="Montserrat ExtraBold" pitchFamily="2" charset="-52"/>
              </a:rPr>
              <a:t> </a:t>
            </a:r>
            <a:r>
              <a:rPr lang="ru-RU" sz="2000" dirty="0" err="1" smtClean="0">
                <a:solidFill>
                  <a:srgbClr val="606CE3"/>
                </a:solidFill>
                <a:latin typeface="Montserrat ExtraBold" pitchFamily="2" charset="-52"/>
              </a:rPr>
              <a:t>гастролаборатория</a:t>
            </a:r>
            <a:r>
              <a:rPr lang="ru-RU" sz="2000" dirty="0" smtClean="0">
                <a:solidFill>
                  <a:srgbClr val="606CE3"/>
                </a:solidFill>
                <a:latin typeface="Montserrat ExtraBold" pitchFamily="2" charset="-52"/>
              </a:rPr>
              <a:t> «ЗДОР</a:t>
            </a:r>
            <a:r>
              <a:rPr lang="en-US" sz="2800" dirty="0" smtClean="0">
                <a:solidFill>
                  <a:srgbClr val="606CE3"/>
                </a:solidFill>
                <a:latin typeface="Montserrat ExtraBold" pitchFamily="2" charset="-52"/>
              </a:rPr>
              <a:t>Ő</a:t>
            </a:r>
            <a:r>
              <a:rPr lang="ru-RU" sz="2000" dirty="0" smtClean="0">
                <a:solidFill>
                  <a:srgbClr val="606CE3"/>
                </a:solidFill>
                <a:latin typeface="Montserrat ExtraBold" pitchFamily="2" charset="-52"/>
              </a:rPr>
              <a:t>ВО ЕСТЬ» </a:t>
            </a:r>
            <a:endParaRPr lang="ru-RU" sz="2000" dirty="0">
              <a:solidFill>
                <a:srgbClr val="606CE3"/>
              </a:solidFill>
              <a:latin typeface="Montserrat ExtraBold" pitchFamily="2" charset="-52"/>
            </a:endParaRPr>
          </a:p>
          <a:p>
            <a:pPr algn="ctr"/>
            <a:r>
              <a:rPr lang="ru-RU" sz="1400" dirty="0" smtClean="0">
                <a:solidFill>
                  <a:srgbClr val="606CE3"/>
                </a:solidFill>
                <a:latin typeface="Montserrat ExtraBold" pitchFamily="2" charset="-52"/>
              </a:rPr>
              <a:t>(дискуссия о полезном и правильном питании пожилых людей</a:t>
            </a:r>
            <a:r>
              <a:rPr lang="en-US" sz="1400" dirty="0" smtClean="0">
                <a:solidFill>
                  <a:srgbClr val="606CE3"/>
                </a:solidFill>
                <a:latin typeface="Montserrat ExtraBold" pitchFamily="2" charset="-52"/>
              </a:rPr>
              <a:t>;</a:t>
            </a:r>
            <a:r>
              <a:rPr lang="ru-RU" sz="1400" dirty="0" smtClean="0">
                <a:solidFill>
                  <a:srgbClr val="606CE3"/>
                </a:solidFill>
                <a:latin typeface="Montserrat ExtraBold" pitchFamily="2" charset="-52"/>
              </a:rPr>
              <a:t> </a:t>
            </a:r>
            <a:r>
              <a:rPr lang="ru-RU" sz="1400" dirty="0">
                <a:solidFill>
                  <a:srgbClr val="606CE3"/>
                </a:solidFill>
                <a:latin typeface="Montserrat ExtraBold" pitchFamily="2" charset="-52"/>
              </a:rPr>
              <a:t>д</a:t>
            </a:r>
            <a:r>
              <a:rPr lang="ru-RU" sz="1400" dirty="0" smtClean="0">
                <a:solidFill>
                  <a:srgbClr val="606CE3"/>
                </a:solidFill>
                <a:latin typeface="Montserrat ExtraBold" pitchFamily="2" charset="-52"/>
              </a:rPr>
              <a:t>егустация полезных блюд)</a:t>
            </a:r>
            <a:endParaRPr lang="ru-RU" sz="1400" dirty="0">
              <a:solidFill>
                <a:srgbClr val="606CE3"/>
              </a:solidFill>
              <a:latin typeface="Montserrat ExtraBold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91396" y="2583662"/>
            <a:ext cx="2229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 Задачи</a:t>
            </a:r>
            <a:r>
              <a:rPr lang="en-US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:</a:t>
            </a: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 информировать о принципах </a:t>
            </a:r>
            <a:r>
              <a:rPr lang="ru-RU" sz="1200" b="1" dirty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з</a:t>
            </a: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дорового питания, дать практические советы по организации питания, преодолеть стереотипы и мифы о еде.</a:t>
            </a:r>
            <a:endParaRPr lang="ru-RU" sz="1200" b="1" i="1" dirty="0">
              <a:solidFill>
                <a:schemeClr val="bg1"/>
              </a:solidFill>
              <a:latin typeface="Montserrat Light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6821331">
            <a:off x="2497230" y="687331"/>
            <a:ext cx="96878" cy="9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:\02-03-2026_12-00-52\IMG_20260302_115540_7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44" r="21401"/>
          <a:stretch/>
        </p:blipFill>
        <p:spPr bwMode="auto">
          <a:xfrm>
            <a:off x="179512" y="1608674"/>
            <a:ext cx="2830512" cy="3334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02-03-2026_12-00-52\IMG_20260302_115537_4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1" b="8380"/>
          <a:stretch/>
        </p:blipFill>
        <p:spPr bwMode="auto">
          <a:xfrm>
            <a:off x="5580110" y="2747065"/>
            <a:ext cx="3403053" cy="2279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IMG_20260304_101907_4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65" b="9565"/>
          <a:stretch/>
        </p:blipFill>
        <p:spPr bwMode="auto">
          <a:xfrm>
            <a:off x="5585543" y="415643"/>
            <a:ext cx="3403053" cy="2212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28020"/>
            <a:ext cx="77403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solidFill>
                  <a:srgbClr val="00B050"/>
                </a:solidFill>
                <a:latin typeface="Montserrat Medium" pitchFamily="2" charset="-52"/>
              </a:rPr>
              <a:t>Региональный фестиваль адаптивных практик активного долголетия </a:t>
            </a:r>
            <a:r>
              <a:rPr lang="ru-RU" sz="1000" i="1" dirty="0" smtClean="0">
                <a:solidFill>
                  <a:srgbClr val="00B050"/>
                </a:solidFill>
                <a:latin typeface="Montserrat Medium" pitchFamily="2" charset="-52"/>
              </a:rPr>
              <a:t> «</a:t>
            </a:r>
            <a:r>
              <a:rPr lang="ru-RU" sz="1000" i="1" dirty="0">
                <a:solidFill>
                  <a:srgbClr val="00B050"/>
                </a:solidFill>
                <a:latin typeface="Montserrat Medium" pitchFamily="2" charset="-52"/>
              </a:rPr>
              <a:t>Пульс жизни»</a:t>
            </a:r>
          </a:p>
        </p:txBody>
      </p:sp>
    </p:spTree>
    <p:extLst>
      <p:ext uri="{BB962C8B-B14F-4D97-AF65-F5344CB8AC3E}">
        <p14:creationId xmlns:p14="http://schemas.microsoft.com/office/powerpoint/2010/main" xmlns="" val="27336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28020"/>
            <a:ext cx="6372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solidFill>
                  <a:srgbClr val="00B050"/>
                </a:solidFill>
                <a:latin typeface="Montserrat Medium" pitchFamily="2" charset="-52"/>
              </a:rPr>
              <a:t>Региональный фестиваль адаптивных практик активного долголетия </a:t>
            </a:r>
            <a:r>
              <a:rPr lang="ru-RU" sz="1000" i="1" dirty="0" smtClean="0">
                <a:solidFill>
                  <a:srgbClr val="00B050"/>
                </a:solidFill>
                <a:latin typeface="Montserrat Medium" pitchFamily="2" charset="-52"/>
              </a:rPr>
              <a:t> «</a:t>
            </a:r>
            <a:r>
              <a:rPr lang="ru-RU" sz="1000" i="1" dirty="0">
                <a:solidFill>
                  <a:srgbClr val="00B050"/>
                </a:solidFill>
                <a:latin typeface="Montserrat Medium" pitchFamily="2" charset="-52"/>
              </a:rPr>
              <a:t>Пульс жизни»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54482"/>
            <a:ext cx="637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06CE3"/>
                </a:solidFill>
                <a:latin typeface="Montserrat ExtraBold" pitchFamily="2" charset="-52"/>
              </a:rPr>
              <a:t>Трек-площадка</a:t>
            </a:r>
            <a:r>
              <a:rPr lang="en-US" sz="2000" dirty="0">
                <a:solidFill>
                  <a:srgbClr val="606CE3"/>
                </a:solidFill>
                <a:latin typeface="Montserrat ExtraBold" pitchFamily="2" charset="-52"/>
              </a:rPr>
              <a:t>:</a:t>
            </a:r>
            <a:r>
              <a:rPr lang="ru-RU" sz="2000" dirty="0">
                <a:solidFill>
                  <a:srgbClr val="606CE3"/>
                </a:solidFill>
                <a:latin typeface="Montserrat ExtraBold" pitchFamily="2" charset="-52"/>
              </a:rPr>
              <a:t> </a:t>
            </a:r>
            <a:r>
              <a:rPr lang="ru-RU" sz="2000" dirty="0" smtClean="0">
                <a:solidFill>
                  <a:srgbClr val="606CE3"/>
                </a:solidFill>
                <a:latin typeface="Montserrat ExtraBold" pitchFamily="2" charset="-52"/>
              </a:rPr>
              <a:t>«ЧАШКА ДОБРА» </a:t>
            </a:r>
            <a:endParaRPr lang="ru-RU" sz="2000" dirty="0">
              <a:solidFill>
                <a:srgbClr val="606CE3"/>
              </a:solidFill>
              <a:latin typeface="Montserrat ExtraBold" pitchFamily="2" charset="-52"/>
            </a:endParaRPr>
          </a:p>
          <a:p>
            <a:pPr algn="ctr"/>
            <a:r>
              <a:rPr lang="ru-RU" dirty="0" smtClean="0">
                <a:solidFill>
                  <a:srgbClr val="606CE3"/>
                </a:solidFill>
                <a:latin typeface="Montserrat ExtraBold" pitchFamily="2" charset="-52"/>
              </a:rPr>
              <a:t>(дегустация лечебных трав)</a:t>
            </a:r>
            <a:endParaRPr lang="ru-RU" dirty="0">
              <a:solidFill>
                <a:srgbClr val="606CE3"/>
              </a:solidFill>
              <a:latin typeface="Montserrat ExtraBold" pitchFamily="2" charset="-52"/>
            </a:endParaRPr>
          </a:p>
        </p:txBody>
      </p:sp>
      <p:pic>
        <p:nvPicPr>
          <p:cNvPr id="6146" name="Picture 2" descr="H:\02-03-2026_12-00-52\IMG_20260302_115506_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296" y="1298282"/>
            <a:ext cx="4824536" cy="3618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02-03-2026_12-00-52\IMG_20260302_115503_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4482"/>
            <a:ext cx="3111056" cy="2333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983710" y="3123672"/>
            <a:ext cx="2956000" cy="1827930"/>
          </a:xfrm>
          <a:prstGeom prst="roundRect">
            <a:avLst/>
          </a:prstGeom>
          <a:gradFill>
            <a:gsLst>
              <a:gs pos="0">
                <a:srgbClr val="4060CF"/>
              </a:gs>
              <a:gs pos="100000">
                <a:srgbClr val="6A6CE3"/>
              </a:gs>
            </a:gsLst>
            <a:lin ang="5400000" scaled="0"/>
          </a:gradFill>
          <a:ln>
            <a:solidFill>
              <a:srgbClr val="C5C5C5"/>
            </a:solidFill>
          </a:ln>
          <a:effectLst>
            <a:outerShdw blurRad="317500" sx="103000" sy="103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3111" y="3237418"/>
            <a:ext cx="26971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 Задачи – информировать о пользе отваров лечебных трав, способствовать формированию привычки употребления полезных напитков.  Организовать обмен личным опытом.</a:t>
            </a:r>
            <a:endParaRPr lang="ru-RU" sz="1400" b="1" i="1" dirty="0">
              <a:solidFill>
                <a:schemeClr val="bg1"/>
              </a:solidFill>
              <a:latin typeface="Montserrat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1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91048" y="4174976"/>
            <a:ext cx="8709940" cy="884747"/>
          </a:xfrm>
          <a:prstGeom prst="roundRect">
            <a:avLst/>
          </a:prstGeom>
          <a:gradFill>
            <a:gsLst>
              <a:gs pos="0">
                <a:srgbClr val="4060CF"/>
              </a:gs>
              <a:gs pos="100000">
                <a:srgbClr val="606CE3"/>
              </a:gs>
            </a:gsLst>
            <a:lin ang="5400000" scaled="0"/>
          </a:gradFill>
          <a:ln>
            <a:solidFill>
              <a:srgbClr val="C5C5C5"/>
            </a:solidFill>
          </a:ln>
          <a:effectLst>
            <a:outerShdw blurRad="317500" sx="103000" sy="103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2802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solidFill>
                  <a:srgbClr val="00B050"/>
                </a:solidFill>
                <a:latin typeface="Montserrat Medium" pitchFamily="2" charset="-52"/>
              </a:rPr>
              <a:t>Региональный фестиваль адаптивных практик активного долголетия </a:t>
            </a:r>
            <a:r>
              <a:rPr lang="ru-RU" sz="1000" i="1" dirty="0" smtClean="0">
                <a:solidFill>
                  <a:srgbClr val="00B050"/>
                </a:solidFill>
                <a:latin typeface="Montserrat Medium" pitchFamily="2" charset="-52"/>
              </a:rPr>
              <a:t> «</a:t>
            </a:r>
            <a:r>
              <a:rPr lang="ru-RU" sz="1000" i="1" dirty="0">
                <a:solidFill>
                  <a:srgbClr val="00B050"/>
                </a:solidFill>
                <a:latin typeface="Montserrat Medium" pitchFamily="2" charset="-52"/>
              </a:rPr>
              <a:t>Пульс жизни»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2" y="384632"/>
            <a:ext cx="9144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06CE3"/>
                </a:solidFill>
                <a:latin typeface="Montserrat ExtraBold" pitchFamily="2" charset="-52"/>
              </a:rPr>
              <a:t>Трек-площадка</a:t>
            </a:r>
            <a:r>
              <a:rPr lang="en-US" sz="2000" dirty="0">
                <a:solidFill>
                  <a:srgbClr val="606CE3"/>
                </a:solidFill>
                <a:latin typeface="Montserrat ExtraBold" pitchFamily="2" charset="-52"/>
              </a:rPr>
              <a:t>:</a:t>
            </a:r>
            <a:r>
              <a:rPr lang="ru-RU" sz="2000" dirty="0">
                <a:solidFill>
                  <a:srgbClr val="606CE3"/>
                </a:solidFill>
                <a:latin typeface="Montserrat ExtraBold" pitchFamily="2" charset="-52"/>
              </a:rPr>
              <a:t> </a:t>
            </a:r>
            <a:r>
              <a:rPr lang="ru-RU" sz="2000" dirty="0" smtClean="0">
                <a:solidFill>
                  <a:srgbClr val="606CE3"/>
                </a:solidFill>
                <a:latin typeface="Montserrat ExtraBold" pitchFamily="2" charset="-52"/>
              </a:rPr>
              <a:t>«ТВОЙ ТЕМП – ТВОЯ СИЛА!» </a:t>
            </a:r>
            <a:endParaRPr lang="ru-RU" sz="2000" dirty="0">
              <a:solidFill>
                <a:srgbClr val="606CE3"/>
              </a:solidFill>
              <a:latin typeface="Montserrat ExtraBold" pitchFamily="2" charset="-52"/>
            </a:endParaRPr>
          </a:p>
          <a:p>
            <a:pPr algn="ctr"/>
            <a:r>
              <a:rPr lang="ru-RU" sz="1600" dirty="0" smtClean="0">
                <a:solidFill>
                  <a:srgbClr val="606CE3"/>
                </a:solidFill>
                <a:latin typeface="Montserrat ExtraBold" pitchFamily="2" charset="-52"/>
              </a:rPr>
              <a:t>(силовая гимнастика для мужчин</a:t>
            </a:r>
            <a:r>
              <a:rPr lang="ru-RU" sz="1600" dirty="0">
                <a:solidFill>
                  <a:srgbClr val="606CE3"/>
                </a:solidFill>
                <a:latin typeface="Montserrat ExtraBold" pitchFamily="2" charset="-52"/>
              </a:rPr>
              <a:t> </a:t>
            </a:r>
            <a:r>
              <a:rPr lang="ru-RU" sz="1600" dirty="0" smtClean="0">
                <a:solidFill>
                  <a:srgbClr val="606CE3"/>
                </a:solidFill>
                <a:latin typeface="Montserrat ExtraBold" pitchFamily="2" charset="-52"/>
              </a:rPr>
              <a:t>-</a:t>
            </a:r>
            <a:r>
              <a:rPr lang="en-US" sz="1600" dirty="0" smtClean="0">
                <a:solidFill>
                  <a:srgbClr val="606CE3"/>
                </a:solidFill>
                <a:latin typeface="Montserrat ExtraBold" pitchFamily="2" charset="-52"/>
              </a:rPr>
              <a:t> </a:t>
            </a:r>
            <a:r>
              <a:rPr lang="ru-RU" sz="1600" dirty="0" smtClean="0">
                <a:solidFill>
                  <a:srgbClr val="606CE3"/>
                </a:solidFill>
                <a:latin typeface="Montserrat ExtraBold" pitchFamily="2" charset="-52"/>
              </a:rPr>
              <a:t>социальная практика «Виват, мужчины!»)</a:t>
            </a:r>
            <a:endParaRPr lang="ru-RU" sz="1600" dirty="0">
              <a:solidFill>
                <a:srgbClr val="606CE3"/>
              </a:solidFill>
              <a:latin typeface="Montserrat ExtraBold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6236" y="4201850"/>
            <a:ext cx="8709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 Задачи</a:t>
            </a:r>
            <a:r>
              <a:rPr lang="en-US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: </a:t>
            </a:r>
            <a:r>
              <a:rPr lang="ru-RU" sz="1200" b="1" dirty="0" smtClean="0">
                <a:solidFill>
                  <a:schemeClr val="bg1"/>
                </a:solidFill>
                <a:latin typeface="Montserrat Light" pitchFamily="2" charset="-52"/>
                <a:sym typeface="Wingdings 2"/>
              </a:rPr>
              <a:t>привлечь внимание мужчин к ответственности за свое здоровье. Информировать о необходимости увеличения мышечной силы  и выносливости, укрепления костей и связок, профилактики остеохондроза, улучшения координации и устойчивости (в домашних условиях). Способствовать поддержанию психологического и физиологического мужского статуса. </a:t>
            </a:r>
            <a:endParaRPr lang="ru-RU" sz="1200" b="1" i="1" dirty="0">
              <a:solidFill>
                <a:schemeClr val="bg1"/>
              </a:solidFill>
              <a:latin typeface="Montserrat Light" pitchFamily="2" charset="-52"/>
            </a:endParaRPr>
          </a:p>
        </p:txBody>
      </p:sp>
      <p:pic>
        <p:nvPicPr>
          <p:cNvPr id="8194" name="Picture 2" descr="H:\02-03-2026_12-00-52\IMG_20260302_115412_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95" y="1100815"/>
            <a:ext cx="3951189" cy="2963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02-03-2026_12-00-52\IMG_20260302_115518_2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00813"/>
            <a:ext cx="3951190" cy="2963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82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802</Words>
  <Application>Microsoft Office PowerPoint</Application>
  <PresentationFormat>Экран (16:9)</PresentationFormat>
  <Paragraphs>83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Montserrat ExtraBold</vt:lpstr>
      <vt:lpstr>Montserrat Medium</vt:lpstr>
      <vt:lpstr>Calibri</vt:lpstr>
      <vt:lpstr>Montserrat Light</vt:lpstr>
      <vt:lpstr>Wingdings 2</vt:lpstr>
      <vt:lpstr>Тема Office</vt:lpstr>
      <vt:lpstr>Региональный фестиваль адаптивных практик активного долголетия «Пульс жизни»</vt:lpstr>
      <vt:lpstr>Номинация: Профилактика заболеваний как основа здорового общества  Цели проекта: 1. Представить комплексную площадку для знакомства с  профилактическими адаптивными практиками активного долголетия 2. Способствовать формированию культуры предупреждения и профилактики заболеваний 3. Формируя позитивный образ активного долголетия, создать условия для улучшения здоровья, психоэмоционального благополучия и физической активности пожилых людей</vt:lpstr>
      <vt:lpstr>  Организаторы и партнеры фестиваля:       Целевая аудитория:  Клиенты Маслянинского оздоровительного центра: люди старше 60 лет (жители города Новосибирска и Новосибирской области), находящиеся на социальном обслуживании (срок пребывания - 14 дней)  Приглашенные гости: представители клубов по интересам Маслянинской общественной ветеранской организации: «Зажигалочки» и «Здоровье»  Всего: более 100 человек  Направления мотивационных трек-площадок фестиваля:  Физиологическое здоровье и активность  Психологическое здоровье и развитие  Социально-культурное здоровье и досуг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  Было организовано 11 трек-площадок фестиваля  Ознакомились с практическими навыками сохранения здоровья и активности, позволяющими их  применять в домашней обстановке, по месту проживания, более 100 человек.   Приняли участие 15 мужчин – 100%.   Получили положительную обратную связь.     Результаты анкетирования (всего опрошено 86 человек, что составило около 78% участников): .     1. Насколько доступными для выполнения,  полезными для Вашего здоровья и самочувствия в целом             оказались предложенные практики? Очень полезно – 98%; Не полезны – 0%; Затрудняюсь ответить – 2%. .      2. Отметьте, что из перечисленного Вы ощутили после участия в фестивале: Улучшение настроения - 100%; Желание продолжать занятие дома – 89% ; Интерес к незнакомым ранее активностям – 78%; Ничего не изменилось – 0%.  .  Улучшились партнерские связи между коллективом Маслянинского оздоровительного центра и клубами по интересам Маслянинской ветеранской общественной организации и филиалом спортивной школы конного спорта.  Мероприятие подчеркнуло приверженность региона созданию комфортных условий для активного долголетия, формированию культуры ответственного отношения к здоровью пожилых людей.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Павел</cp:lastModifiedBy>
  <cp:revision>61</cp:revision>
  <dcterms:created xsi:type="dcterms:W3CDTF">2009-12-31T23:53:39Z</dcterms:created>
  <dcterms:modified xsi:type="dcterms:W3CDTF">2026-03-06T07:05:50Z</dcterms:modified>
</cp:coreProperties>
</file>