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2E87"/>
    <a:srgbClr val="A23694"/>
    <a:srgbClr val="863458"/>
    <a:srgbClr val="651C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 showGuides="1">
      <p:cViewPr varScale="1">
        <p:scale>
          <a:sx n="115" d="100"/>
          <a:sy n="115" d="100"/>
        </p:scale>
        <p:origin x="3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CA14-0783-0442-8B43-1865A8812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07D968-37EC-FE40-AB46-32C59BD11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1B1C4-A9AA-9042-9A10-D8A21B428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04/08/2025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D9571-5E7F-E745-AEB9-7CA9B155D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E4D91-4232-2E40-B542-61599FA52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01309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8B3C3-C578-844B-AF87-F297E696D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A91F7-A599-FB43-A586-0CC751004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1F158-2512-A44D-A26D-54697C16E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04/08/2025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4F998-4F9B-804A-9F02-0F4D60108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1966B-9D23-6848-99CB-AB9C01AB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62923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08C84E-89E4-D749-BF5D-C7AFF866A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841363-9323-674F-A3CA-6D2AAEE61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CFA2A-828B-5843-93AB-C4BBF9132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04/08/2025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EFA42-7CDF-C24D-8B70-B191A9AEC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5325E-D7E8-9F48-B2BF-11C3640AB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02137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563C7-BF04-9541-A3BA-1EC3155ED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8868E-D979-C241-9B7B-847DB9EFB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3B753-0970-BA49-8E1F-69739D45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04/08/2025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1C29A-35D4-764F-8EF5-3B1CB7A4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5C276-872E-5C43-B7CF-2AD1F9D38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647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DDB34-A444-AC47-803F-5C0D2E85D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685CE-926B-ED47-BE9E-FA65006D4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7A14B-C39F-6845-B507-E6C27D1AE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04/08/2025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8461A-2CA5-9C43-BE32-7E938C3CD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39A6B-82D4-FA40-9BF2-3B5522C1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75933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215C8-2F70-BA4E-AFC1-2D345E508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C1E8B-2AA2-DF40-A096-0F20FFA597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520B7B-023C-F549-8C1D-ABE1A60C5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D3FBAD-B739-3849-AE3A-878D05538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04/08/2025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44275-9D2F-D540-98C7-790CF9E40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D65E1B-BDC3-5E40-B884-047D1EED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9691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A4140-6F29-874E-83AA-5CBE2EB5C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479D2-391E-3D47-9236-19E384C6B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7586E-75BA-BA45-8BC4-920EABE2A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EF321A-AC70-EF49-8FCC-46AA238979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A2D6C3-FD50-B64A-9FBE-62BB4E0DAF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462348-8F70-B14D-BE99-0C70F9FB2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04/08/2025</a:t>
            </a:fld>
            <a:endParaRPr lang="en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8A1FC1-9FD6-2546-BF32-F542B8245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7ADF1-7043-3943-9B86-91A5BFAAE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598242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22561-48E8-EE44-B6C8-58030750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EF9D8E-5CD9-FC4F-B6F4-C020B57E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04/08/2025</a:t>
            </a:fld>
            <a:endParaRPr lang="en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C9FEC1-62B9-824C-822A-7AF12162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9528D4-1EA2-B548-9AD9-1B7F8428E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1868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5A742A-4AF4-2543-813D-9C714AC99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04/08/2025</a:t>
            </a:fld>
            <a:endParaRPr lang="en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921CE1-9D2B-2843-8523-1F03F6B82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24975-66A2-2B48-A7C4-BD60AEBFC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525301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92AEC-4239-8546-8CD5-EA687E733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61AE6-5F80-AA4C-9CB5-5F3A8FC8C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ABE359-5A99-DD4C-B0D3-25A48DB1C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B49FA-C8A1-2948-A5F0-3FC5D305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04/08/2025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18EFC-7344-1549-8D73-BEF777EBA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30B34-6B03-2C4D-9648-5B35E449C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18075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BFACA-111A-D74A-AD16-129F183A4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E9030E-57F6-1141-BCB4-E951A80B43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E6E3DE-83F5-6541-8F19-ED9CDCBD3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A7955-355C-0145-B0AA-A67AC9CB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04/08/2025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6279E2-40E0-E74A-9196-0CFD2D07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84C6A-B901-5F4D-B2DF-14E4FBA1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29454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00B775-6F2A-A24E-B50A-4A3DE0E5C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D5A98-EC46-7644-8DA8-92AFCEC35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DDACC-C11C-8C47-8E0D-C4036CB53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EFBB3-7FA6-3D49-B851-9472CC50247F}" type="datetimeFigureOut">
              <a:rPr lang="en-RU" smtClean="0"/>
              <a:t>04/08/2025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3BE82-33C8-7C44-81AF-AE353C01D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79654-7902-ED4A-8D7C-93B21514F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11852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C2C3183-3BA4-DC45-A563-EB07D8457435}"/>
              </a:ext>
            </a:extLst>
          </p:cNvPr>
          <p:cNvSpPr/>
          <p:nvPr/>
        </p:nvSpPr>
        <p:spPr>
          <a:xfrm>
            <a:off x="441434" y="1145628"/>
            <a:ext cx="11319642" cy="5370786"/>
          </a:xfrm>
          <a:prstGeom prst="roundRect">
            <a:avLst>
              <a:gd name="adj" fmla="val 5904"/>
            </a:avLst>
          </a:prstGeom>
          <a:solidFill>
            <a:srgbClr val="A7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475A95-DB94-754D-B3E8-90058E167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2933" y="113255"/>
            <a:ext cx="1661510" cy="86420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B63974C-299F-3A42-928D-66554BBDC41B}"/>
              </a:ext>
            </a:extLst>
          </p:cNvPr>
          <p:cNvSpPr txBox="1"/>
          <p:nvPr/>
        </p:nvSpPr>
        <p:spPr>
          <a:xfrm>
            <a:off x="767255" y="1848585"/>
            <a:ext cx="59791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Всероссийский конкурсный отбор проектов 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«Женщины за здоровое общество»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9B813D-2B66-114A-A35A-8916837DF786}"/>
              </a:ext>
            </a:extLst>
          </p:cNvPr>
          <p:cNvSpPr txBox="1"/>
          <p:nvPr/>
        </p:nvSpPr>
        <p:spPr>
          <a:xfrm>
            <a:off x="767254" y="2921935"/>
            <a:ext cx="10857189" cy="1579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700"/>
              </a:lnSpc>
            </a:pPr>
            <a:r>
              <a:rPr lang="en-US" sz="5400" dirty="0" smtClean="0">
                <a:solidFill>
                  <a:schemeClr val="bg1"/>
                </a:solidFill>
                <a:latin typeface="Playfair Display" pitchFamily="2" charset="-52"/>
              </a:rPr>
              <a:t>“</a:t>
            </a:r>
            <a:r>
              <a:rPr lang="ru-RU" sz="5400" dirty="0" smtClean="0">
                <a:solidFill>
                  <a:schemeClr val="bg1"/>
                </a:solidFill>
                <a:latin typeface="Playfair Display" pitchFamily="2" charset="-52"/>
              </a:rPr>
              <a:t>Знай</a:t>
            </a:r>
            <a:r>
              <a:rPr lang="en-US" sz="5400" dirty="0" smtClean="0">
                <a:solidFill>
                  <a:schemeClr val="bg1"/>
                </a:solidFill>
                <a:latin typeface="Playfair Display" pitchFamily="2" charset="-52"/>
              </a:rPr>
              <a:t>”- </a:t>
            </a:r>
            <a:r>
              <a:rPr lang="ru-RU" sz="5400" dirty="0" smtClean="0">
                <a:solidFill>
                  <a:schemeClr val="bg1"/>
                </a:solidFill>
                <a:latin typeface="Playfair Display" pitchFamily="2" charset="-52"/>
              </a:rPr>
              <a:t>школа поддержки онкологических пациентов</a:t>
            </a:r>
            <a:endParaRPr lang="ru-RU" sz="4800" dirty="0">
              <a:solidFill>
                <a:schemeClr val="bg1"/>
              </a:solidFill>
              <a:latin typeface="Playfair Display" pitchFamily="2" charset="-5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9C0A55-CA0E-4A40-B358-6A83C9303414}"/>
              </a:ext>
            </a:extLst>
          </p:cNvPr>
          <p:cNvSpPr txBox="1"/>
          <p:nvPr/>
        </p:nvSpPr>
        <p:spPr>
          <a:xfrm>
            <a:off x="767255" y="5488042"/>
            <a:ext cx="87777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Руководитель команды: </a:t>
            </a:r>
            <a:r>
              <a:rPr lang="ru-RU" sz="2000" dirty="0" err="1" smtClean="0">
                <a:solidFill>
                  <a:schemeClr val="bg1"/>
                </a:solidFill>
              </a:rPr>
              <a:t>Храименкова</a:t>
            </a:r>
            <a:r>
              <a:rPr lang="ru-RU" sz="2000" dirty="0" smtClean="0">
                <a:solidFill>
                  <a:schemeClr val="bg1"/>
                </a:solidFill>
              </a:rPr>
              <a:t> Карина Андреевна. </a:t>
            </a:r>
            <a:r>
              <a:rPr lang="ru-RU" sz="2000" dirty="0" err="1" smtClean="0">
                <a:solidFill>
                  <a:schemeClr val="bg1"/>
                </a:solidFill>
              </a:rPr>
              <a:t>Россиия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г.Смоленск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E84038-B740-F244-89E0-809A1E3F117D}"/>
              </a:ext>
            </a:extLst>
          </p:cNvPr>
          <p:cNvSpPr txBox="1"/>
          <p:nvPr/>
        </p:nvSpPr>
        <p:spPr>
          <a:xfrm>
            <a:off x="767255" y="4523602"/>
            <a:ext cx="4708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Playfair Display" pitchFamily="2" charset="-52"/>
              </a:rPr>
              <a:t>Номинация</a:t>
            </a:r>
          </a:p>
        </p:txBody>
      </p:sp>
    </p:spTree>
    <p:extLst>
      <p:ext uri="{BB962C8B-B14F-4D97-AF65-F5344CB8AC3E}">
        <p14:creationId xmlns:p14="http://schemas.microsoft.com/office/powerpoint/2010/main" val="2196248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3B4EC6-9801-A646-9E70-2AE8325B5C6E}"/>
              </a:ext>
            </a:extLst>
          </p:cNvPr>
          <p:cNvSpPr txBox="1"/>
          <p:nvPr/>
        </p:nvSpPr>
        <p:spPr>
          <a:xfrm>
            <a:off x="599090" y="588577"/>
            <a:ext cx="5553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Каналы продвижения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E5530E-79C5-284F-89B7-F338A43EF98F}"/>
              </a:ext>
            </a:extLst>
          </p:cNvPr>
          <p:cNvSpPr txBox="1"/>
          <p:nvPr/>
        </p:nvSpPr>
        <p:spPr>
          <a:xfrm>
            <a:off x="599090" y="1270454"/>
            <a:ext cx="10731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Указываются каналы продвижения проекта, которые преимущественно будут использованы. Здесь важно указать: наименование ресурсов, предоставить конкретную ссылку на ресурс, указать относительно каждого канала продвижения инструменты продвижения</a:t>
            </a:r>
          </a:p>
        </p:txBody>
      </p:sp>
      <p:sp>
        <p:nvSpPr>
          <p:cNvPr id="8" name="Прямоугольник: скругленные углы 19">
            <a:extLst>
              <a:ext uri="{FF2B5EF4-FFF2-40B4-BE49-F238E27FC236}">
                <a16:creationId xmlns:a16="http://schemas.microsoft.com/office/drawing/2014/main" id="{DC3B501B-B269-614F-917B-772DB15CA874}"/>
              </a:ext>
            </a:extLst>
          </p:cNvPr>
          <p:cNvSpPr/>
          <p:nvPr/>
        </p:nvSpPr>
        <p:spPr>
          <a:xfrm>
            <a:off x="599091" y="1952331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 err="1" smtClean="0"/>
              <a:t>Телеграм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Прямоугольник: скругленные углы 20">
            <a:extLst>
              <a:ext uri="{FF2B5EF4-FFF2-40B4-BE49-F238E27FC236}">
                <a16:creationId xmlns:a16="http://schemas.microsoft.com/office/drawing/2014/main" id="{7C7832D9-CBDF-B945-8F10-B649688DA286}"/>
              </a:ext>
            </a:extLst>
          </p:cNvPr>
          <p:cNvSpPr/>
          <p:nvPr/>
        </p:nvSpPr>
        <p:spPr>
          <a:xfrm>
            <a:off x="3265289" y="1952331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 smtClean="0"/>
              <a:t>Информационный канал для </a:t>
            </a:r>
            <a:r>
              <a:rPr lang="ru-RU" dirty="0" err="1" smtClean="0"/>
              <a:t>онко</a:t>
            </a:r>
            <a:r>
              <a:rPr lang="ru-RU" dirty="0" smtClean="0"/>
              <a:t> пациентов и их родственников </a:t>
            </a:r>
            <a:endParaRPr lang="ru-RU" dirty="0"/>
          </a:p>
        </p:txBody>
      </p:sp>
      <p:sp>
        <p:nvSpPr>
          <p:cNvPr id="10" name="Прямоугольник: скругленные углы 21">
            <a:extLst>
              <a:ext uri="{FF2B5EF4-FFF2-40B4-BE49-F238E27FC236}">
                <a16:creationId xmlns:a16="http://schemas.microsoft.com/office/drawing/2014/main" id="{80EBE8EA-8E2C-004C-ABBC-D37E06429DD1}"/>
              </a:ext>
            </a:extLst>
          </p:cNvPr>
          <p:cNvSpPr/>
          <p:nvPr/>
        </p:nvSpPr>
        <p:spPr>
          <a:xfrm>
            <a:off x="599091" y="3392745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 smtClean="0"/>
              <a:t>ВК</a:t>
            </a:r>
            <a:endParaRPr lang="ru-RU" dirty="0"/>
          </a:p>
        </p:txBody>
      </p:sp>
      <p:sp>
        <p:nvSpPr>
          <p:cNvPr id="11" name="Прямоугольник: скругленные углы 22">
            <a:extLst>
              <a:ext uri="{FF2B5EF4-FFF2-40B4-BE49-F238E27FC236}">
                <a16:creationId xmlns:a16="http://schemas.microsoft.com/office/drawing/2014/main" id="{475633CC-A75F-0848-98FF-DB9865A7CF51}"/>
              </a:ext>
            </a:extLst>
          </p:cNvPr>
          <p:cNvSpPr/>
          <p:nvPr/>
        </p:nvSpPr>
        <p:spPr>
          <a:xfrm>
            <a:off x="3265289" y="3392745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 smtClean="0"/>
              <a:t> </a:t>
            </a:r>
            <a:r>
              <a:rPr lang="ru-RU" dirty="0"/>
              <a:t>Г</a:t>
            </a:r>
            <a:r>
              <a:rPr lang="ru-RU" dirty="0" smtClean="0"/>
              <a:t>руппа где будет публиковаться информация о предстоящих мероприятиях  </a:t>
            </a:r>
            <a:endParaRPr lang="ru-RU" dirty="0"/>
          </a:p>
        </p:txBody>
      </p:sp>
      <p:sp>
        <p:nvSpPr>
          <p:cNvPr id="12" name="Прямоугольник: скругленные углы 25">
            <a:extLst>
              <a:ext uri="{FF2B5EF4-FFF2-40B4-BE49-F238E27FC236}">
                <a16:creationId xmlns:a16="http://schemas.microsoft.com/office/drawing/2014/main" id="{63CFB881-8CB1-C745-BF4E-362C9249D0BD}"/>
              </a:ext>
            </a:extLst>
          </p:cNvPr>
          <p:cNvSpPr/>
          <p:nvPr/>
        </p:nvSpPr>
        <p:spPr>
          <a:xfrm>
            <a:off x="526182" y="4833159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 smtClean="0"/>
              <a:t>СМИ </a:t>
            </a:r>
            <a:endParaRPr lang="ru-RU" dirty="0"/>
          </a:p>
        </p:txBody>
      </p:sp>
      <p:sp>
        <p:nvSpPr>
          <p:cNvPr id="13" name="Прямоугольник: скругленные углы 26">
            <a:extLst>
              <a:ext uri="{FF2B5EF4-FFF2-40B4-BE49-F238E27FC236}">
                <a16:creationId xmlns:a16="http://schemas.microsoft.com/office/drawing/2014/main" id="{10F1AE2E-6180-1A4D-92DD-CE5FFD87B989}"/>
              </a:ext>
            </a:extLst>
          </p:cNvPr>
          <p:cNvSpPr/>
          <p:nvPr/>
        </p:nvSpPr>
        <p:spPr>
          <a:xfrm>
            <a:off x="3265289" y="4833159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 smtClean="0"/>
              <a:t>Информация о школе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2513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1F3F78-4164-C442-B1F3-0D24135B3721}"/>
              </a:ext>
            </a:extLst>
          </p:cNvPr>
          <p:cNvSpPr txBox="1"/>
          <p:nvPr/>
        </p:nvSpPr>
        <p:spPr>
          <a:xfrm>
            <a:off x="599090" y="588577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Ресурсы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808238-87E7-474C-BF16-A126FCF8B25B}"/>
              </a:ext>
            </a:extLst>
          </p:cNvPr>
          <p:cNvSpPr txBox="1"/>
          <p:nvPr/>
        </p:nvSpPr>
        <p:spPr>
          <a:xfrm>
            <a:off x="599090" y="1270454"/>
            <a:ext cx="10731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Указываются какие ресурсы есть в проекте, в т.ч. Финансовые, организационные, информационные и пр.</a:t>
            </a:r>
          </a:p>
          <a:p>
            <a:r>
              <a:rPr lang="ru-RU" sz="1400" dirty="0"/>
              <a:t>Отдельно выделяются какие ресурсы требуются проекту для его воплощения и реализации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EE874E-3323-BF4D-9B75-DF953D69A747}"/>
              </a:ext>
            </a:extLst>
          </p:cNvPr>
          <p:cNvSpPr txBox="1"/>
          <p:nvPr/>
        </p:nvSpPr>
        <p:spPr>
          <a:xfrm>
            <a:off x="622273" y="1952331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B1303B-4984-EF43-9CF9-35A1F375DD81}"/>
              </a:ext>
            </a:extLst>
          </p:cNvPr>
          <p:cNvSpPr txBox="1"/>
          <p:nvPr/>
        </p:nvSpPr>
        <p:spPr>
          <a:xfrm>
            <a:off x="599090" y="3258533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F2C625-2AC4-0B4D-B712-C83866954A68}"/>
              </a:ext>
            </a:extLst>
          </p:cNvPr>
          <p:cNvSpPr txBox="1"/>
          <p:nvPr/>
        </p:nvSpPr>
        <p:spPr>
          <a:xfrm>
            <a:off x="532106" y="5249913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FBDE54-120F-D048-86E3-8F4AFF1F5D24}"/>
              </a:ext>
            </a:extLst>
          </p:cNvPr>
          <p:cNvSpPr txBox="1"/>
          <p:nvPr/>
        </p:nvSpPr>
        <p:spPr>
          <a:xfrm>
            <a:off x="1264946" y="2099909"/>
            <a:ext cx="3541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Требуется информация на ТВ и радио о проекте, о его полезности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E612C6-676E-3449-8945-F356D1293AB0}"/>
              </a:ext>
            </a:extLst>
          </p:cNvPr>
          <p:cNvSpPr txBox="1"/>
          <p:nvPr/>
        </p:nvSpPr>
        <p:spPr>
          <a:xfrm>
            <a:off x="1264946" y="3429000"/>
            <a:ext cx="35415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Финансовые. Печать брошюры, постеров и информационных стендов. Приобретение необходимого для чаепития, дл</a:t>
            </a:r>
            <a:r>
              <a:rPr lang="ru-RU" dirty="0" smtClean="0"/>
              <a:t>я создания комфортного общения </a:t>
            </a:r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5D5F436-7DDA-D64A-A811-BF722EC6DE01}"/>
              </a:ext>
            </a:extLst>
          </p:cNvPr>
          <p:cNvSpPr txBox="1"/>
          <p:nvPr/>
        </p:nvSpPr>
        <p:spPr>
          <a:xfrm>
            <a:off x="1413576" y="5199830"/>
            <a:ext cx="3541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Организация массовых мероприятий для пациентов и их близких</a:t>
            </a:r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EED8DA8-821C-3645-BE4E-486D93BB2A07}"/>
              </a:ext>
            </a:extLst>
          </p:cNvPr>
          <p:cNvSpPr txBox="1"/>
          <p:nvPr/>
        </p:nvSpPr>
        <p:spPr>
          <a:xfrm>
            <a:off x="6754331" y="3557992"/>
            <a:ext cx="44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 данном этапе, используется только информационный ресурс в рамках одного учреждения.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6292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C12802-D0DB-8349-B613-80C69CA111E6}"/>
              </a:ext>
            </a:extLst>
          </p:cNvPr>
          <p:cNvSpPr txBox="1"/>
          <p:nvPr/>
        </p:nvSpPr>
        <p:spPr>
          <a:xfrm>
            <a:off x="599090" y="588577"/>
            <a:ext cx="3196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Команда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9F225B-1883-E84F-B9DB-07AEBBF112D4}"/>
              </a:ext>
            </a:extLst>
          </p:cNvPr>
          <p:cNvSpPr txBox="1"/>
          <p:nvPr/>
        </p:nvSpPr>
        <p:spPr>
          <a:xfrm>
            <a:off x="599089" y="1162209"/>
            <a:ext cx="110378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Представляется информация о</a:t>
            </a:r>
          </a:p>
          <a:p>
            <a:pPr marL="342900" indent="-342900">
              <a:buAutoNum type="arabicParenR"/>
            </a:pPr>
            <a:r>
              <a:rPr lang="ru-RU" sz="1400" dirty="0"/>
              <a:t>Руководителе проекта: ФИО полностью, должность в </a:t>
            </a:r>
            <a:r>
              <a:rPr lang="ru-RU" sz="1400" dirty="0" err="1"/>
              <a:t>юр.лице</a:t>
            </a:r>
            <a:r>
              <a:rPr lang="ru-RU" sz="1400" dirty="0"/>
              <a:t> (если применимо), страна, регион, город, населенный пункт, где проживает, год рождения, фото, интересы, успешные аналогичные проекты (при наличии, обязательно с указанием ссылки в сети интернет или соцсетях)</a:t>
            </a:r>
          </a:p>
          <a:p>
            <a:pPr marL="342900" indent="-342900">
              <a:buFontTx/>
              <a:buAutoNum type="arabicParenR"/>
            </a:pPr>
            <a:r>
              <a:rPr lang="ru-RU" sz="1400" dirty="0"/>
              <a:t>Ключевых членов команды (до 3х): ФИО полностью, должность в </a:t>
            </a:r>
            <a:r>
              <a:rPr lang="ru-RU" sz="1400" dirty="0" err="1"/>
              <a:t>юр.лице</a:t>
            </a:r>
            <a:r>
              <a:rPr lang="ru-RU" sz="1400" dirty="0"/>
              <a:t> (если применимо), страна, регион, город, населенный пункт, где проживает, год рождения, фото – по каждому члену команды </a:t>
            </a:r>
          </a:p>
        </p:txBody>
      </p:sp>
      <p:sp>
        <p:nvSpPr>
          <p:cNvPr id="8" name="Овал 2">
            <a:extLst>
              <a:ext uri="{FF2B5EF4-FFF2-40B4-BE49-F238E27FC236}">
                <a16:creationId xmlns:a16="http://schemas.microsoft.com/office/drawing/2014/main" id="{542E1A9A-5B69-4C48-93D1-12245F700B90}"/>
              </a:ext>
            </a:extLst>
          </p:cNvPr>
          <p:cNvSpPr/>
          <p:nvPr/>
        </p:nvSpPr>
        <p:spPr>
          <a:xfrm>
            <a:off x="599090" y="3109150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0" name="Овал 28">
            <a:extLst>
              <a:ext uri="{FF2B5EF4-FFF2-40B4-BE49-F238E27FC236}">
                <a16:creationId xmlns:a16="http://schemas.microsoft.com/office/drawing/2014/main" id="{6F5EF453-8BA8-5248-948E-4677620C92AA}"/>
              </a:ext>
            </a:extLst>
          </p:cNvPr>
          <p:cNvSpPr/>
          <p:nvPr/>
        </p:nvSpPr>
        <p:spPr>
          <a:xfrm>
            <a:off x="6423417" y="3088345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1" name="Овал 44">
            <a:extLst>
              <a:ext uri="{FF2B5EF4-FFF2-40B4-BE49-F238E27FC236}">
                <a16:creationId xmlns:a16="http://schemas.microsoft.com/office/drawing/2014/main" id="{0B6F7701-9B13-7B4F-9324-61FA8FD05061}"/>
              </a:ext>
            </a:extLst>
          </p:cNvPr>
          <p:cNvSpPr/>
          <p:nvPr/>
        </p:nvSpPr>
        <p:spPr>
          <a:xfrm>
            <a:off x="6423417" y="4730259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3E1AB8-A27C-0540-B40E-DDBEBC322F07}"/>
              </a:ext>
            </a:extLst>
          </p:cNvPr>
          <p:cNvSpPr txBox="1"/>
          <p:nvPr/>
        </p:nvSpPr>
        <p:spPr>
          <a:xfrm>
            <a:off x="2223025" y="3129821"/>
            <a:ext cx="40809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Храименкова</a:t>
            </a:r>
            <a:r>
              <a:rPr lang="ru-RU" sz="1400" dirty="0" smtClean="0"/>
              <a:t> Карина </a:t>
            </a:r>
            <a:r>
              <a:rPr lang="ru-RU" sz="1400" dirty="0"/>
              <a:t>Андреевна. 1993 </a:t>
            </a:r>
            <a:r>
              <a:rPr lang="ru-RU" sz="1400" dirty="0" err="1" smtClean="0"/>
              <a:t>г.р</a:t>
            </a:r>
            <a:r>
              <a:rPr lang="ru-RU" sz="1400" dirty="0" smtClean="0"/>
              <a:t> медицинский психолог ОГБУЗ СООКД</a:t>
            </a:r>
            <a:endParaRPr lang="ru-RU" sz="1400" dirty="0"/>
          </a:p>
          <a:p>
            <a:r>
              <a:rPr lang="ru-RU" sz="1400" dirty="0" smtClean="0"/>
              <a:t>Россия. Смоленск. Интересы- ЗОЖ, профилактика, медицина, психология. </a:t>
            </a:r>
            <a:endParaRPr lang="ru-RU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D5AE49-FCC8-D949-836F-A74AD3355702}"/>
              </a:ext>
            </a:extLst>
          </p:cNvPr>
          <p:cNvSpPr txBox="1"/>
          <p:nvPr/>
        </p:nvSpPr>
        <p:spPr>
          <a:xfrm>
            <a:off x="8114727" y="3126847"/>
            <a:ext cx="34260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Соловьева Елена Николаевна, заведующая поликлиникой ОГБУЗ СООКД. Россия. Смоленск. 1979 </a:t>
            </a:r>
            <a:r>
              <a:rPr lang="ru-RU" sz="1400" dirty="0" err="1" smtClean="0"/>
              <a:t>г.р</a:t>
            </a:r>
            <a:endParaRPr lang="ru-RU" sz="1400" dirty="0" smtClean="0"/>
          </a:p>
          <a:p>
            <a:r>
              <a:rPr lang="ru-RU" sz="1400" dirty="0" smtClean="0"/>
              <a:t> </a:t>
            </a:r>
            <a:endParaRPr lang="ru-RU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86B73B-7217-4A43-8A68-5F8E11397A44}"/>
              </a:ext>
            </a:extLst>
          </p:cNvPr>
          <p:cNvSpPr txBox="1"/>
          <p:nvPr/>
        </p:nvSpPr>
        <p:spPr>
          <a:xfrm>
            <a:off x="8114727" y="4807261"/>
            <a:ext cx="34260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Алексеенков Никита Алексеевич, инженер-электроник ОГБУЗ СООКД. Россия. Смоленск. 1994 </a:t>
            </a:r>
            <a:r>
              <a:rPr lang="ru-RU" sz="1400" dirty="0" err="1" smtClean="0"/>
              <a:t>г.р</a:t>
            </a:r>
            <a:endParaRPr lang="ru-RU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A5C35F-2BAF-3D4B-ACCF-DC530FD2EB68}"/>
              </a:ext>
            </a:extLst>
          </p:cNvPr>
          <p:cNvSpPr txBox="1"/>
          <p:nvPr/>
        </p:nvSpPr>
        <p:spPr>
          <a:xfrm>
            <a:off x="584549" y="2590983"/>
            <a:ext cx="3038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A72E88"/>
                </a:solidFill>
                <a:latin typeface="Playfair Display SemiBold" pitchFamily="2" charset="-52"/>
              </a:rPr>
              <a:t>Руководители проекта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A8F5C6B-9DA1-054C-BDF6-066529B98D57}"/>
              </a:ext>
            </a:extLst>
          </p:cNvPr>
          <p:cNvSpPr txBox="1"/>
          <p:nvPr/>
        </p:nvSpPr>
        <p:spPr>
          <a:xfrm>
            <a:off x="6364656" y="2585320"/>
            <a:ext cx="35333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B9D04A"/>
                </a:solidFill>
                <a:latin typeface="Playfair Display SemiBold" pitchFamily="2" charset="-52"/>
              </a:rPr>
              <a:t>Ключевые члены команды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31" y="3109150"/>
            <a:ext cx="1226754" cy="134045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977" y="2991093"/>
            <a:ext cx="1309435" cy="136419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977" y="4824239"/>
            <a:ext cx="1274168" cy="119703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621785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FA4AC9-FA2A-F546-B98E-179AC30F4925}"/>
              </a:ext>
            </a:extLst>
          </p:cNvPr>
          <p:cNvSpPr txBox="1"/>
          <p:nvPr/>
        </p:nvSpPr>
        <p:spPr>
          <a:xfrm>
            <a:off x="599090" y="588577"/>
            <a:ext cx="7510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>
                <a:solidFill>
                  <a:srgbClr val="A72E88"/>
                </a:solidFill>
                <a:latin typeface="Playfair Display SemiBold" pitchFamily="2" charset="-52"/>
              </a:rPr>
              <a:t>Проблематизация</a:t>
            </a:r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. Актуальность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46D322-CBE5-544C-9576-5AB63A8F2DAD}"/>
              </a:ext>
            </a:extLst>
          </p:cNvPr>
          <p:cNvSpPr txBox="1"/>
          <p:nvPr/>
        </p:nvSpPr>
        <p:spPr>
          <a:xfrm>
            <a:off x="599090" y="1545021"/>
            <a:ext cx="1073106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Онкологический </a:t>
            </a:r>
            <a:r>
              <a:rPr lang="ru-RU" dirty="0"/>
              <a:t>диагноз – это не только медицинская, но и серьезная </a:t>
            </a:r>
            <a:r>
              <a:rPr lang="ru-RU" dirty="0" smtClean="0"/>
              <a:t>психологическая и социальная </a:t>
            </a:r>
            <a:r>
              <a:rPr lang="ru-RU" dirty="0"/>
              <a:t>проблема. У пациентов часто возникают:</a:t>
            </a:r>
            <a:br>
              <a:rPr lang="ru-RU" dirty="0"/>
            </a:br>
            <a:r>
              <a:rPr lang="ru-RU" dirty="0"/>
              <a:t>Страх, тревога, депрессия, эмоциональное выгорание.</a:t>
            </a:r>
            <a:br>
              <a:rPr lang="ru-RU" dirty="0"/>
            </a:br>
            <a:r>
              <a:rPr lang="ru-RU" dirty="0"/>
              <a:t>Трудности в общении с близкими, ощущение социальной изоляции.</a:t>
            </a:r>
            <a:br>
              <a:rPr lang="ru-RU" dirty="0"/>
            </a:br>
            <a:r>
              <a:rPr lang="ru-RU" dirty="0"/>
              <a:t>Потеря мотивации, сложности в принятии лечения.</a:t>
            </a:r>
            <a:br>
              <a:rPr lang="ru-RU" dirty="0"/>
            </a:br>
            <a:r>
              <a:rPr lang="ru-RU" dirty="0"/>
              <a:t>При этом психологическая помощь часто недоступна из-за нехватки специалистов, финансовых ограничений и недостаточной осведомленности пациентов о ее важности.</a:t>
            </a:r>
          </a:p>
          <a:p>
            <a:endParaRPr lang="ru-RU" sz="2000" dirty="0"/>
          </a:p>
          <a:p>
            <a:endParaRPr lang="ru-RU" sz="2000" dirty="0"/>
          </a:p>
        </p:txBody>
      </p:sp>
      <p:sp>
        <p:nvSpPr>
          <p:cNvPr id="8" name="Прямоугольник: скругленные углы 5">
            <a:extLst>
              <a:ext uri="{FF2B5EF4-FFF2-40B4-BE49-F238E27FC236}">
                <a16:creationId xmlns:a16="http://schemas.microsoft.com/office/drawing/2014/main" id="{9F6E69A9-5301-7B4E-92FA-1F8457768E3C}"/>
              </a:ext>
            </a:extLst>
          </p:cNvPr>
          <p:cNvSpPr/>
          <p:nvPr/>
        </p:nvSpPr>
        <p:spPr>
          <a:xfrm>
            <a:off x="599090" y="3558653"/>
            <a:ext cx="10731062" cy="2848303"/>
          </a:xfrm>
          <a:prstGeom prst="roundRect">
            <a:avLst>
              <a:gd name="adj" fmla="val 6704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910EEE-BC29-304B-9E47-CEEC63703760}"/>
              </a:ext>
            </a:extLst>
          </p:cNvPr>
          <p:cNvSpPr txBox="1"/>
          <p:nvPr/>
        </p:nvSpPr>
        <p:spPr>
          <a:xfrm>
            <a:off x="1762301" y="3689652"/>
            <a:ext cx="9295656" cy="3693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Т</a:t>
            </a:r>
            <a:r>
              <a:rPr lang="ru-RU" dirty="0" smtClean="0">
                <a:solidFill>
                  <a:schemeClr val="bg1"/>
                </a:solidFill>
              </a:rPr>
              <a:t>рудности социализации, взаимодействия в обществе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9DE830-45A8-874C-AFAB-3F5290048970}"/>
              </a:ext>
            </a:extLst>
          </p:cNvPr>
          <p:cNvSpPr txBox="1"/>
          <p:nvPr/>
        </p:nvSpPr>
        <p:spPr>
          <a:xfrm>
            <a:off x="1868432" y="4466760"/>
            <a:ext cx="9295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Физические и ментальные нарушения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56765F-582D-8346-8EDF-C67D0745B7AB}"/>
              </a:ext>
            </a:extLst>
          </p:cNvPr>
          <p:cNvSpPr txBox="1"/>
          <p:nvPr/>
        </p:nvSpPr>
        <p:spPr>
          <a:xfrm>
            <a:off x="1770752" y="5299279"/>
            <a:ext cx="9295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Изменение качества и образа  жизни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C306F3-43A5-3A4C-BCD8-D0207E3A747A}"/>
              </a:ext>
            </a:extLst>
          </p:cNvPr>
          <p:cNvSpPr txBox="1"/>
          <p:nvPr/>
        </p:nvSpPr>
        <p:spPr>
          <a:xfrm>
            <a:off x="943161" y="3372071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CF2911-A4F6-6F4B-94D7-5D790B8B48F4}"/>
              </a:ext>
            </a:extLst>
          </p:cNvPr>
          <p:cNvSpPr txBox="1"/>
          <p:nvPr/>
        </p:nvSpPr>
        <p:spPr>
          <a:xfrm>
            <a:off x="919978" y="4177828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0AB43A-6FF0-EC46-A91F-70C0BBFB8398}"/>
              </a:ext>
            </a:extLst>
          </p:cNvPr>
          <p:cNvSpPr txBox="1"/>
          <p:nvPr/>
        </p:nvSpPr>
        <p:spPr>
          <a:xfrm>
            <a:off x="936912" y="5022280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30535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BFE4FB-DBD4-3046-8961-57C86C99613F}"/>
              </a:ext>
            </a:extLst>
          </p:cNvPr>
          <p:cNvSpPr txBox="1"/>
          <p:nvPr/>
        </p:nvSpPr>
        <p:spPr>
          <a:xfrm>
            <a:off x="599090" y="588577"/>
            <a:ext cx="3568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Целевая аудитория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3FE0D1-C6A5-C04E-AEFC-D4902E28A74D}"/>
              </a:ext>
            </a:extLst>
          </p:cNvPr>
          <p:cNvSpPr txBox="1"/>
          <p:nvPr/>
        </p:nvSpPr>
        <p:spPr>
          <a:xfrm>
            <a:off x="599090" y="1545021"/>
            <a:ext cx="770762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r>
              <a:rPr lang="ru-RU" dirty="0"/>
              <a:t>Онкологические пациенты на любой стадии заболевания.</a:t>
            </a:r>
            <a:br>
              <a:rPr lang="ru-RU" dirty="0"/>
            </a:br>
            <a:r>
              <a:rPr lang="ru-RU" dirty="0"/>
              <a:t>Их близкие, нуждающиеся в психологической поддержке.</a:t>
            </a:r>
            <a:br>
              <a:rPr lang="ru-RU" dirty="0"/>
            </a:br>
            <a:r>
              <a:rPr lang="ru-RU" dirty="0"/>
              <a:t>Медицинский персонал, работающий с </a:t>
            </a:r>
            <a:r>
              <a:rPr lang="ru-RU" dirty="0" err="1"/>
              <a:t>онкопациентами</a:t>
            </a:r>
            <a:r>
              <a:rPr lang="ru-RU" dirty="0" smtClean="0"/>
              <a:t>.</a:t>
            </a:r>
          </a:p>
          <a:p>
            <a:endParaRPr lang="ru-RU" sz="2000" dirty="0"/>
          </a:p>
          <a:p>
            <a:r>
              <a:rPr lang="ru-RU" sz="2000" dirty="0" smtClean="0"/>
              <a:t>Возраст 18-70 лет.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32522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FD9C88-5035-B741-9EF2-4D25C8FCEB64}"/>
              </a:ext>
            </a:extLst>
          </p:cNvPr>
          <p:cNvSpPr txBox="1"/>
          <p:nvPr/>
        </p:nvSpPr>
        <p:spPr>
          <a:xfrm>
            <a:off x="599090" y="588577"/>
            <a:ext cx="62504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Стадия проекта. Зрелость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9E9D96-F053-B14C-97B3-0191C1B7F1A9}"/>
              </a:ext>
            </a:extLst>
          </p:cNvPr>
          <p:cNvSpPr txBox="1"/>
          <p:nvPr/>
        </p:nvSpPr>
        <p:spPr>
          <a:xfrm>
            <a:off x="1039528" y="1918069"/>
            <a:ext cx="102906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 smtClean="0"/>
              <a:t>Активный </a:t>
            </a:r>
            <a:r>
              <a:rPr lang="ru-RU" sz="2000" dirty="0"/>
              <a:t>проект (продумана архитектура проекта собрана команда, понятны ресурсы, источники продвижения проекта, реализация начата/продолжается</a:t>
            </a:r>
            <a:r>
              <a:rPr lang="ru-RU" sz="2000" dirty="0" smtClean="0"/>
              <a:t>)</a:t>
            </a:r>
          </a:p>
          <a:p>
            <a:pPr>
              <a:spcBef>
                <a:spcPts val="1200"/>
              </a:spcBef>
            </a:pPr>
            <a:endParaRPr lang="ru-RU" sz="2000" dirty="0"/>
          </a:p>
          <a:p>
            <a:pPr>
              <a:spcBef>
                <a:spcPts val="1200"/>
              </a:spcBef>
            </a:pPr>
            <a:r>
              <a:rPr lang="ru-RU" sz="2000" dirty="0" smtClean="0"/>
              <a:t>Проект запущен  4 февраля 2025 года.</a:t>
            </a:r>
            <a:endParaRPr lang="ru-RU" sz="2000" dirty="0"/>
          </a:p>
        </p:txBody>
      </p:sp>
      <p:sp>
        <p:nvSpPr>
          <p:cNvPr id="8" name="Овал 2">
            <a:extLst>
              <a:ext uri="{FF2B5EF4-FFF2-40B4-BE49-F238E27FC236}">
                <a16:creationId xmlns:a16="http://schemas.microsoft.com/office/drawing/2014/main" id="{A17177B6-1C68-8E47-9657-8BC211F975BA}"/>
              </a:ext>
            </a:extLst>
          </p:cNvPr>
          <p:cNvSpPr/>
          <p:nvPr/>
        </p:nvSpPr>
        <p:spPr>
          <a:xfrm>
            <a:off x="707844" y="1983217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77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D0987B-83B4-AA46-BFCD-AB6618EC16FA}"/>
              </a:ext>
            </a:extLst>
          </p:cNvPr>
          <p:cNvSpPr txBox="1"/>
          <p:nvPr/>
        </p:nvSpPr>
        <p:spPr>
          <a:xfrm>
            <a:off x="599090" y="588577"/>
            <a:ext cx="72266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Миссия проекта. Цели и задачи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9C69FB-0247-0B45-B74E-CC7C827B27CE}"/>
              </a:ext>
            </a:extLst>
          </p:cNvPr>
          <p:cNvSpPr txBox="1"/>
          <p:nvPr/>
        </p:nvSpPr>
        <p:spPr>
          <a:xfrm>
            <a:off x="599090" y="1301123"/>
            <a:ext cx="11078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Описывается миссия проекта. Какие цели достигаются за счет проекта. </a:t>
            </a:r>
          </a:p>
          <a:p>
            <a:r>
              <a:rPr lang="ru-RU" sz="2000" dirty="0"/>
              <a:t>Какие задачи ставит перед собой участник конкурсного отбора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78B6A2-483B-5041-9AAB-37FF081A67F6}"/>
              </a:ext>
            </a:extLst>
          </p:cNvPr>
          <p:cNvSpPr txBox="1"/>
          <p:nvPr/>
        </p:nvSpPr>
        <p:spPr>
          <a:xfrm>
            <a:off x="787531" y="3199152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A72E88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ED018C-C8C8-FC47-9904-8EE67C111AE9}"/>
              </a:ext>
            </a:extLst>
          </p:cNvPr>
          <p:cNvSpPr txBox="1"/>
          <p:nvPr/>
        </p:nvSpPr>
        <p:spPr>
          <a:xfrm>
            <a:off x="764348" y="4004909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3663EC-3DC1-1547-9D13-5F13AA9CB760}"/>
              </a:ext>
            </a:extLst>
          </p:cNvPr>
          <p:cNvSpPr txBox="1"/>
          <p:nvPr/>
        </p:nvSpPr>
        <p:spPr>
          <a:xfrm>
            <a:off x="781282" y="4849361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3A1142-CF42-E546-891A-29A412372602}"/>
              </a:ext>
            </a:extLst>
          </p:cNvPr>
          <p:cNvSpPr txBox="1"/>
          <p:nvPr/>
        </p:nvSpPr>
        <p:spPr>
          <a:xfrm>
            <a:off x="4898792" y="3199152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C7FB12-663E-BB45-B0AE-A412BADB16B3}"/>
              </a:ext>
            </a:extLst>
          </p:cNvPr>
          <p:cNvSpPr txBox="1"/>
          <p:nvPr/>
        </p:nvSpPr>
        <p:spPr>
          <a:xfrm>
            <a:off x="4875609" y="4004909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AF7BDC-95D7-3642-91FF-A8B00E650BBC}"/>
              </a:ext>
            </a:extLst>
          </p:cNvPr>
          <p:cNvSpPr txBox="1"/>
          <p:nvPr/>
        </p:nvSpPr>
        <p:spPr>
          <a:xfrm>
            <a:off x="4892543" y="4849361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A06FC8-20DC-1442-B6F9-1D752E470FFA}"/>
              </a:ext>
            </a:extLst>
          </p:cNvPr>
          <p:cNvSpPr txBox="1"/>
          <p:nvPr/>
        </p:nvSpPr>
        <p:spPr>
          <a:xfrm>
            <a:off x="786088" y="2534664"/>
            <a:ext cx="2677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Playfair Display SemiBold" pitchFamily="2" charset="-52"/>
              </a:rPr>
              <a:t>Цели и задачи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AEF22A-80F6-934F-814E-7A34502A8484}"/>
              </a:ext>
            </a:extLst>
          </p:cNvPr>
          <p:cNvSpPr txBox="1"/>
          <p:nvPr/>
        </p:nvSpPr>
        <p:spPr>
          <a:xfrm>
            <a:off x="1409991" y="3199152"/>
            <a:ext cx="3541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Создать доступную систему психологической поддержки онкологических пациентов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A45BA0-D4B1-6C43-A815-242F5EBF451D}"/>
              </a:ext>
            </a:extLst>
          </p:cNvPr>
          <p:cNvSpPr txBox="1"/>
          <p:nvPr/>
        </p:nvSpPr>
        <p:spPr>
          <a:xfrm>
            <a:off x="1430204" y="4175376"/>
            <a:ext cx="354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Повышение качества жизни пациентов </a:t>
            </a:r>
            <a:endParaRPr lang="ru-RU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02AC18-941A-574F-8D29-652E047DEC2E}"/>
              </a:ext>
            </a:extLst>
          </p:cNvPr>
          <p:cNvSpPr txBox="1"/>
          <p:nvPr/>
        </p:nvSpPr>
        <p:spPr>
          <a:xfrm>
            <a:off x="1430204" y="5084110"/>
            <a:ext cx="3541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Профилактика эмоционального выгорания у специалистов помогающих профессий</a:t>
            </a:r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B1BA54-CEA8-324D-A51C-67190010D735}"/>
              </a:ext>
            </a:extLst>
          </p:cNvPr>
          <p:cNvSpPr txBox="1"/>
          <p:nvPr/>
        </p:nvSpPr>
        <p:spPr>
          <a:xfrm>
            <a:off x="5637586" y="2975047"/>
            <a:ext cx="35415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Организовать регулярные очные и онлайн-группы поддержки для </a:t>
            </a:r>
            <a:r>
              <a:rPr lang="ru-RU" dirty="0" smtClean="0"/>
              <a:t>пациентов и медицинских работников</a:t>
            </a:r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EC083BC-A197-F644-8276-D16BE958C6FF}"/>
              </a:ext>
            </a:extLst>
          </p:cNvPr>
          <p:cNvSpPr txBox="1"/>
          <p:nvPr/>
        </p:nvSpPr>
        <p:spPr>
          <a:xfrm>
            <a:off x="5654520" y="4148188"/>
            <a:ext cx="47785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Провести цикл лекций и тренингов по управлению стрессом и эмоциональной адаптации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3142D69-389E-FA41-B6F5-C90265FC495B}"/>
              </a:ext>
            </a:extLst>
          </p:cNvPr>
          <p:cNvSpPr txBox="1"/>
          <p:nvPr/>
        </p:nvSpPr>
        <p:spPr>
          <a:xfrm>
            <a:off x="5637587" y="5084110"/>
            <a:ext cx="3541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Разработать методические материалы и онлайн-ресурс с полезной информацией</a:t>
            </a:r>
          </a:p>
        </p:txBody>
      </p:sp>
    </p:spTree>
    <p:extLst>
      <p:ext uri="{BB962C8B-B14F-4D97-AF65-F5344CB8AC3E}">
        <p14:creationId xmlns:p14="http://schemas.microsoft.com/office/powerpoint/2010/main" val="1478707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690254-2E86-BE45-BDF3-C531AFA98911}"/>
              </a:ext>
            </a:extLst>
          </p:cNvPr>
          <p:cNvSpPr txBox="1"/>
          <p:nvPr/>
        </p:nvSpPr>
        <p:spPr>
          <a:xfrm>
            <a:off x="599090" y="588577"/>
            <a:ext cx="25314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Суть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37FA73-FDF5-4545-9A83-B81C56B1FB7A}"/>
              </a:ext>
            </a:extLst>
          </p:cNvPr>
          <p:cNvSpPr txBox="1"/>
          <p:nvPr/>
        </p:nvSpPr>
        <p:spPr>
          <a:xfrm>
            <a:off x="599090" y="1311852"/>
            <a:ext cx="10731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Кратко и тезисно описывается суть проекта: что за проект, какая «механика» проекта, из каких инициатив/событий состоит проект, как реализуется либо будет реализовываться проекта</a:t>
            </a:r>
          </a:p>
        </p:txBody>
      </p:sp>
      <p:sp>
        <p:nvSpPr>
          <p:cNvPr id="8" name="Прямоугольник: скругленные углы 11">
            <a:extLst>
              <a:ext uri="{FF2B5EF4-FFF2-40B4-BE49-F238E27FC236}">
                <a16:creationId xmlns:a16="http://schemas.microsoft.com/office/drawing/2014/main" id="{A94B22EA-478D-ED42-A6D1-AF33314DED96}"/>
              </a:ext>
            </a:extLst>
          </p:cNvPr>
          <p:cNvSpPr/>
          <p:nvPr/>
        </p:nvSpPr>
        <p:spPr>
          <a:xfrm>
            <a:off x="1266718" y="2254942"/>
            <a:ext cx="9658564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Проект направлен на оказание комплексной психологической и информационной помощи онкологическим пациентам на разных стадиях лечения.  </a:t>
            </a:r>
            <a:endParaRPr lang="ru-RU" dirty="0"/>
          </a:p>
        </p:txBody>
      </p:sp>
      <p:sp>
        <p:nvSpPr>
          <p:cNvPr id="9" name="Прямоугольник: скругленные углы 15">
            <a:extLst>
              <a:ext uri="{FF2B5EF4-FFF2-40B4-BE49-F238E27FC236}">
                <a16:creationId xmlns:a16="http://schemas.microsoft.com/office/drawing/2014/main" id="{BEB46AAA-30A5-DB41-83AD-72BC9CB91D2F}"/>
              </a:ext>
            </a:extLst>
          </p:cNvPr>
          <p:cNvSpPr/>
          <p:nvPr/>
        </p:nvSpPr>
        <p:spPr>
          <a:xfrm>
            <a:off x="1266718" y="3640621"/>
            <a:ext cx="9658564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Проект включает в себя очные и онлайн –группы поддержки, индивидуальные консультации с психологом и врачом- онкологом. </a:t>
            </a:r>
            <a:endParaRPr lang="ru-RU" dirty="0"/>
          </a:p>
        </p:txBody>
      </p:sp>
      <p:sp>
        <p:nvSpPr>
          <p:cNvPr id="10" name="Прямоугольник: скругленные углы 16">
            <a:extLst>
              <a:ext uri="{FF2B5EF4-FFF2-40B4-BE49-F238E27FC236}">
                <a16:creationId xmlns:a16="http://schemas.microsoft.com/office/drawing/2014/main" id="{67F45B01-050D-CE47-83F2-B1A6474A87AF}"/>
              </a:ext>
            </a:extLst>
          </p:cNvPr>
          <p:cNvSpPr/>
          <p:nvPr/>
        </p:nvSpPr>
        <p:spPr>
          <a:xfrm>
            <a:off x="1266718" y="5026300"/>
            <a:ext cx="9658564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Разработка образовательных программ и  </a:t>
            </a:r>
            <a:r>
              <a:rPr lang="ru-RU" dirty="0" err="1" smtClean="0"/>
              <a:t>итернет</a:t>
            </a:r>
            <a:r>
              <a:rPr lang="ru-RU" dirty="0" smtClean="0"/>
              <a:t>-ресурсов для пациентов, их родственников и медицинского персонала.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039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E5D33E-8624-9F40-B0DC-F3E78C924CAB}"/>
              </a:ext>
            </a:extLst>
          </p:cNvPr>
          <p:cNvSpPr txBox="1"/>
          <p:nvPr/>
        </p:nvSpPr>
        <p:spPr>
          <a:xfrm>
            <a:off x="599090" y="588577"/>
            <a:ext cx="343235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Механика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A60232-FEBC-9240-8017-B07BA7245877}"/>
              </a:ext>
            </a:extLst>
          </p:cNvPr>
          <p:cNvSpPr txBox="1"/>
          <p:nvPr/>
        </p:nvSpPr>
        <p:spPr>
          <a:xfrm>
            <a:off x="599090" y="1311852"/>
            <a:ext cx="107310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Описываются отличительные характеристики проекта с точки зрения его реализации: </a:t>
            </a:r>
            <a:br>
              <a:rPr lang="ru-RU" sz="2000" dirty="0"/>
            </a:br>
            <a:r>
              <a:rPr lang="ru-RU" sz="2000" dirty="0"/>
              <a:t>как происходит запуск проекта, какие используются инструменты, какая последовательность шагов по созданию проекта применяются</a:t>
            </a:r>
          </a:p>
        </p:txBody>
      </p:sp>
      <p:sp>
        <p:nvSpPr>
          <p:cNvPr id="8" name="Прямоугольник: скругленные углы 6">
            <a:extLst>
              <a:ext uri="{FF2B5EF4-FFF2-40B4-BE49-F238E27FC236}">
                <a16:creationId xmlns:a16="http://schemas.microsoft.com/office/drawing/2014/main" id="{89879918-B16C-1F4D-A71E-A636346F56B4}"/>
              </a:ext>
            </a:extLst>
          </p:cNvPr>
          <p:cNvSpPr/>
          <p:nvPr/>
        </p:nvSpPr>
        <p:spPr>
          <a:xfrm>
            <a:off x="599090" y="2475552"/>
            <a:ext cx="4845269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marL="342900" indent="-342900">
              <a:buAutoNum type="arabicPeriod"/>
            </a:pPr>
            <a:r>
              <a:rPr lang="ru-RU" sz="1100" dirty="0" smtClean="0"/>
              <a:t>Организация места проведения групповых занятий для </a:t>
            </a:r>
            <a:r>
              <a:rPr lang="ru-RU" sz="1100" dirty="0" err="1" smtClean="0"/>
              <a:t>онко</a:t>
            </a:r>
            <a:r>
              <a:rPr lang="ru-RU" sz="1100" dirty="0" err="1" smtClean="0"/>
              <a:t>лигических</a:t>
            </a:r>
            <a:r>
              <a:rPr lang="ru-RU" sz="1100" dirty="0" smtClean="0"/>
              <a:t> </a:t>
            </a:r>
            <a:r>
              <a:rPr lang="ru-RU" sz="1100" dirty="0" smtClean="0"/>
              <a:t>пациентов и их родственников.</a:t>
            </a:r>
          </a:p>
          <a:p>
            <a:pPr marL="342900" indent="-342900">
              <a:buAutoNum type="arabicPeriod"/>
            </a:pPr>
            <a:r>
              <a:rPr lang="ru-RU" sz="1100" dirty="0" smtClean="0"/>
              <a:t>Подготовка контент –плана на основе исследований в области онкологии и </a:t>
            </a:r>
            <a:r>
              <a:rPr lang="ru-RU" sz="1100" dirty="0" err="1" smtClean="0"/>
              <a:t>онкопсихологии</a:t>
            </a:r>
            <a:r>
              <a:rPr lang="ru-RU" sz="1100" dirty="0" smtClean="0"/>
              <a:t> для размещения в </a:t>
            </a:r>
            <a:r>
              <a:rPr lang="ru-RU" sz="1100" dirty="0" err="1" smtClean="0"/>
              <a:t>телеграм</a:t>
            </a:r>
            <a:r>
              <a:rPr lang="ru-RU" sz="1100" dirty="0"/>
              <a:t>-</a:t>
            </a:r>
            <a:r>
              <a:rPr lang="ru-RU" sz="1100" dirty="0" smtClean="0"/>
              <a:t>сообществе проекта для повышения уровня осведомленности о заболевании и способах работы над психическими состояниями.</a:t>
            </a:r>
          </a:p>
          <a:p>
            <a:pPr marL="342900" indent="-342900">
              <a:buAutoNum type="arabicPeriod"/>
            </a:pPr>
            <a:r>
              <a:rPr lang="ru-RU" sz="1100" dirty="0" smtClean="0"/>
              <a:t> </a:t>
            </a:r>
            <a:r>
              <a:rPr lang="ru-RU" sz="1100" dirty="0" smtClean="0"/>
              <a:t>Уведомление пациентов о проведении групп и индивидуальных консультаций по вопросам психического состояния пациентов и их близких путем размещения брошюр и плакатов на стендах </a:t>
            </a:r>
            <a:r>
              <a:rPr lang="ru-RU" sz="1100" dirty="0" err="1" smtClean="0"/>
              <a:t>онкодиспансеров</a:t>
            </a:r>
            <a:r>
              <a:rPr lang="ru-RU" sz="1100" dirty="0" smtClean="0"/>
              <a:t>. </a:t>
            </a:r>
            <a:endParaRPr lang="ru-RU" sz="1100" dirty="0" smtClean="0"/>
          </a:p>
        </p:txBody>
      </p:sp>
      <p:sp>
        <p:nvSpPr>
          <p:cNvPr id="9" name="Прямоугольник: скругленные углы 7">
            <a:extLst>
              <a:ext uri="{FF2B5EF4-FFF2-40B4-BE49-F238E27FC236}">
                <a16:creationId xmlns:a16="http://schemas.microsoft.com/office/drawing/2014/main" id="{C99722BC-85BA-A140-9E9E-71C5F0D0B7CC}"/>
              </a:ext>
            </a:extLst>
          </p:cNvPr>
          <p:cNvSpPr/>
          <p:nvPr/>
        </p:nvSpPr>
        <p:spPr>
          <a:xfrm>
            <a:off x="5559973" y="2475552"/>
            <a:ext cx="6032938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Инструменты:</a:t>
            </a:r>
          </a:p>
          <a:p>
            <a:r>
              <a:rPr lang="ru-RU" dirty="0" smtClean="0"/>
              <a:t>1. К</a:t>
            </a:r>
            <a:r>
              <a:rPr lang="ru-RU" dirty="0" smtClean="0"/>
              <a:t>онтент-план для социальных сетей</a:t>
            </a:r>
            <a:endParaRPr lang="ru-RU" dirty="0"/>
          </a:p>
          <a:p>
            <a:r>
              <a:rPr lang="ru-RU" dirty="0"/>
              <a:t>2</a:t>
            </a:r>
            <a:r>
              <a:rPr lang="ru-RU" dirty="0" smtClean="0"/>
              <a:t>. Листовки, плакаты для размещения информации о предстоящих мероприятиях</a:t>
            </a:r>
            <a:endParaRPr lang="ru-RU" dirty="0"/>
          </a:p>
          <a:p>
            <a:r>
              <a:rPr lang="ru-RU" dirty="0"/>
              <a:t>3</a:t>
            </a:r>
            <a:r>
              <a:rPr lang="ru-RU" dirty="0" smtClean="0"/>
              <a:t>. Информация в СМИ</a:t>
            </a:r>
            <a:endParaRPr lang="ru-RU" dirty="0"/>
          </a:p>
        </p:txBody>
      </p:sp>
      <p:sp>
        <p:nvSpPr>
          <p:cNvPr id="10" name="Прямоугольник: скругленные углы 8">
            <a:extLst>
              <a:ext uri="{FF2B5EF4-FFF2-40B4-BE49-F238E27FC236}">
                <a16:creationId xmlns:a16="http://schemas.microsoft.com/office/drawing/2014/main" id="{2FEE36DE-3F0A-2C4F-8F97-DC06DFD1A9D9}"/>
              </a:ext>
            </a:extLst>
          </p:cNvPr>
          <p:cNvSpPr/>
          <p:nvPr/>
        </p:nvSpPr>
        <p:spPr>
          <a:xfrm>
            <a:off x="599090" y="4398057"/>
            <a:ext cx="10993820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Последовательность:</a:t>
            </a:r>
          </a:p>
          <a:p>
            <a:r>
              <a:rPr lang="ru-RU" dirty="0"/>
              <a:t>1</a:t>
            </a:r>
            <a:r>
              <a:rPr lang="ru-RU" dirty="0" smtClean="0"/>
              <a:t>. </a:t>
            </a:r>
            <a:r>
              <a:rPr lang="ru-RU" dirty="0" smtClean="0"/>
              <a:t>Развесить листовки с информацией о школе</a:t>
            </a:r>
            <a:endParaRPr lang="ru-RU" dirty="0"/>
          </a:p>
          <a:p>
            <a:r>
              <a:rPr lang="ru-RU" dirty="0"/>
              <a:t>2</a:t>
            </a:r>
            <a:r>
              <a:rPr lang="ru-RU" dirty="0" smtClean="0"/>
              <a:t>. Провести встречи, создать </a:t>
            </a:r>
            <a:r>
              <a:rPr lang="ru-RU" dirty="0" err="1" smtClean="0"/>
              <a:t>интернет-ресурсы</a:t>
            </a:r>
            <a:endParaRPr lang="ru-RU" dirty="0"/>
          </a:p>
          <a:p>
            <a:r>
              <a:rPr lang="ru-RU" dirty="0"/>
              <a:t>3</a:t>
            </a:r>
            <a:r>
              <a:rPr lang="ru-RU" dirty="0" smtClean="0"/>
              <a:t>. Обратная связь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858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2DB4CB-73D1-2148-924A-D3D1A20C3243}"/>
              </a:ext>
            </a:extLst>
          </p:cNvPr>
          <p:cNvSpPr txBox="1"/>
          <p:nvPr/>
        </p:nvSpPr>
        <p:spPr>
          <a:xfrm>
            <a:off x="599090" y="588577"/>
            <a:ext cx="5606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Основные результаты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012B77-6744-9940-BDBF-145020A371EA}"/>
              </a:ext>
            </a:extLst>
          </p:cNvPr>
          <p:cNvSpPr txBox="1"/>
          <p:nvPr/>
        </p:nvSpPr>
        <p:spPr>
          <a:xfrm>
            <a:off x="599090" y="1311852"/>
            <a:ext cx="10731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Указывается до 5 основных результатов проекта, которые будут достигнуты в </a:t>
            </a:r>
            <a:r>
              <a:rPr lang="ru-RU" sz="2000" dirty="0" smtClean="0"/>
              <a:t>2025 </a:t>
            </a:r>
            <a:r>
              <a:rPr lang="ru-RU" sz="2000" dirty="0"/>
              <a:t>году </a:t>
            </a:r>
            <a:br>
              <a:rPr lang="ru-RU" sz="2000" dirty="0"/>
            </a:br>
            <a:r>
              <a:rPr lang="ru-RU" sz="2000" dirty="0"/>
              <a:t>и в последующем периоде</a:t>
            </a:r>
          </a:p>
        </p:txBody>
      </p:sp>
      <p:sp>
        <p:nvSpPr>
          <p:cNvPr id="8" name="Овал 9">
            <a:extLst>
              <a:ext uri="{FF2B5EF4-FFF2-40B4-BE49-F238E27FC236}">
                <a16:creationId xmlns:a16="http://schemas.microsoft.com/office/drawing/2014/main" id="{95A6727E-4E54-5049-AD3F-7E4D733BE664}"/>
              </a:ext>
            </a:extLst>
          </p:cNvPr>
          <p:cNvSpPr/>
          <p:nvPr/>
        </p:nvSpPr>
        <p:spPr>
          <a:xfrm>
            <a:off x="707844" y="2296600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10">
            <a:extLst>
              <a:ext uri="{FF2B5EF4-FFF2-40B4-BE49-F238E27FC236}">
                <a16:creationId xmlns:a16="http://schemas.microsoft.com/office/drawing/2014/main" id="{F97F9C59-89C4-ED46-BC9F-0D3E4EABDB46}"/>
              </a:ext>
            </a:extLst>
          </p:cNvPr>
          <p:cNvSpPr/>
          <p:nvPr/>
        </p:nvSpPr>
        <p:spPr>
          <a:xfrm>
            <a:off x="707844" y="2937184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11">
            <a:extLst>
              <a:ext uri="{FF2B5EF4-FFF2-40B4-BE49-F238E27FC236}">
                <a16:creationId xmlns:a16="http://schemas.microsoft.com/office/drawing/2014/main" id="{0B50C7FF-C535-C04C-BB21-B8312DB0B06A}"/>
              </a:ext>
            </a:extLst>
          </p:cNvPr>
          <p:cNvSpPr/>
          <p:nvPr/>
        </p:nvSpPr>
        <p:spPr>
          <a:xfrm>
            <a:off x="707844" y="3555730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2">
            <a:extLst>
              <a:ext uri="{FF2B5EF4-FFF2-40B4-BE49-F238E27FC236}">
                <a16:creationId xmlns:a16="http://schemas.microsoft.com/office/drawing/2014/main" id="{1A11A1F6-0531-364A-AD8A-E589334E16B2}"/>
              </a:ext>
            </a:extLst>
          </p:cNvPr>
          <p:cNvSpPr/>
          <p:nvPr/>
        </p:nvSpPr>
        <p:spPr>
          <a:xfrm>
            <a:off x="707844" y="4174327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3">
            <a:extLst>
              <a:ext uri="{FF2B5EF4-FFF2-40B4-BE49-F238E27FC236}">
                <a16:creationId xmlns:a16="http://schemas.microsoft.com/office/drawing/2014/main" id="{D73557A0-38A9-CB4B-B14C-F1430907911C}"/>
              </a:ext>
            </a:extLst>
          </p:cNvPr>
          <p:cNvSpPr/>
          <p:nvPr/>
        </p:nvSpPr>
        <p:spPr>
          <a:xfrm>
            <a:off x="707844" y="4799034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678E1D-1ED6-9A49-824B-A22693BFE844}"/>
              </a:ext>
            </a:extLst>
          </p:cNvPr>
          <p:cNvSpPr txBox="1"/>
          <p:nvPr/>
        </p:nvSpPr>
        <p:spPr>
          <a:xfrm>
            <a:off x="1096871" y="2219793"/>
            <a:ext cx="10324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1 </a:t>
            </a:r>
            <a:r>
              <a:rPr lang="ru-RU" sz="2000" dirty="0" smtClean="0"/>
              <a:t>улучшение качества жизни онкологическим пациентам </a:t>
            </a:r>
            <a:endParaRPr lang="ru-RU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C87659-64EE-F442-B024-A538C907FAFE}"/>
              </a:ext>
            </a:extLst>
          </p:cNvPr>
          <p:cNvSpPr txBox="1"/>
          <p:nvPr/>
        </p:nvSpPr>
        <p:spPr>
          <a:xfrm>
            <a:off x="1096871" y="2844500"/>
            <a:ext cx="10324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2 </a:t>
            </a:r>
            <a:r>
              <a:rPr lang="ru-RU" sz="2000" dirty="0" smtClean="0"/>
              <a:t>профилактика эмоционального выгорания у медицинских работников </a:t>
            </a:r>
            <a:endParaRPr lang="ru-RU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D9F775E-F051-4040-A4CF-F5F248A66BCF}"/>
              </a:ext>
            </a:extLst>
          </p:cNvPr>
          <p:cNvSpPr txBox="1"/>
          <p:nvPr/>
        </p:nvSpPr>
        <p:spPr>
          <a:xfrm>
            <a:off x="1096871" y="3469207"/>
            <a:ext cx="10324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3 </a:t>
            </a:r>
            <a:r>
              <a:rPr lang="ru-RU" sz="2000" dirty="0" smtClean="0"/>
              <a:t>адаптация родственников пациентов </a:t>
            </a:r>
            <a:endParaRPr lang="ru-RU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2F3FE3-DDDF-F04D-99FC-5558F11755A7}"/>
              </a:ext>
            </a:extLst>
          </p:cNvPr>
          <p:cNvSpPr txBox="1"/>
          <p:nvPr/>
        </p:nvSpPr>
        <p:spPr>
          <a:xfrm>
            <a:off x="1096871" y="4093914"/>
            <a:ext cx="10324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4 </a:t>
            </a:r>
            <a:r>
              <a:rPr lang="ru-RU" sz="2000" dirty="0" smtClean="0"/>
              <a:t>создание интернет- ресурсов </a:t>
            </a:r>
            <a:endParaRPr lang="ru-RU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26DD552-DC4B-A740-A522-4DBB1979DBB7}"/>
              </a:ext>
            </a:extLst>
          </p:cNvPr>
          <p:cNvSpPr txBox="1"/>
          <p:nvPr/>
        </p:nvSpPr>
        <p:spPr>
          <a:xfrm>
            <a:off x="1096871" y="4718621"/>
            <a:ext cx="10324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5 разработка и внедрение программ психологической поддержки пациентов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13168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88475A-0C6F-9641-A042-B188E420BA4B}"/>
              </a:ext>
            </a:extLst>
          </p:cNvPr>
          <p:cNvSpPr txBox="1"/>
          <p:nvPr/>
        </p:nvSpPr>
        <p:spPr>
          <a:xfrm>
            <a:off x="599090" y="588577"/>
            <a:ext cx="59346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Информация о текущем статусе </a:t>
            </a:r>
            <a:b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</a:br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реализации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BAD028-2A95-2940-B0E2-3D9CF5EE1277}"/>
              </a:ext>
            </a:extLst>
          </p:cNvPr>
          <p:cNvSpPr txBox="1"/>
          <p:nvPr/>
        </p:nvSpPr>
        <p:spPr>
          <a:xfrm>
            <a:off x="599090" y="1584299"/>
            <a:ext cx="107310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Описывается тезисно какие на момент подачи заявки на конкурсный отбор выполнены «шаги» по реализации проекта. Желательно представить статистические данные, подтверждающие текущий статус проекта, а также представить ссылки на сайты/ видео-контент/статьи в СМИ / посты в соцсетях и прочее, подтверждающее текущий статус проекта</a:t>
            </a:r>
          </a:p>
        </p:txBody>
      </p:sp>
      <p:sp>
        <p:nvSpPr>
          <p:cNvPr id="8" name="Прямоугольник: скругленные углы 19">
            <a:extLst>
              <a:ext uri="{FF2B5EF4-FFF2-40B4-BE49-F238E27FC236}">
                <a16:creationId xmlns:a16="http://schemas.microsoft.com/office/drawing/2014/main" id="{C4169BAA-4B12-B14F-A2F9-009A19F16532}"/>
              </a:ext>
            </a:extLst>
          </p:cNvPr>
          <p:cNvSpPr/>
          <p:nvPr/>
        </p:nvSpPr>
        <p:spPr>
          <a:xfrm>
            <a:off x="599090" y="2454952"/>
            <a:ext cx="4845269" cy="189904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 smtClean="0"/>
              <a:t>Ведение социальных сетей </a:t>
            </a:r>
          </a:p>
          <a:p>
            <a:r>
              <a:rPr lang="ru-RU" dirty="0" smtClean="0"/>
              <a:t>Проведение очных встреч </a:t>
            </a:r>
          </a:p>
          <a:p>
            <a:r>
              <a:rPr lang="ru-RU" dirty="0" smtClean="0"/>
              <a:t>Проведение онлайн мероприятий </a:t>
            </a:r>
          </a:p>
          <a:p>
            <a:r>
              <a:rPr lang="ru-RU" dirty="0" smtClean="0"/>
              <a:t>Разработка печатных материалов</a:t>
            </a:r>
            <a:endParaRPr lang="ru-RU" dirty="0"/>
          </a:p>
        </p:txBody>
      </p:sp>
      <p:sp>
        <p:nvSpPr>
          <p:cNvPr id="9" name="Прямоугольник: скругленные углы 20">
            <a:extLst>
              <a:ext uri="{FF2B5EF4-FFF2-40B4-BE49-F238E27FC236}">
                <a16:creationId xmlns:a16="http://schemas.microsoft.com/office/drawing/2014/main" id="{444AD552-A7DD-B541-B481-B576E7BAE03B}"/>
              </a:ext>
            </a:extLst>
          </p:cNvPr>
          <p:cNvSpPr/>
          <p:nvPr/>
        </p:nvSpPr>
        <p:spPr>
          <a:xfrm>
            <a:off x="5559973" y="2475552"/>
            <a:ext cx="6032938" cy="888803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СМИ</a:t>
            </a:r>
          </a:p>
        </p:txBody>
      </p:sp>
      <p:sp>
        <p:nvSpPr>
          <p:cNvPr id="10" name="Прямоугольник: скругленные углы 21">
            <a:extLst>
              <a:ext uri="{FF2B5EF4-FFF2-40B4-BE49-F238E27FC236}">
                <a16:creationId xmlns:a16="http://schemas.microsoft.com/office/drawing/2014/main" id="{C18EE8D4-00F3-1F40-B507-684B74EA7715}"/>
              </a:ext>
            </a:extLst>
          </p:cNvPr>
          <p:cNvSpPr/>
          <p:nvPr/>
        </p:nvSpPr>
        <p:spPr>
          <a:xfrm>
            <a:off x="599090" y="4503591"/>
            <a:ext cx="10993820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Статистические данные</a:t>
            </a:r>
          </a:p>
        </p:txBody>
      </p:sp>
      <p:sp>
        <p:nvSpPr>
          <p:cNvPr id="11" name="Прямоугольник: скругленные углы 22">
            <a:extLst>
              <a:ext uri="{FF2B5EF4-FFF2-40B4-BE49-F238E27FC236}">
                <a16:creationId xmlns:a16="http://schemas.microsoft.com/office/drawing/2014/main" id="{6925F8D5-4A90-3449-9C15-AFA3927AC4E0}"/>
              </a:ext>
            </a:extLst>
          </p:cNvPr>
          <p:cNvSpPr/>
          <p:nvPr/>
        </p:nvSpPr>
        <p:spPr>
          <a:xfrm>
            <a:off x="5559973" y="3465189"/>
            <a:ext cx="6032938" cy="888803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Соц. </a:t>
            </a:r>
            <a:r>
              <a:rPr lang="ru-RU" dirty="0" smtClean="0"/>
              <a:t>Сети</a:t>
            </a:r>
            <a:r>
              <a:rPr lang="en-US" dirty="0" smtClean="0"/>
              <a:t>: https</a:t>
            </a:r>
            <a:r>
              <a:rPr lang="en-US" dirty="0" smtClean="0">
                <a:sym typeface="Wingdings" panose="05000000000000000000" pitchFamily="2" charset="2"/>
              </a:rPr>
              <a:t>://t.me/znaionko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9784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823</Words>
  <Application>Microsoft Office PowerPoint</Application>
  <PresentationFormat>Широкоэкранный</PresentationFormat>
  <Paragraphs>106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Dita Sweet</vt:lpstr>
      <vt:lpstr>Playfair Display</vt:lpstr>
      <vt:lpstr>Playfair Display SemiBold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User</cp:lastModifiedBy>
  <cp:revision>19</cp:revision>
  <dcterms:created xsi:type="dcterms:W3CDTF">2025-03-26T12:04:55Z</dcterms:created>
  <dcterms:modified xsi:type="dcterms:W3CDTF">2025-04-08T10:04:51Z</dcterms:modified>
</cp:coreProperties>
</file>