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71" r:id="rId6"/>
    <p:sldId id="261" r:id="rId7"/>
    <p:sldId id="260" r:id="rId8"/>
    <p:sldId id="265" r:id="rId9"/>
    <p:sldId id="264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4F0F"/>
    <a:srgbClr val="C3D98C"/>
    <a:srgbClr val="A5C566"/>
    <a:srgbClr val="283F19"/>
    <a:srgbClr val="F0E0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E32CB-E609-4524-8E8F-93097550D256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B7CD-657E-4225-A45E-1B0BA6769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985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E32CB-E609-4524-8E8F-93097550D256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B7CD-657E-4225-A45E-1B0BA6769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0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E32CB-E609-4524-8E8F-93097550D256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B7CD-657E-4225-A45E-1B0BA6769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51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E32CB-E609-4524-8E8F-93097550D256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B7CD-657E-4225-A45E-1B0BA6769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8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E32CB-E609-4524-8E8F-93097550D256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B7CD-657E-4225-A45E-1B0BA6769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514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E32CB-E609-4524-8E8F-93097550D256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B7CD-657E-4225-A45E-1B0BA6769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25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E32CB-E609-4524-8E8F-93097550D256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B7CD-657E-4225-A45E-1B0BA6769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576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E32CB-E609-4524-8E8F-93097550D256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B7CD-657E-4225-A45E-1B0BA6769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348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E32CB-E609-4524-8E8F-93097550D256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B7CD-657E-4225-A45E-1B0BA6769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014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E32CB-E609-4524-8E8F-93097550D256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B7CD-657E-4225-A45E-1B0BA6769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80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E32CB-E609-4524-8E8F-93097550D256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B7CD-657E-4225-A45E-1B0BA6769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32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E32CB-E609-4524-8E8F-93097550D256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DB7CD-657E-4225-A45E-1B0BA6769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83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hyperlink" Target="https://disk.yandex.ru/d/BXfkQcZZRmChB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fif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14.png"/><Relationship Id="rId10" Type="http://schemas.openxmlformats.org/officeDocument/2006/relationships/image" Target="../media/image27.png"/><Relationship Id="rId4" Type="http://schemas.openxmlformats.org/officeDocument/2006/relationships/image" Target="../media/image13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hyperlink" Target="https://disk.yandex.ru/d/WWx6SOtNQ5Nnjw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18" y="141479"/>
            <a:ext cx="8693749" cy="67182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86603" y="549635"/>
            <a:ext cx="6388333" cy="142550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63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ЗДОРОВОЕ ПИТАНИЕ.</a:t>
            </a:r>
            <a:r>
              <a:rPr lang="ru-RU" sz="4000" b="1" dirty="0" smtClean="0">
                <a:ln w="63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4000" b="1" dirty="0" smtClean="0">
                <a:ln w="63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000" b="1" dirty="0" smtClean="0">
                <a:ln w="63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ОДОБРЕНО.</a:t>
            </a:r>
            <a:r>
              <a:rPr lang="en-US" sz="4000" b="1" dirty="0" smtClean="0">
                <a:ln w="63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4000" b="1" dirty="0" smtClean="0">
                <a:ln w="63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ДЕТИ!</a:t>
            </a:r>
            <a:endParaRPr lang="ru-RU" sz="4000" b="1" dirty="0">
              <a:ln w="6350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25738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228" y="2859579"/>
            <a:ext cx="1501772" cy="399842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465" y="2023820"/>
            <a:ext cx="7247508" cy="27227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1"/>
          <a:stretch/>
        </p:blipFill>
        <p:spPr>
          <a:xfrm>
            <a:off x="5055961" y="1852132"/>
            <a:ext cx="2930756" cy="48692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217" y="2723635"/>
            <a:ext cx="1536256" cy="404586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641"/>
            <a:ext cx="5406806" cy="11121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2" y="141479"/>
            <a:ext cx="2581358" cy="24269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41345">
            <a:off x="9725870" y="2417007"/>
            <a:ext cx="514192" cy="61325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248" y="2766898"/>
            <a:ext cx="2696190" cy="395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26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6145704"/>
            <a:ext cx="7105649" cy="607520"/>
          </a:xfrm>
          <a:prstGeom prst="rect">
            <a:avLst/>
          </a:prstGeom>
          <a:solidFill>
            <a:srgbClr val="C3D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94"/>
          <a:stretch/>
        </p:blipFill>
        <p:spPr>
          <a:xfrm rot="5400000" flipH="1">
            <a:off x="6767512" y="1433512"/>
            <a:ext cx="5105398" cy="57435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3757" y="-503755"/>
            <a:ext cx="830810" cy="1838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34" y="131273"/>
            <a:ext cx="7610541" cy="60637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n w="63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 ЭТАП. ПРАКТИКО-ОРИЕНТИРОВАННЫЙ</a:t>
            </a:r>
            <a:endParaRPr lang="ru-RU" sz="3600" b="1" dirty="0">
              <a:ln w="6350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3080" y="830813"/>
            <a:ext cx="722833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endParaRPr lang="ru-RU" dirty="0" smtClean="0">
              <a:solidFill>
                <a:srgbClr val="AD4F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</a:pPr>
            <a:endParaRPr lang="ru-RU" dirty="0">
              <a:solidFill>
                <a:srgbClr val="AD4F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AD4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</a:t>
            </a:r>
            <a:r>
              <a:rPr lang="ru-RU" dirty="0">
                <a:solidFill>
                  <a:srgbClr val="AD4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витаминах для красоты и здоровья!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AD4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</a:t>
            </a:r>
            <a:r>
              <a:rPr lang="ru-RU" dirty="0">
                <a:solidFill>
                  <a:srgbClr val="AD4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полезных свойствах квашенной капусты!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AD4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</a:t>
            </a:r>
            <a:r>
              <a:rPr lang="ru-RU" dirty="0">
                <a:solidFill>
                  <a:srgbClr val="AD4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продуктах, так необходимых нашему организму при простуде.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AD4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некоторых </a:t>
            </a:r>
            <a:r>
              <a:rPr lang="ru-RU" dirty="0">
                <a:solidFill>
                  <a:srgbClr val="AD4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правилах  правильного питания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AD4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dirty="0" smtClean="0">
                <a:solidFill>
                  <a:srgbClr val="AD4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 анти стресс </a:t>
            </a:r>
            <a:r>
              <a:rPr lang="ru-RU" dirty="0">
                <a:solidFill>
                  <a:srgbClr val="AD4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продуктах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AD4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питании </a:t>
            </a:r>
            <a:r>
              <a:rPr lang="ru-RU" dirty="0">
                <a:solidFill>
                  <a:srgbClr val="AD4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режима сна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AD4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полезных </a:t>
            </a:r>
            <a:r>
              <a:rPr lang="ru-RU" dirty="0">
                <a:solidFill>
                  <a:srgbClr val="AD4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вредных продуктах для ваших зубов</a:t>
            </a:r>
            <a:r>
              <a:rPr lang="ru-RU" dirty="0" smtClean="0">
                <a:solidFill>
                  <a:srgbClr val="AD4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lvl="1">
              <a:lnSpc>
                <a:spcPct val="150000"/>
              </a:lnSpc>
            </a:pPr>
            <a:r>
              <a:rPr lang="ru-RU" dirty="0" smtClean="0">
                <a:hlinkClick r:id="rId4"/>
              </a:rPr>
              <a:t>ССЫЛКА</a:t>
            </a:r>
            <a:r>
              <a:rPr lang="ru-RU" dirty="0" smtClean="0"/>
              <a:t> </a:t>
            </a:r>
            <a:endParaRPr lang="ru-RU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dirty="0">
              <a:solidFill>
                <a:srgbClr val="AD4F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37" r="3103" b="10470"/>
          <a:stretch/>
        </p:blipFill>
        <p:spPr>
          <a:xfrm>
            <a:off x="8046597" y="4438650"/>
            <a:ext cx="4126354" cy="24193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238874"/>
            <a:ext cx="7105649" cy="619125"/>
          </a:xfrm>
          <a:prstGeom prst="rect">
            <a:avLst/>
          </a:prstGeom>
          <a:solidFill>
            <a:srgbClr val="A5C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27334" y="1182953"/>
            <a:ext cx="11300056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283F19"/>
                </a:solidFill>
              </a:rPr>
              <a:t>Выпущены 7 видео-роликов от экспертов Кузбасского медицинского </a:t>
            </a:r>
            <a:r>
              <a:rPr lang="ru-RU" dirty="0" smtClean="0">
                <a:solidFill>
                  <a:srgbClr val="283F19"/>
                </a:solidFill>
              </a:rPr>
              <a:t>колледжа</a:t>
            </a:r>
            <a:r>
              <a:rPr lang="ru-RU" dirty="0">
                <a:solidFill>
                  <a:srgbClr val="283F19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00493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6145704"/>
            <a:ext cx="7105649" cy="607520"/>
          </a:xfrm>
          <a:prstGeom prst="rect">
            <a:avLst/>
          </a:prstGeom>
          <a:solidFill>
            <a:srgbClr val="C3D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94"/>
          <a:stretch/>
        </p:blipFill>
        <p:spPr>
          <a:xfrm rot="5400000" flipH="1">
            <a:off x="6767512" y="1433512"/>
            <a:ext cx="5105398" cy="57435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3757" y="-503755"/>
            <a:ext cx="830810" cy="1838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2731" y="131273"/>
            <a:ext cx="7610541" cy="6063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63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КОНКУРСНОЕ ДВИЖЕНИЕ</a:t>
            </a:r>
            <a:endParaRPr lang="ru-RU" sz="3600" b="1" dirty="0">
              <a:ln w="6350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238874"/>
            <a:ext cx="7105649" cy="619125"/>
          </a:xfrm>
          <a:prstGeom prst="rect">
            <a:avLst/>
          </a:prstGeom>
          <a:solidFill>
            <a:srgbClr val="A5C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0011" y="1003719"/>
            <a:ext cx="900687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283F19"/>
                </a:solidFill>
              </a:rPr>
              <a:t>В 2019-2022гг реализован </a:t>
            </a:r>
            <a:r>
              <a:rPr lang="ru-RU" dirty="0">
                <a:solidFill>
                  <a:srgbClr val="283F19"/>
                </a:solidFill>
              </a:rPr>
              <a:t>федеральный проект «Электронная книга рецептов</a:t>
            </a:r>
            <a:r>
              <a:rPr lang="ru-RU" dirty="0" smtClean="0">
                <a:solidFill>
                  <a:srgbClr val="283F19"/>
                </a:solidFill>
              </a:rPr>
              <a:t>».</a:t>
            </a:r>
            <a:r>
              <a:rPr lang="ru-RU" dirty="0">
                <a:solidFill>
                  <a:srgbClr val="283F19"/>
                </a:solidFill>
              </a:rPr>
              <a:t> </a:t>
            </a:r>
            <a:endParaRPr lang="ru-RU" dirty="0" smtClean="0">
              <a:solidFill>
                <a:srgbClr val="283F19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283F19"/>
                </a:solidFill>
              </a:rPr>
              <a:t>https</a:t>
            </a:r>
            <a:r>
              <a:rPr lang="ru-RU" b="1" dirty="0">
                <a:solidFill>
                  <a:srgbClr val="283F19"/>
                </a:solidFill>
              </a:rPr>
              <a:t>://школьные-рецепты.рф/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283F19"/>
                </a:solidFill>
              </a:rPr>
              <a:t>Уникальный </a:t>
            </a:r>
            <a:r>
              <a:rPr lang="ru-RU" dirty="0">
                <a:solidFill>
                  <a:srgbClr val="283F19"/>
                </a:solidFill>
              </a:rPr>
              <a:t>творческий конкурс кулинарных рецептов «Школьное питание. Одобрено – дети!» был проведён при поддержке Всероссийского интернет – портала «Одарённые дети». Ребята со всей страны присылали свои фото и видео рецепты. По условиям творческого кулинарного состязания участникам необходимо было присылать рецепты блюд не только вкусных, но сбалансированных и полезных. Оригинальный рецепт надо было обязательно дополнить пошаговыми фотографиями, сделанными в процессе </a:t>
            </a:r>
            <a:r>
              <a:rPr lang="ru-RU" dirty="0" smtClean="0">
                <a:solidFill>
                  <a:srgbClr val="283F19"/>
                </a:solidFill>
              </a:rPr>
              <a:t>приготовления.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283F19"/>
                </a:solidFill>
              </a:rPr>
              <a:t>Победители </a:t>
            </a:r>
            <a:r>
              <a:rPr lang="ru-RU" dirty="0">
                <a:solidFill>
                  <a:srgbClr val="283F19"/>
                </a:solidFill>
              </a:rPr>
              <a:t>были награждены в Совете Федерации Лилией </a:t>
            </a:r>
            <a:r>
              <a:rPr lang="ru-RU" dirty="0" err="1">
                <a:solidFill>
                  <a:srgbClr val="283F19"/>
                </a:solidFill>
              </a:rPr>
              <a:t>Гумировой</a:t>
            </a:r>
            <a:r>
              <a:rPr lang="ru-RU" dirty="0">
                <a:solidFill>
                  <a:srgbClr val="283F19"/>
                </a:solidFill>
              </a:rPr>
              <a:t>, </a:t>
            </a:r>
            <a:endParaRPr lang="ru-RU" dirty="0" smtClean="0">
              <a:solidFill>
                <a:srgbClr val="283F19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283F19"/>
                </a:solidFill>
              </a:rPr>
              <a:t>в </a:t>
            </a:r>
            <a:r>
              <a:rPr lang="ru-RU" dirty="0">
                <a:solidFill>
                  <a:srgbClr val="283F19"/>
                </a:solidFill>
              </a:rPr>
              <a:t>качестве приза получили поездку в Москву на профильную смену Атриум.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397" y="3644264"/>
            <a:ext cx="3567099" cy="31089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500" y="4502602"/>
            <a:ext cx="1480891" cy="1392284"/>
          </a:xfrm>
          <a:prstGeom prst="rect">
            <a:avLst/>
          </a:prstGeom>
        </p:spPr>
      </p:pic>
      <p:pic>
        <p:nvPicPr>
          <p:cNvPr id="10" name="Picture 2" descr="C:\Users\lesaichuk\Desktop\ПРЕЗЕНТАЦИИ\Август 2019 Конференция\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67184" y="561135"/>
            <a:ext cx="3141787" cy="887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7075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6145704"/>
            <a:ext cx="7105649" cy="607520"/>
          </a:xfrm>
          <a:prstGeom prst="rect">
            <a:avLst/>
          </a:prstGeom>
          <a:solidFill>
            <a:srgbClr val="C3D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94"/>
          <a:stretch/>
        </p:blipFill>
        <p:spPr>
          <a:xfrm rot="5400000" flipH="1">
            <a:off x="6759202" y="1433514"/>
            <a:ext cx="5105398" cy="57435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3757" y="-503755"/>
            <a:ext cx="830810" cy="1838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9356" y="165653"/>
            <a:ext cx="7610541" cy="6063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63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КОНКУРСНОЕ ДВИЖЕНИЕ</a:t>
            </a:r>
            <a:endParaRPr lang="ru-RU" sz="3600" b="1" dirty="0">
              <a:ln w="6350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" y="6238875"/>
            <a:ext cx="7105649" cy="619125"/>
          </a:xfrm>
          <a:prstGeom prst="rect">
            <a:avLst/>
          </a:prstGeom>
          <a:solidFill>
            <a:srgbClr val="A5C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0011" y="1369479"/>
            <a:ext cx="852473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283F19"/>
                </a:solidFill>
              </a:rPr>
              <a:t>В 2022 году школьники Кузбасса приняли участие во всероссийской акции </a:t>
            </a:r>
            <a:endParaRPr lang="ru-RU" dirty="0" smtClean="0">
              <a:solidFill>
                <a:srgbClr val="283F19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283F19"/>
                </a:solidFill>
              </a:rPr>
              <a:t>«</a:t>
            </a:r>
            <a:r>
              <a:rPr lang="ru-RU" dirty="0">
                <a:solidFill>
                  <a:srgbClr val="283F19"/>
                </a:solidFill>
              </a:rPr>
              <a:t>Здоровое питание школьника» федерального проекта «Мир возможностей».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283F19"/>
                </a:solidFill>
              </a:rPr>
              <a:t>Кузбасс вошел в число лидеров (ТОП 5) участников регионов данного проекта.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283F19"/>
                </a:solidFill>
              </a:rPr>
              <a:t>Семь старшеклассников от Кузбасса, пять из которых кемеровские школьники стали победителями акции и получили награду – поездку на тематическую смену в МДЦ «Артек». 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283F19"/>
                </a:solidFill>
              </a:rPr>
              <a:t>В рамках конкурса были организованы площадки с участием федеральных экспертов - директора отраслевого союза социального питания Владимира Чернигова и </a:t>
            </a:r>
            <a:r>
              <a:rPr lang="ru-RU" dirty="0" smtClean="0">
                <a:solidFill>
                  <a:srgbClr val="283F19"/>
                </a:solidFill>
              </a:rPr>
              <a:t>бренд </a:t>
            </a:r>
            <a:r>
              <a:rPr lang="ru-RU" dirty="0">
                <a:solidFill>
                  <a:srgbClr val="283F19"/>
                </a:solidFill>
              </a:rPr>
              <a:t>шефа </a:t>
            </a:r>
            <a:r>
              <a:rPr lang="ru-RU" dirty="0" err="1">
                <a:solidFill>
                  <a:srgbClr val="283F19"/>
                </a:solidFill>
              </a:rPr>
              <a:t>СоюзСоцПита</a:t>
            </a:r>
            <a:r>
              <a:rPr lang="ru-RU" dirty="0">
                <a:solidFill>
                  <a:srgbClr val="283F19"/>
                </a:solidFill>
              </a:rPr>
              <a:t> Григория Мосина.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397" y="3644264"/>
            <a:ext cx="3567099" cy="31089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500" y="4502602"/>
            <a:ext cx="1480891" cy="13922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028" y="228636"/>
            <a:ext cx="4039986" cy="124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28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6145704"/>
            <a:ext cx="7105649" cy="607520"/>
          </a:xfrm>
          <a:prstGeom prst="rect">
            <a:avLst/>
          </a:prstGeom>
          <a:solidFill>
            <a:srgbClr val="C3D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94"/>
          <a:stretch/>
        </p:blipFill>
        <p:spPr>
          <a:xfrm rot="5400000" flipH="1">
            <a:off x="6767512" y="1433512"/>
            <a:ext cx="5105398" cy="57435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3757" y="-503755"/>
            <a:ext cx="830810" cy="1838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5858" y="112222"/>
            <a:ext cx="7610541" cy="6063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63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КОНКУРСНОЕ ДВИЖЕНИЕ</a:t>
            </a:r>
            <a:endParaRPr lang="ru-RU" sz="3600" b="1" dirty="0">
              <a:ln w="6350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238874"/>
            <a:ext cx="7105649" cy="619125"/>
          </a:xfrm>
          <a:prstGeom prst="rect">
            <a:avLst/>
          </a:prstGeom>
          <a:solidFill>
            <a:srgbClr val="A5C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0010" y="1061906"/>
            <a:ext cx="10486535" cy="5098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  <a:buClr>
                <a:schemeClr val="accent6">
                  <a:lumMod val="75000"/>
                </a:schemeClr>
              </a:buClr>
              <a:buSzPct val="120000"/>
              <a:defRPr sz="3500">
                <a:solidFill>
                  <a:srgbClr val="34417F"/>
                </a:solidFill>
              </a:defRPr>
            </a:pPr>
            <a:r>
              <a:rPr lang="ru-RU" sz="3000" dirty="0">
                <a:solidFill>
                  <a:srgbClr val="283F19"/>
                </a:solidFill>
              </a:rPr>
              <a:t>В </a:t>
            </a:r>
            <a:r>
              <a:rPr lang="ru-RU" sz="3000" dirty="0" smtClean="0">
                <a:solidFill>
                  <a:srgbClr val="283F19"/>
                </a:solidFill>
              </a:rPr>
              <a:t>рамках проекта в мае 2023г. Командой проекта будет запущен рестарт конкурса «Книга рецептов»</a:t>
            </a:r>
          </a:p>
          <a:p>
            <a:pPr>
              <a:lnSpc>
                <a:spcPts val="3800"/>
              </a:lnSpc>
              <a:buClr>
                <a:schemeClr val="accent6">
                  <a:lumMod val="75000"/>
                </a:schemeClr>
              </a:buClr>
              <a:buSzPct val="120000"/>
              <a:defRPr sz="3500">
                <a:solidFill>
                  <a:srgbClr val="34417F"/>
                </a:solidFill>
              </a:defRPr>
            </a:pPr>
            <a:endParaRPr lang="ru-RU" sz="2400" b="1" dirty="0" smtClean="0">
              <a:solidFill>
                <a:srgbClr val="AD4F0F"/>
              </a:solidFill>
            </a:endParaRPr>
          </a:p>
          <a:p>
            <a:pPr>
              <a:lnSpc>
                <a:spcPts val="3800"/>
              </a:lnSpc>
              <a:buClr>
                <a:schemeClr val="accent6">
                  <a:lumMod val="75000"/>
                </a:schemeClr>
              </a:buClr>
              <a:buSzPct val="120000"/>
              <a:defRPr sz="3500">
                <a:solidFill>
                  <a:srgbClr val="34417F"/>
                </a:solidFill>
              </a:defRPr>
            </a:pPr>
            <a:r>
              <a:rPr lang="ru-RU" sz="2400" b="1" dirty="0" smtClean="0">
                <a:solidFill>
                  <a:srgbClr val="AD4F0F"/>
                </a:solidFill>
              </a:rPr>
              <a:t>НОМИНАЦИИ</a:t>
            </a:r>
            <a:r>
              <a:rPr lang="ru-RU" sz="2400" b="1" dirty="0">
                <a:solidFill>
                  <a:srgbClr val="AD4F0F"/>
                </a:solidFill>
              </a:rPr>
              <a:t>:</a:t>
            </a:r>
          </a:p>
          <a:p>
            <a:pPr marL="457200" indent="-457200">
              <a:lnSpc>
                <a:spcPts val="3800"/>
              </a:lnSpc>
              <a:buClr>
                <a:schemeClr val="accent6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 sz="3500">
                <a:solidFill>
                  <a:srgbClr val="34417F"/>
                </a:solidFill>
              </a:defRPr>
            </a:pPr>
            <a:r>
              <a:rPr lang="ru-RU" sz="2400" dirty="0">
                <a:solidFill>
                  <a:srgbClr val="AD4F0F"/>
                </a:solidFill>
              </a:rPr>
              <a:t>Кулинарные традиции региона</a:t>
            </a:r>
          </a:p>
          <a:p>
            <a:pPr marL="457200" indent="-457200">
              <a:lnSpc>
                <a:spcPts val="3800"/>
              </a:lnSpc>
              <a:buClr>
                <a:schemeClr val="accent6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 sz="3500">
                <a:solidFill>
                  <a:srgbClr val="34417F"/>
                </a:solidFill>
              </a:defRPr>
            </a:pPr>
            <a:r>
              <a:rPr lang="ru-RU" sz="2400" dirty="0">
                <a:solidFill>
                  <a:srgbClr val="AD4F0F"/>
                </a:solidFill>
              </a:rPr>
              <a:t>Секретный ингредиент бабушкиного пирога</a:t>
            </a:r>
          </a:p>
          <a:p>
            <a:pPr marL="457200" indent="-457200">
              <a:lnSpc>
                <a:spcPts val="3800"/>
              </a:lnSpc>
              <a:buClr>
                <a:schemeClr val="accent6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 sz="3500">
                <a:solidFill>
                  <a:srgbClr val="34417F"/>
                </a:solidFill>
              </a:defRPr>
            </a:pPr>
            <a:r>
              <a:rPr lang="ru-RU" sz="2400" dirty="0">
                <a:solidFill>
                  <a:srgbClr val="AD4F0F"/>
                </a:solidFill>
              </a:rPr>
              <a:t>Домашние рецепты в школьное меню </a:t>
            </a:r>
            <a:endParaRPr lang="ru-RU" sz="2400" dirty="0" smtClean="0">
              <a:solidFill>
                <a:srgbClr val="AD4F0F"/>
              </a:solidFill>
            </a:endParaRPr>
          </a:p>
          <a:p>
            <a:pPr marL="457200" indent="-457200">
              <a:lnSpc>
                <a:spcPts val="3800"/>
              </a:lnSpc>
              <a:buClr>
                <a:schemeClr val="accent6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 sz="3500">
                <a:solidFill>
                  <a:srgbClr val="34417F"/>
                </a:solidFill>
              </a:defRPr>
            </a:pPr>
            <a:endParaRPr lang="ru-RU" sz="2400" dirty="0">
              <a:solidFill>
                <a:srgbClr val="AD4F0F"/>
              </a:solidFill>
            </a:endParaRPr>
          </a:p>
          <a:p>
            <a:pPr>
              <a:buClr>
                <a:srgbClr val="FFC000"/>
              </a:buClr>
              <a:buSzPct val="120000"/>
              <a:defRPr sz="3500">
                <a:solidFill>
                  <a:srgbClr val="34417F"/>
                </a:solidFill>
              </a:defRPr>
            </a:pPr>
            <a:r>
              <a:rPr lang="ru-RU" sz="2400" dirty="0" smtClean="0">
                <a:solidFill>
                  <a:srgbClr val="283F19"/>
                </a:solidFill>
              </a:rPr>
              <a:t>Рецепты </a:t>
            </a:r>
            <a:r>
              <a:rPr lang="ru-RU" sz="2400" dirty="0">
                <a:solidFill>
                  <a:srgbClr val="283F19"/>
                </a:solidFill>
              </a:rPr>
              <a:t>победителей дорабатываются </a:t>
            </a:r>
            <a:r>
              <a:rPr lang="ru-RU" sz="2400" dirty="0" smtClean="0">
                <a:solidFill>
                  <a:srgbClr val="283F19"/>
                </a:solidFill>
              </a:rPr>
              <a:t>технологами</a:t>
            </a:r>
          </a:p>
          <a:p>
            <a:pPr>
              <a:buClr>
                <a:srgbClr val="FFC000"/>
              </a:buClr>
              <a:buSzPct val="120000"/>
              <a:defRPr sz="3500">
                <a:solidFill>
                  <a:srgbClr val="34417F"/>
                </a:solidFill>
              </a:defRPr>
            </a:pPr>
            <a:r>
              <a:rPr lang="ru-RU" sz="2400" dirty="0" smtClean="0">
                <a:solidFill>
                  <a:srgbClr val="283F19"/>
                </a:solidFill>
              </a:rPr>
              <a:t> и </a:t>
            </a:r>
            <a:r>
              <a:rPr lang="ru-RU" sz="2400" dirty="0">
                <a:solidFill>
                  <a:srgbClr val="283F19"/>
                </a:solidFill>
              </a:rPr>
              <a:t>включаются в сезонное </a:t>
            </a:r>
            <a:r>
              <a:rPr lang="ru-RU" sz="2400" dirty="0" smtClean="0">
                <a:solidFill>
                  <a:srgbClr val="283F19"/>
                </a:solidFill>
              </a:rPr>
              <a:t>меню. Дети чувствуют</a:t>
            </a:r>
          </a:p>
          <a:p>
            <a:pPr>
              <a:buClr>
                <a:srgbClr val="FFC000"/>
              </a:buClr>
              <a:buSzPct val="120000"/>
              <a:defRPr sz="3500">
                <a:solidFill>
                  <a:srgbClr val="34417F"/>
                </a:solidFill>
              </a:defRPr>
            </a:pPr>
            <a:r>
              <a:rPr lang="ru-RU" sz="2400" dirty="0" smtClean="0">
                <a:solidFill>
                  <a:srgbClr val="283F19"/>
                </a:solidFill>
              </a:rPr>
              <a:t>свою </a:t>
            </a:r>
            <a:r>
              <a:rPr lang="ru-RU" sz="2400" dirty="0">
                <a:solidFill>
                  <a:srgbClr val="283F19"/>
                </a:solidFill>
              </a:rPr>
              <a:t>причастность к созданию меню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924" y="3707476"/>
            <a:ext cx="3494572" cy="3045748"/>
          </a:xfrm>
          <a:prstGeom prst="rect">
            <a:avLst/>
          </a:prstGeom>
        </p:spPr>
      </p:pic>
      <p:pic>
        <p:nvPicPr>
          <p:cNvPr id="10" name="Picture 3" descr="C:\Users\gaidysheva\Desktop\ЭЖ доработка РК\ЛОГО ОД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605" y="4347556"/>
            <a:ext cx="1632393" cy="157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lesaichuk\Desktop\ПРЕЗЕНТАЦИИ\Август 2019 Конференция\pepp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39350" y="2019994"/>
            <a:ext cx="2865162" cy="11259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9808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9170"/>
            <a:ext cx="8867775" cy="632113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n w="63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ЗДОРОВОЕ ПИТАНИЕ. ОДОБРЕНО.ДЕТИ!</a:t>
            </a:r>
            <a:endParaRPr lang="ru-RU" sz="4000" b="1" dirty="0">
              <a:ln w="6350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07680" y="0"/>
            <a:ext cx="4810125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743" y="195780"/>
            <a:ext cx="2116690" cy="199004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69627" y="2088767"/>
            <a:ext cx="1019585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 настоящее время особое внимание уделяется образованию населения в области питания и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ведения здорового образа жизни. Тема питания сохраняет свою актуальность на протяжении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многих лет. Раздел «Здоровое питание у детей школьного возраста» входит в национальный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проект России «Демография».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При поддержке Совета по вопросам попечительства в социальной сфере-Кузбасса в ноябре 2022г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в городе Кемерово стартовал социально значимый проект «Здоровое питание. Одобрено. Дети!».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Организаторами выступили МАУ «Школьное питание» и ГБПУ «Кузбасский медицинский колледж».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Проект носит образовательный 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культурно-просветительский характер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и направлен на повышение уровня знаний 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умений школьников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 области здорового питания, что является неотъемлемой частью здорового образа жизни. </a:t>
            </a:r>
          </a:p>
          <a:p>
            <a:pPr>
              <a:lnSpc>
                <a:spcPct val="150000"/>
              </a:lnSpc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37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7393" y="-565"/>
            <a:ext cx="4563003" cy="685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555" y="70329"/>
            <a:ext cx="3257905" cy="6701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6046" y="-586044"/>
            <a:ext cx="1014154" cy="21862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2674" y="224443"/>
            <a:ext cx="6388333" cy="6063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63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ПАРТНЕРЫ ПРОЕКТА</a:t>
            </a:r>
            <a:endParaRPr lang="ru-RU" sz="3600" b="1" dirty="0">
              <a:ln w="6350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145" y="224443"/>
            <a:ext cx="1803863" cy="16959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0" y="1620464"/>
            <a:ext cx="2976301" cy="16578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414" y="1117756"/>
            <a:ext cx="5237280" cy="11647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491" y="3973942"/>
            <a:ext cx="1937280" cy="21555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165" y="4067738"/>
            <a:ext cx="2755740" cy="206176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530" y="3562350"/>
            <a:ext cx="2931171" cy="269139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" t="59168" r="74598" b="2296"/>
          <a:stretch/>
        </p:blipFill>
        <p:spPr>
          <a:xfrm>
            <a:off x="401968" y="3849401"/>
            <a:ext cx="2265031" cy="25663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85131" y="273856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Rubik"/>
              </a:rPr>
              <a:t>АНО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Rubik"/>
              </a:rPr>
              <a:t>"ДИРЕКЦИЯ СОЦИАЛЬНЫХ ПРОЕКТОВ И ПРОГРАММ"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773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7393" y="-565"/>
            <a:ext cx="4563003" cy="685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555" y="70329"/>
            <a:ext cx="3257905" cy="6701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7718" y="-677716"/>
            <a:ext cx="830810" cy="21862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399" y="119668"/>
            <a:ext cx="6388333" cy="6063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63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ЦЕЛЬ ПРОЕКТА</a:t>
            </a:r>
            <a:endParaRPr lang="ru-RU" sz="3200" b="1" dirty="0">
              <a:ln w="6350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145" y="224443"/>
            <a:ext cx="1803863" cy="16959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7719" y="935087"/>
            <a:ext cx="830810" cy="21862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475048" y="1701076"/>
            <a:ext cx="6388333" cy="6063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n w="63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ЗАДАЧИ ПРОЕКТА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7719" y="3167171"/>
            <a:ext cx="830810" cy="21862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351223" y="3948393"/>
            <a:ext cx="6388333" cy="6063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n w="63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СРОКИ ПРОЕКТА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425" y="3198183"/>
            <a:ext cx="2914139" cy="3659817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27399" y="913253"/>
            <a:ext cx="10116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83F19"/>
                </a:solidFill>
              </a:rPr>
              <a:t>     Расширение </a:t>
            </a:r>
            <a:r>
              <a:rPr lang="ru-RU" dirty="0">
                <a:solidFill>
                  <a:srgbClr val="283F19"/>
                </a:solidFill>
              </a:rPr>
              <a:t>кругозора и знаний школьников в теме здорового правильного питания</a:t>
            </a:r>
            <a:r>
              <a:rPr lang="ru-RU" dirty="0" smtClean="0">
                <a:solidFill>
                  <a:srgbClr val="283F19"/>
                </a:solidFill>
              </a:rPr>
              <a:t>,</a:t>
            </a:r>
          </a:p>
          <a:p>
            <a:r>
              <a:rPr lang="ru-RU" dirty="0">
                <a:solidFill>
                  <a:srgbClr val="283F19"/>
                </a:solidFill>
              </a:rPr>
              <a:t> </a:t>
            </a:r>
            <a:r>
              <a:rPr lang="ru-RU" dirty="0" smtClean="0">
                <a:solidFill>
                  <a:srgbClr val="283F19"/>
                </a:solidFill>
              </a:rPr>
              <a:t>    путем </a:t>
            </a:r>
            <a:r>
              <a:rPr lang="ru-RU" dirty="0">
                <a:solidFill>
                  <a:srgbClr val="283F19"/>
                </a:solidFill>
              </a:rPr>
              <a:t>пропаганды здорового образа жизни и правильного питания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26708" y="4789197"/>
            <a:ext cx="10116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83F19"/>
                </a:solidFill>
              </a:rPr>
              <a:t>Ноябрь </a:t>
            </a:r>
            <a:r>
              <a:rPr lang="ru-RU" dirty="0">
                <a:solidFill>
                  <a:srgbClr val="283F19"/>
                </a:solidFill>
              </a:rPr>
              <a:t>2022г - май 2023г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1223" y="2585108"/>
            <a:ext cx="8945905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83F19"/>
                </a:solidFill>
              </a:rPr>
              <a:t>Расширить знания школьников в теме здорового правильного питания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83F19"/>
                </a:solidFill>
              </a:rPr>
              <a:t>Научить </a:t>
            </a:r>
            <a:r>
              <a:rPr lang="ru-RU" dirty="0">
                <a:solidFill>
                  <a:srgbClr val="283F19"/>
                </a:solidFill>
              </a:rPr>
              <a:t>детей осознанно и добровольно выбирать полезные продукты и отказаться от </a:t>
            </a:r>
            <a:r>
              <a:rPr lang="ru-RU" dirty="0" err="1">
                <a:solidFill>
                  <a:srgbClr val="283F19"/>
                </a:solidFill>
              </a:rPr>
              <a:t>фастфуда</a:t>
            </a:r>
            <a:r>
              <a:rPr lang="ru-RU" dirty="0">
                <a:solidFill>
                  <a:srgbClr val="283F19"/>
                </a:solidFill>
              </a:rPr>
              <a:t> и вредной еды</a:t>
            </a:r>
            <a:r>
              <a:rPr lang="ru-RU" dirty="0" smtClean="0">
                <a:solidFill>
                  <a:srgbClr val="283F19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83F19"/>
                </a:solidFill>
              </a:rPr>
              <a:t>Привить правильные пищевые привычки, </a:t>
            </a:r>
            <a:r>
              <a:rPr lang="ru-RU" dirty="0">
                <a:solidFill>
                  <a:srgbClr val="283F19"/>
                </a:solidFill>
              </a:rPr>
              <a:t>как </a:t>
            </a:r>
            <a:r>
              <a:rPr lang="ru-RU" dirty="0" smtClean="0">
                <a:solidFill>
                  <a:srgbClr val="283F19"/>
                </a:solidFill>
              </a:rPr>
              <a:t>часть </a:t>
            </a:r>
            <a:r>
              <a:rPr lang="ru-RU" dirty="0">
                <a:solidFill>
                  <a:srgbClr val="283F19"/>
                </a:solidFill>
              </a:rPr>
              <a:t>здорового образа </a:t>
            </a:r>
            <a:r>
              <a:rPr lang="ru-RU" dirty="0" smtClean="0">
                <a:solidFill>
                  <a:srgbClr val="283F19"/>
                </a:solidFill>
              </a:rPr>
              <a:t>жизни.</a:t>
            </a:r>
          </a:p>
          <a:p>
            <a:pPr>
              <a:lnSpc>
                <a:spcPct val="150000"/>
              </a:lnSpc>
            </a:pP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7718" y="4589974"/>
            <a:ext cx="830810" cy="21862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882054" y="5342276"/>
            <a:ext cx="6388333" cy="6063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n w="63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ЦЕЛЕВАЯ АУДИТОРИЯ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26707" y="6280269"/>
            <a:ext cx="10116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83F19"/>
                </a:solidFill>
              </a:rPr>
              <a:t>Школьники и родители Кузбасса</a:t>
            </a:r>
          </a:p>
        </p:txBody>
      </p:sp>
    </p:spTree>
    <p:extLst>
      <p:ext uri="{BB962C8B-B14F-4D97-AF65-F5344CB8AC3E}">
        <p14:creationId xmlns:p14="http://schemas.microsoft.com/office/powerpoint/2010/main" val="3590763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8997" y="3"/>
            <a:ext cx="4563003" cy="685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555" y="70329"/>
            <a:ext cx="3257905" cy="6701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4237" y="-644235"/>
            <a:ext cx="897772" cy="21862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2674" y="141316"/>
            <a:ext cx="6388333" cy="6063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63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КОМАНДА  ПРОЕКТА</a:t>
            </a:r>
            <a:endParaRPr lang="ru-RU" sz="3600" b="1" dirty="0">
              <a:ln w="6350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141" y="141316"/>
            <a:ext cx="1803863" cy="16959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45" y="4052650"/>
            <a:ext cx="1855975" cy="19991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675" y="882969"/>
            <a:ext cx="1895340" cy="20407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82" y="3913363"/>
            <a:ext cx="1880791" cy="202588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00472" y="5939245"/>
            <a:ext cx="3536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ЭКСЕПЕРТ ПРОЕКТА</a:t>
            </a:r>
          </a:p>
          <a:p>
            <a:pPr algn="ctr"/>
            <a:r>
              <a:rPr lang="ru-RU" sz="1600" b="1" dirty="0" smtClean="0"/>
              <a:t>Филиппова </a:t>
            </a:r>
            <a:r>
              <a:rPr lang="ru-RU" sz="1600" b="1" dirty="0"/>
              <a:t>Ольга </a:t>
            </a:r>
            <a:r>
              <a:rPr lang="ru-RU" sz="1600" b="1" dirty="0" smtClean="0"/>
              <a:t>Викторовна</a:t>
            </a:r>
          </a:p>
          <a:p>
            <a:pPr algn="ctr"/>
            <a:r>
              <a:rPr lang="ru-RU" sz="1200" b="1" dirty="0"/>
              <a:t>Заведующий </a:t>
            </a:r>
            <a:r>
              <a:rPr lang="ru-RU" sz="1200" b="1" dirty="0" err="1"/>
              <a:t>психолого</a:t>
            </a:r>
            <a:r>
              <a:rPr lang="ru-RU" sz="1200" b="1" dirty="0"/>
              <a:t> - педагогическим </a:t>
            </a:r>
            <a:r>
              <a:rPr lang="ru-RU" sz="1200" b="1" dirty="0" smtClean="0"/>
              <a:t>отделением Кузбасского медицинского колледжа</a:t>
            </a:r>
            <a:endParaRPr lang="ru-RU" sz="1200" dirty="0">
              <a:solidFill>
                <a:srgbClr val="283F19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18478" y="5903893"/>
            <a:ext cx="3208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ЭКСЕПЕРТ ПРОЕКТА</a:t>
            </a:r>
          </a:p>
          <a:p>
            <a:pPr algn="ctr"/>
            <a:r>
              <a:rPr lang="ru-RU" sz="1600" b="1" dirty="0" smtClean="0"/>
              <a:t>Хохлова Светлана Юрьевна</a:t>
            </a:r>
          </a:p>
          <a:p>
            <a:pPr algn="ctr"/>
            <a:r>
              <a:rPr lang="ru-RU" sz="1200" b="1" dirty="0"/>
              <a:t>Главный технолог</a:t>
            </a:r>
          </a:p>
          <a:p>
            <a:pPr algn="ctr"/>
            <a:r>
              <a:rPr lang="ru-RU" sz="1200" b="1" dirty="0"/>
              <a:t>МАУ «Школьное питание»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985428" y="2910755"/>
            <a:ext cx="399434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ФЕДЕРАЛЬНЫЙ ЭКСЕПЕРТ ПРОЕКТА</a:t>
            </a:r>
          </a:p>
          <a:p>
            <a:pPr algn="ctr"/>
            <a:r>
              <a:rPr lang="ru-RU" sz="1200" b="1" dirty="0" err="1" smtClean="0"/>
              <a:t>Продеус</a:t>
            </a:r>
            <a:r>
              <a:rPr lang="ru-RU" sz="1200" b="1" dirty="0" smtClean="0"/>
              <a:t> Андрей Петрович </a:t>
            </a:r>
          </a:p>
          <a:p>
            <a:pPr algn="ctr"/>
            <a:r>
              <a:rPr lang="ru-RU" sz="1200" b="1" dirty="0" smtClean="0"/>
              <a:t>врач педиатр – иммунолог, </a:t>
            </a:r>
          </a:p>
          <a:p>
            <a:pPr algn="ctr"/>
            <a:r>
              <a:rPr lang="ru-RU" sz="1200" b="1" dirty="0" smtClean="0"/>
              <a:t>доктор медицинских наук, профессор </a:t>
            </a:r>
            <a:endParaRPr lang="ru-RU" sz="1200" dirty="0">
              <a:solidFill>
                <a:srgbClr val="283F19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45" y="984573"/>
            <a:ext cx="1877254" cy="20220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86" y="813322"/>
            <a:ext cx="2009270" cy="216338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-1" y="2943356"/>
            <a:ext cx="404474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РУКОВОДИТЕЛЬ </a:t>
            </a:r>
            <a:r>
              <a:rPr lang="ru-RU" sz="1600" b="1" dirty="0"/>
              <a:t>ПРОЕКТА</a:t>
            </a:r>
          </a:p>
          <a:p>
            <a:pPr algn="ctr"/>
            <a:r>
              <a:rPr lang="ru-RU" sz="1600" b="1" dirty="0"/>
              <a:t>Иванова Ирина Геннадьевна</a:t>
            </a:r>
            <a:endParaRPr lang="ru-RU" sz="1600" dirty="0"/>
          </a:p>
          <a:p>
            <a:pPr algn="ctr"/>
            <a:r>
              <a:rPr lang="ru-RU" sz="1300" b="1" dirty="0" smtClean="0"/>
              <a:t>Директор Кузбасского медицинского </a:t>
            </a:r>
          </a:p>
          <a:p>
            <a:pPr algn="ctr"/>
            <a:r>
              <a:rPr lang="ru-RU" sz="1300" b="1" dirty="0" smtClean="0"/>
              <a:t>колледжа</a:t>
            </a:r>
            <a:endParaRPr lang="ru-RU" sz="13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525044" y="2929199"/>
            <a:ext cx="404474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РУКОВОДИТЕЛЬ </a:t>
            </a:r>
            <a:r>
              <a:rPr lang="ru-RU" sz="1600" b="1" dirty="0"/>
              <a:t>ПРОЕКТА</a:t>
            </a:r>
          </a:p>
          <a:p>
            <a:pPr algn="ctr"/>
            <a:r>
              <a:rPr lang="ru-RU" sz="1600" b="1" dirty="0" smtClean="0"/>
              <a:t>Панькова Анастасия Юрьевна</a:t>
            </a:r>
            <a:endParaRPr lang="ru-RU" sz="1600" dirty="0"/>
          </a:p>
          <a:p>
            <a:pPr algn="ctr"/>
            <a:r>
              <a:rPr lang="ru-RU" sz="1300" b="1" dirty="0" smtClean="0"/>
              <a:t>Директор МАУ «Школьное питание»</a:t>
            </a:r>
            <a:endParaRPr lang="ru-RU" sz="13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582" y="3828246"/>
            <a:ext cx="2933196" cy="2141463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7124101" y="5932789"/>
            <a:ext cx="3208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ВОЛОНТЕРЫ </a:t>
            </a:r>
            <a:r>
              <a:rPr lang="ru-RU" sz="1600" b="1" dirty="0"/>
              <a:t>ПРОЕКТА</a:t>
            </a:r>
          </a:p>
          <a:p>
            <a:pPr algn="ctr"/>
            <a:r>
              <a:rPr lang="ru-RU" sz="1200" b="1" dirty="0"/>
              <a:t>Студенты Кузбасского медицинского колледжа</a:t>
            </a:r>
          </a:p>
        </p:txBody>
      </p:sp>
    </p:spTree>
    <p:extLst>
      <p:ext uri="{BB962C8B-B14F-4D97-AF65-F5344CB8AC3E}">
        <p14:creationId xmlns:p14="http://schemas.microsoft.com/office/powerpoint/2010/main" val="2808315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7393" y="-565"/>
            <a:ext cx="456300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7718" y="-677716"/>
            <a:ext cx="830810" cy="21862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399" y="119668"/>
            <a:ext cx="6388333" cy="6063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63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ЭТАПЫ ПРОЕКТА</a:t>
            </a:r>
            <a:endParaRPr lang="ru-RU" sz="3600" b="1" dirty="0">
              <a:ln w="6350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89" y="1106792"/>
            <a:ext cx="4556769" cy="868682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0" y="1228423"/>
            <a:ext cx="6035907" cy="6063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b="1" dirty="0" smtClean="0">
                <a:ln w="63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Педагогический</a:t>
            </a:r>
            <a:endParaRPr lang="ru-RU" sz="3600" b="1" dirty="0">
              <a:ln w="6350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93" y="3668877"/>
            <a:ext cx="4639065" cy="880874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0" y="3564834"/>
            <a:ext cx="6311434" cy="103181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b="1" dirty="0" smtClean="0">
                <a:ln w="63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Практико-</a:t>
            </a:r>
          </a:p>
          <a:p>
            <a:r>
              <a:rPr lang="ru-RU" sz="3700" b="1" dirty="0" smtClean="0">
                <a:ln w="63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ориентированный</a:t>
            </a:r>
            <a:endParaRPr lang="ru-RU" sz="3700" b="1" dirty="0">
              <a:ln w="6350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7398" y="2070465"/>
            <a:ext cx="1011675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283F19"/>
                </a:solidFill>
              </a:rPr>
              <a:t>Студенты Кузбасского медицинского колледжа в рамках календарного планирования (ноябрь-май) проводят диспуты по принципу «Равный – обучает равного» с учениками профильных медицинских классов школ города </a:t>
            </a:r>
            <a:r>
              <a:rPr lang="ru-RU" dirty="0" smtClean="0">
                <a:solidFill>
                  <a:srgbClr val="283F19"/>
                </a:solidFill>
              </a:rPr>
              <a:t>Кемерово на темы, касающиеся здорового правильного питания.</a:t>
            </a:r>
            <a:endParaRPr lang="ru-RU" b="1" dirty="0">
              <a:solidFill>
                <a:srgbClr val="283F19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743" y="195780"/>
            <a:ext cx="2116690" cy="199004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27399" y="4596644"/>
            <a:ext cx="1103115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283F19"/>
                </a:solidFill>
              </a:rPr>
              <a:t>Студенты берут интервью, снимают тематические видеоролики с лидерами мнений: специалистами Кузбасского медицинского колледжа, экспертами в области питания,  школьниками. Блок предполагает творческое участие школьников в проекте через конкурсное движение, дополнительные активности, видеосюжеты. Аудио дополнением служит подкаст «Формула здорового питания» - советы от специалистов по питанию по ведению здорового образа жизни, которые можно скачать, слушать в любое удобное время.</a:t>
            </a:r>
          </a:p>
        </p:txBody>
      </p:sp>
    </p:spTree>
    <p:extLst>
      <p:ext uri="{BB962C8B-B14F-4D97-AF65-F5344CB8AC3E}">
        <p14:creationId xmlns:p14="http://schemas.microsoft.com/office/powerpoint/2010/main" val="2787402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17" y="2824145"/>
            <a:ext cx="6037317" cy="403329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7393" y="-565"/>
            <a:ext cx="456300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7718" y="-677716"/>
            <a:ext cx="830810" cy="21862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8634" y="131273"/>
            <a:ext cx="6388333" cy="6063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63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 ЭТАП. ПЕДАГОГИЧЕСКИЙ</a:t>
            </a:r>
            <a:endParaRPr lang="ru-RU" sz="3600" b="1" dirty="0">
              <a:ln w="6350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380" y="2616362"/>
            <a:ext cx="2171323" cy="2206918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18343" y="962083"/>
            <a:ext cx="902137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283F19"/>
                </a:solidFill>
              </a:rPr>
              <a:t>В период с  ноября 2022г по апрель 2023г </a:t>
            </a:r>
            <a:r>
              <a:rPr lang="ru-RU" dirty="0" smtClean="0">
                <a:solidFill>
                  <a:srgbClr val="283F19"/>
                </a:solidFill>
              </a:rPr>
              <a:t>командой </a:t>
            </a:r>
            <a:r>
              <a:rPr lang="ru-RU" dirty="0">
                <a:solidFill>
                  <a:srgbClr val="283F19"/>
                </a:solidFill>
              </a:rPr>
              <a:t>проекта организованы и проведены </a:t>
            </a:r>
            <a:r>
              <a:rPr lang="ru-RU" dirty="0" smtClean="0">
                <a:solidFill>
                  <a:srgbClr val="283F19"/>
                </a:solidFill>
              </a:rPr>
              <a:t>мероприятия, </a:t>
            </a:r>
            <a:r>
              <a:rPr lang="ru-RU" dirty="0">
                <a:solidFill>
                  <a:srgbClr val="283F19"/>
                </a:solidFill>
              </a:rPr>
              <a:t>направленные на осведомленность школьников в вопросах здорового питания, формирование у них навыков ответственного поведения  и  ценностного отношения к здоровью и профилактики заболеваний: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2375155" y="3387605"/>
            <a:ext cx="5016969" cy="29421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ln w="635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ЛЕКЦИИ:</a:t>
            </a:r>
          </a:p>
          <a:p>
            <a:pPr algn="l"/>
            <a:r>
              <a:rPr lang="ru-RU" sz="2600" b="1" dirty="0" smtClean="0">
                <a:ln w="6350">
                  <a:solidFill>
                    <a:schemeClr val="bg1"/>
                  </a:solidFill>
                </a:ln>
                <a:solidFill>
                  <a:srgbClr val="AD4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- Еда. Польза и вред.</a:t>
            </a:r>
          </a:p>
          <a:p>
            <a:pPr algn="l"/>
            <a:r>
              <a:rPr lang="ru-RU" sz="2600" b="1" dirty="0" smtClean="0">
                <a:ln w="6350">
                  <a:solidFill>
                    <a:schemeClr val="bg1"/>
                  </a:solidFill>
                </a:ln>
                <a:solidFill>
                  <a:srgbClr val="AD4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- Мы то, что мы едим</a:t>
            </a:r>
          </a:p>
          <a:p>
            <a:pPr algn="l"/>
            <a:r>
              <a:rPr lang="ru-RU" sz="2600" b="1" dirty="0" smtClean="0">
                <a:ln w="6350">
                  <a:solidFill>
                    <a:schemeClr val="bg1"/>
                  </a:solidFill>
                </a:ln>
                <a:solidFill>
                  <a:srgbClr val="AD4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- Тарелка здорового питания</a:t>
            </a:r>
          </a:p>
          <a:p>
            <a:pPr algn="l"/>
            <a:r>
              <a:rPr lang="ru-RU" sz="2600" b="1" dirty="0" smtClean="0">
                <a:ln w="6350">
                  <a:solidFill>
                    <a:schemeClr val="bg1"/>
                  </a:solidFill>
                </a:ln>
                <a:solidFill>
                  <a:srgbClr val="AD4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- Популяризация овощей</a:t>
            </a:r>
          </a:p>
          <a:p>
            <a:pPr algn="l"/>
            <a:r>
              <a:rPr lang="ru-RU" sz="2600" b="1" dirty="0">
                <a:ln w="6350">
                  <a:solidFill>
                    <a:schemeClr val="bg1"/>
                  </a:solidFill>
                </a:ln>
                <a:solidFill>
                  <a:srgbClr val="AD4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600" b="1" dirty="0" smtClean="0">
                <a:ln w="6350">
                  <a:solidFill>
                    <a:schemeClr val="bg1"/>
                  </a:solidFill>
                </a:ln>
                <a:solidFill>
                  <a:srgbClr val="AD4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- Питьевой режим</a:t>
            </a:r>
          </a:p>
          <a:p>
            <a:endParaRPr lang="ru-RU" sz="2600" b="1" dirty="0">
              <a:ln w="6350"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5334993" y="3144017"/>
            <a:ext cx="4671187" cy="28266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ln w="6350"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989" y="1852515"/>
            <a:ext cx="2330138" cy="500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38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6145704"/>
            <a:ext cx="7105649" cy="607520"/>
          </a:xfrm>
          <a:prstGeom prst="rect">
            <a:avLst/>
          </a:prstGeom>
          <a:solidFill>
            <a:srgbClr val="C3D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94"/>
          <a:stretch/>
        </p:blipFill>
        <p:spPr>
          <a:xfrm rot="5400000" flipH="1">
            <a:off x="6767512" y="1433512"/>
            <a:ext cx="5105398" cy="57435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3757" y="-503755"/>
            <a:ext cx="830810" cy="1838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34" y="131273"/>
            <a:ext cx="7610541" cy="60637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n w="63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 ЭТАП. ПРАКТИКО-ОРИЕНТИРОВАННЫЙ</a:t>
            </a:r>
            <a:endParaRPr lang="ru-RU" sz="3600" b="1" dirty="0">
              <a:ln w="6350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3880" y="923983"/>
            <a:ext cx="1150218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283F19"/>
                </a:solidFill>
              </a:rPr>
              <a:t>Федеральным экспертом проекта является врач </a:t>
            </a:r>
            <a:r>
              <a:rPr lang="ru-RU" dirty="0">
                <a:solidFill>
                  <a:srgbClr val="283F19"/>
                </a:solidFill>
              </a:rPr>
              <a:t>педиатр – иммунолог, доктор медицинских наук, </a:t>
            </a:r>
            <a:endParaRPr lang="ru-RU" dirty="0" smtClean="0">
              <a:solidFill>
                <a:srgbClr val="283F19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283F19"/>
                </a:solidFill>
              </a:rPr>
              <a:t>профессор </a:t>
            </a:r>
            <a:r>
              <a:rPr lang="ru-RU" b="1" dirty="0">
                <a:solidFill>
                  <a:srgbClr val="283F19"/>
                </a:solidFill>
              </a:rPr>
              <a:t>Андрей Петрович </a:t>
            </a:r>
            <a:r>
              <a:rPr lang="ru-RU" b="1" dirty="0" err="1">
                <a:solidFill>
                  <a:srgbClr val="283F19"/>
                </a:solidFill>
              </a:rPr>
              <a:t>Продеус</a:t>
            </a:r>
            <a:r>
              <a:rPr lang="ru-RU" dirty="0" smtClean="0">
                <a:solidFill>
                  <a:srgbClr val="283F19"/>
                </a:solidFill>
              </a:rPr>
              <a:t>. За </a:t>
            </a:r>
            <a:r>
              <a:rPr lang="ru-RU" dirty="0">
                <a:solidFill>
                  <a:srgbClr val="283F19"/>
                </a:solidFill>
              </a:rPr>
              <a:t>время проекта прошло несколько онлайн-встреч, на которых студенты КМК и Андрей Петрович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обсуждают важные темы, связанные со здоровым питанием, питанием в школьной  столовой и в целом ведении здорового образа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жизни.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Командой проекта выпущены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6 познавательных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видео-роликов по темам, проведенных онлайн-встреч: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AD4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здоровое питание?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AD4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Рациональное питание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AD4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 питания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AD4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питания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AD4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Питьевой режим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AD4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Овощи и фрукты в рационе школьника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hlinkClick r:id="rId4"/>
              </a:rPr>
              <a:t>ССЫЛКА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37" r="3103" b="10470"/>
          <a:stretch/>
        </p:blipFill>
        <p:spPr>
          <a:xfrm>
            <a:off x="8046597" y="4438650"/>
            <a:ext cx="4126354" cy="24193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238874"/>
            <a:ext cx="7105649" cy="619125"/>
          </a:xfrm>
          <a:prstGeom prst="rect">
            <a:avLst/>
          </a:prstGeom>
          <a:solidFill>
            <a:srgbClr val="A5C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637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6145704"/>
            <a:ext cx="7105649" cy="607520"/>
          </a:xfrm>
          <a:prstGeom prst="rect">
            <a:avLst/>
          </a:prstGeom>
          <a:solidFill>
            <a:srgbClr val="C3D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94"/>
          <a:stretch/>
        </p:blipFill>
        <p:spPr>
          <a:xfrm rot="5400000" flipH="1">
            <a:off x="6767512" y="1433512"/>
            <a:ext cx="5105398" cy="57435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3757" y="-503755"/>
            <a:ext cx="830810" cy="1838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34" y="131273"/>
            <a:ext cx="7610541" cy="60637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n w="63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 ЭТАП. ПРАКТИКО-ОРИЕНТИРОВАННЫЙ</a:t>
            </a:r>
            <a:endParaRPr lang="ru-RU" sz="3600" b="1" dirty="0">
              <a:ln w="6350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1697" y="3033144"/>
            <a:ext cx="489207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endParaRPr lang="ru-RU" dirty="0" smtClean="0">
              <a:solidFill>
                <a:srgbClr val="AD4F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</a:pPr>
            <a:endParaRPr lang="ru-RU" dirty="0">
              <a:solidFill>
                <a:srgbClr val="AD4F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</a:pPr>
            <a:r>
              <a:rPr lang="ru-RU" dirty="0" smtClean="0">
                <a:solidFill>
                  <a:srgbClr val="AD4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МАСТЕР-КЛАССЫ</a:t>
            </a:r>
            <a:r>
              <a:rPr lang="ru-RU" dirty="0">
                <a:solidFill>
                  <a:srgbClr val="AD4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AD4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dirty="0">
                <a:solidFill>
                  <a:srgbClr val="AD4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Винегрет»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AD4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«Космические пряники»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AD4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«Поехали!»</a:t>
            </a:r>
          </a:p>
          <a:p>
            <a:pPr lvl="1">
              <a:lnSpc>
                <a:spcPct val="150000"/>
              </a:lnSpc>
            </a:pPr>
            <a:r>
              <a:rPr lang="ru-RU" dirty="0" smtClean="0"/>
              <a:t> </a:t>
            </a:r>
            <a:endParaRPr lang="ru-RU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dirty="0">
              <a:solidFill>
                <a:srgbClr val="AD4F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37" r="3103" b="10470"/>
          <a:stretch/>
        </p:blipFill>
        <p:spPr>
          <a:xfrm>
            <a:off x="8046597" y="4438650"/>
            <a:ext cx="4126354" cy="24193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238874"/>
            <a:ext cx="7105649" cy="619125"/>
          </a:xfrm>
          <a:prstGeom prst="rect">
            <a:avLst/>
          </a:prstGeom>
          <a:solidFill>
            <a:srgbClr val="A5C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11697" y="1061913"/>
            <a:ext cx="113000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283F19"/>
                </a:solidFill>
              </a:rPr>
              <a:t>Важной частью проекта являются практические занятия. Так например, студенты кузбасского медицинского колледжа в рамках проекта «Здоровое питание</a:t>
            </a:r>
            <a:r>
              <a:rPr lang="ru-RU" dirty="0" smtClean="0">
                <a:solidFill>
                  <a:srgbClr val="283F19"/>
                </a:solidFill>
              </a:rPr>
              <a:t>. Одобрено. Дети</a:t>
            </a:r>
            <a:r>
              <a:rPr lang="ru-RU" dirty="0">
                <a:solidFill>
                  <a:srgbClr val="283F19"/>
                </a:solidFill>
              </a:rPr>
              <a:t>!» совместно со специалистами МАУ «Школьное питание» провели кулинарный мастер-класс по приготовлению винегрета для учеников медицинских классов.</a:t>
            </a:r>
            <a:br>
              <a:rPr lang="ru-RU" dirty="0">
                <a:solidFill>
                  <a:srgbClr val="283F19"/>
                </a:solidFill>
              </a:rPr>
            </a:br>
            <a:r>
              <a:rPr lang="ru-RU" dirty="0">
                <a:solidFill>
                  <a:srgbClr val="283F19"/>
                </a:solidFill>
              </a:rPr>
              <a:t>В рамках недели, посвященной </a:t>
            </a:r>
            <a:r>
              <a:rPr lang="en-US" dirty="0">
                <a:solidFill>
                  <a:srgbClr val="283F19"/>
                </a:solidFill>
              </a:rPr>
              <a:t>II </a:t>
            </a:r>
            <a:r>
              <a:rPr lang="ru-RU" dirty="0">
                <a:solidFill>
                  <a:srgbClr val="283F19"/>
                </a:solidFill>
              </a:rPr>
              <a:t>Международному фестивалю «Ночь Юрия Гагарина», волонтёры проекта провели тематические мастер-классы для школьников по росписи пряников, расписали глазурью 62 пряника и отправили посылку в Звёздный городок Центра подготовки космонавтов имени Ю. А. Гагарина.</a:t>
            </a:r>
          </a:p>
        </p:txBody>
      </p:sp>
    </p:spTree>
    <p:extLst>
      <p:ext uri="{BB962C8B-B14F-4D97-AF65-F5344CB8AC3E}">
        <p14:creationId xmlns:p14="http://schemas.microsoft.com/office/powerpoint/2010/main" val="37362426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Words>917</Words>
  <Application>Microsoft Office PowerPoint</Application>
  <PresentationFormat>Широкоэкранный</PresentationFormat>
  <Paragraphs>113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Rubik</vt:lpstr>
      <vt:lpstr>Тема Office</vt:lpstr>
      <vt:lpstr>ЗДОРОВОЕ ПИТАНИЕ. ОДОБРЕНО. ДЕТИ!</vt:lpstr>
      <vt:lpstr>ЗДОРОВОЕ ПИТАНИЕ. ОДОБРЕНО.ДЕТИ!</vt:lpstr>
      <vt:lpstr>ПАРТНЕРЫ ПРОЕКТА</vt:lpstr>
      <vt:lpstr>ЦЕЛЬ ПРОЕКТА</vt:lpstr>
      <vt:lpstr>КОМАНДА  ПРОЕКТА</vt:lpstr>
      <vt:lpstr>ЭТАПЫ ПРОЕКТА</vt:lpstr>
      <vt:lpstr>1 ЭТАП. ПЕДАГОГИЧЕСКИЙ</vt:lpstr>
      <vt:lpstr>2 ЭТАП. ПРАКТИКО-ОРИЕНТИРОВАННЫЙ</vt:lpstr>
      <vt:lpstr>2 ЭТАП. ПРАКТИКО-ОРИЕНТИРОВАННЫЙ</vt:lpstr>
      <vt:lpstr>2 ЭТАП. ПРАКТИКО-ОРИЕНТИРОВАННЫЙ</vt:lpstr>
      <vt:lpstr>КОНКУРСНОЕ ДВИЖЕНИЕ</vt:lpstr>
      <vt:lpstr>КОНКУРСНОЕ ДВИЖЕНИЕ</vt:lpstr>
      <vt:lpstr>КОНКУРСНОЕ ДВИЖЕНИЕ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ЗДОРОВОЕ ПИТАНИЕ.ОДОБРЕНО.ДЕТИ!</dc:title>
  <dc:creator>Гайдышева Наталья</dc:creator>
  <cp:lastModifiedBy>Гайдышева Наталья</cp:lastModifiedBy>
  <cp:revision>61</cp:revision>
  <dcterms:created xsi:type="dcterms:W3CDTF">2023-04-13T05:29:27Z</dcterms:created>
  <dcterms:modified xsi:type="dcterms:W3CDTF">2023-04-21T08:52:07Z</dcterms:modified>
</cp:coreProperties>
</file>