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62" r:id="rId4"/>
    <p:sldId id="264" r:id="rId5"/>
    <p:sldId id="266" r:id="rId6"/>
    <p:sldId id="267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B692"/>
    <a:srgbClr val="3D6789"/>
    <a:srgbClr val="53B297"/>
    <a:srgbClr val="478990"/>
    <a:srgbClr val="0C5792"/>
    <a:srgbClr val="2C7D88"/>
    <a:srgbClr val="3A7BCE"/>
    <a:srgbClr val="08A2CE"/>
    <a:srgbClr val="E6E6E6"/>
    <a:srgbClr val="02C1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EF32-A8FB-4EDF-86B3-F277A64DDEA5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AFDAA-8198-4301-BF79-48B9BBA8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82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976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8CA755A-427D-4F18-9A84-FC470D2C4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4650" y="0"/>
            <a:ext cx="5467350" cy="6858000"/>
          </a:xfrm>
          <a:custGeom>
            <a:avLst/>
            <a:gdLst>
              <a:gd name="connsiteX0" fmla="*/ 0 w 4457700"/>
              <a:gd name="connsiteY0" fmla="*/ 0 h 6858000"/>
              <a:gd name="connsiteX1" fmla="*/ 4457700 w 4457700"/>
              <a:gd name="connsiteY1" fmla="*/ 0 h 6858000"/>
              <a:gd name="connsiteX2" fmla="*/ 4457700 w 4457700"/>
              <a:gd name="connsiteY2" fmla="*/ 6858000 h 6858000"/>
              <a:gd name="connsiteX3" fmla="*/ 0 w 4457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6858000">
                <a:moveTo>
                  <a:pt x="0" y="0"/>
                </a:moveTo>
                <a:lnTo>
                  <a:pt x="4457700" y="0"/>
                </a:lnTo>
                <a:lnTo>
                  <a:pt x="44577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31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61FCC8D-3C66-4061-B242-D4CC0CA88A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7886" y="-4983"/>
            <a:ext cx="4006652" cy="6891116"/>
          </a:xfrm>
          <a:custGeom>
            <a:avLst/>
            <a:gdLst>
              <a:gd name="connsiteX0" fmla="*/ 2296872 w 4006652"/>
              <a:gd name="connsiteY0" fmla="*/ 3528939 h 6891116"/>
              <a:gd name="connsiteX1" fmla="*/ 3544677 w 4006652"/>
              <a:gd name="connsiteY1" fmla="*/ 6891116 h 6891116"/>
              <a:gd name="connsiteX2" fmla="*/ 1485167 w 4006652"/>
              <a:gd name="connsiteY2" fmla="*/ 6877049 h 6891116"/>
              <a:gd name="connsiteX3" fmla="*/ 1036317 w 4006652"/>
              <a:gd name="connsiteY3" fmla="*/ 0 h 6891116"/>
              <a:gd name="connsiteX4" fmla="*/ 2380171 w 4006652"/>
              <a:gd name="connsiteY4" fmla="*/ 14067 h 6891116"/>
              <a:gd name="connsiteX5" fmla="*/ 2515023 w 4006652"/>
              <a:gd name="connsiteY5" fmla="*/ 582787 h 6891116"/>
              <a:gd name="connsiteX6" fmla="*/ 2747889 w 4006652"/>
              <a:gd name="connsiteY6" fmla="*/ 0 h 6891116"/>
              <a:gd name="connsiteX7" fmla="*/ 2970335 w 4006652"/>
              <a:gd name="connsiteY7" fmla="*/ 3516 h 6891116"/>
              <a:gd name="connsiteX8" fmla="*/ 2674002 w 4006652"/>
              <a:gd name="connsiteY8" fmla="*/ 1253260 h 6891116"/>
              <a:gd name="connsiteX9" fmla="*/ 4006652 w 4006652"/>
              <a:gd name="connsiteY9" fmla="*/ 6873533 h 6891116"/>
              <a:gd name="connsiteX10" fmla="*/ 3784206 w 4006652"/>
              <a:gd name="connsiteY10" fmla="*/ 6877049 h 6891116"/>
              <a:gd name="connsiteX11" fmla="*/ 2250594 w 4006652"/>
              <a:gd name="connsiteY11" fmla="*/ 3038929 h 6891116"/>
              <a:gd name="connsiteX12" fmla="*/ 1343854 w 4006652"/>
              <a:gd name="connsiteY12" fmla="*/ 6862982 h 6891116"/>
              <a:gd name="connsiteX13" fmla="*/ 0 w 4006652"/>
              <a:gd name="connsiteY13" fmla="*/ 6877049 h 6891116"/>
              <a:gd name="connsiteX14" fmla="*/ 1892103 w 4006652"/>
              <a:gd name="connsiteY14" fmla="*/ 2141747 h 68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6652" h="6891116">
                <a:moveTo>
                  <a:pt x="2296872" y="3528939"/>
                </a:moveTo>
                <a:lnTo>
                  <a:pt x="3544677" y="6891116"/>
                </a:lnTo>
                <a:lnTo>
                  <a:pt x="1485167" y="6877049"/>
                </a:lnTo>
                <a:close/>
                <a:moveTo>
                  <a:pt x="1036317" y="0"/>
                </a:moveTo>
                <a:lnTo>
                  <a:pt x="2380171" y="14067"/>
                </a:lnTo>
                <a:lnTo>
                  <a:pt x="2515023" y="582787"/>
                </a:lnTo>
                <a:lnTo>
                  <a:pt x="2747889" y="0"/>
                </a:lnTo>
                <a:lnTo>
                  <a:pt x="2970335" y="3516"/>
                </a:lnTo>
                <a:lnTo>
                  <a:pt x="2674002" y="1253260"/>
                </a:lnTo>
                <a:lnTo>
                  <a:pt x="4006652" y="6873533"/>
                </a:lnTo>
                <a:lnTo>
                  <a:pt x="3784206" y="6877049"/>
                </a:lnTo>
                <a:lnTo>
                  <a:pt x="2250594" y="3038929"/>
                </a:lnTo>
                <a:lnTo>
                  <a:pt x="1343854" y="6862982"/>
                </a:lnTo>
                <a:lnTo>
                  <a:pt x="0" y="6877049"/>
                </a:lnTo>
                <a:lnTo>
                  <a:pt x="1892103" y="21417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B6B0033-0F47-463D-A3EB-14B6B1CA72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9049" y="337245"/>
            <a:ext cx="1371922" cy="3232870"/>
          </a:xfrm>
          <a:custGeom>
            <a:avLst/>
            <a:gdLst>
              <a:gd name="connsiteX0" fmla="*/ 25708 w 1371922"/>
              <a:gd name="connsiteY0" fmla="*/ 0 h 3232870"/>
              <a:gd name="connsiteX1" fmla="*/ 1371922 w 1371922"/>
              <a:gd name="connsiteY1" fmla="*/ 1307691 h 3232870"/>
              <a:gd name="connsiteX2" fmla="*/ 0 w 1371922"/>
              <a:gd name="connsiteY2" fmla="*/ 3232870 h 323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922" h="3232870">
                <a:moveTo>
                  <a:pt x="25708" y="0"/>
                </a:moveTo>
                <a:lnTo>
                  <a:pt x="1371922" y="1307691"/>
                </a:lnTo>
                <a:lnTo>
                  <a:pt x="0" y="3232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40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EAFE91-F68F-447F-BBA0-08F6F0ADCD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1539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975C871-F18D-49B6-96E8-E7DF456BD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8972" y="2778369"/>
            <a:ext cx="1674056" cy="1674056"/>
          </a:xfrm>
          <a:custGeom>
            <a:avLst/>
            <a:gdLst>
              <a:gd name="connsiteX0" fmla="*/ 837028 w 1674056"/>
              <a:gd name="connsiteY0" fmla="*/ 0 h 1674056"/>
              <a:gd name="connsiteX1" fmla="*/ 1674056 w 1674056"/>
              <a:gd name="connsiteY1" fmla="*/ 837028 h 1674056"/>
              <a:gd name="connsiteX2" fmla="*/ 837028 w 1674056"/>
              <a:gd name="connsiteY2" fmla="*/ 1674056 h 1674056"/>
              <a:gd name="connsiteX3" fmla="*/ 0 w 1674056"/>
              <a:gd name="connsiteY3" fmla="*/ 837028 h 1674056"/>
              <a:gd name="connsiteX4" fmla="*/ 837028 w 1674056"/>
              <a:gd name="connsiteY4" fmla="*/ 0 h 167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674056">
                <a:moveTo>
                  <a:pt x="837028" y="0"/>
                </a:moveTo>
                <a:cubicBezTo>
                  <a:pt x="1299306" y="0"/>
                  <a:pt x="1674056" y="374750"/>
                  <a:pt x="1674056" y="837028"/>
                </a:cubicBezTo>
                <a:cubicBezTo>
                  <a:pt x="1674056" y="1299306"/>
                  <a:pt x="1299306" y="1674056"/>
                  <a:pt x="837028" y="1674056"/>
                </a:cubicBezTo>
                <a:cubicBezTo>
                  <a:pt x="374750" y="1674056"/>
                  <a:pt x="0" y="1299306"/>
                  <a:pt x="0" y="837028"/>
                </a:cubicBezTo>
                <a:cubicBezTo>
                  <a:pt x="0" y="374750"/>
                  <a:pt x="374750" y="0"/>
                  <a:pt x="83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80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E15ED81-E9E1-49B0-B10E-76C0B21C1D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65" y="1356689"/>
            <a:ext cx="4972948" cy="4735172"/>
          </a:xfrm>
          <a:custGeom>
            <a:avLst/>
            <a:gdLst>
              <a:gd name="connsiteX0" fmla="*/ 1215370 w 4972948"/>
              <a:gd name="connsiteY0" fmla="*/ 0 h 4735172"/>
              <a:gd name="connsiteX1" fmla="*/ 4972948 w 4972948"/>
              <a:gd name="connsiteY1" fmla="*/ 4735172 h 4735172"/>
              <a:gd name="connsiteX2" fmla="*/ 0 w 4972948"/>
              <a:gd name="connsiteY2" fmla="*/ 3471292 h 47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948" h="4735172">
                <a:moveTo>
                  <a:pt x="1215370" y="0"/>
                </a:moveTo>
                <a:lnTo>
                  <a:pt x="4972948" y="4735172"/>
                </a:lnTo>
                <a:lnTo>
                  <a:pt x="0" y="3471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FF65C74D-F696-4A43-A0CB-B31F1533C1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8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54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D612E1-FAC0-424E-8F62-9072A2A51129}"/>
              </a:ext>
            </a:extLst>
          </p:cNvPr>
          <p:cNvSpPr/>
          <p:nvPr userDrawn="1"/>
        </p:nvSpPr>
        <p:spPr>
          <a:xfrm>
            <a:off x="2446986" y="0"/>
            <a:ext cx="4881093" cy="440055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AD10884-2F4F-4281-9AB0-098B5534E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9111" y="1198846"/>
            <a:ext cx="3223821" cy="2213529"/>
          </a:xfrm>
          <a:custGeom>
            <a:avLst/>
            <a:gdLst>
              <a:gd name="connsiteX0" fmla="*/ 0 w 3223821"/>
              <a:gd name="connsiteY0" fmla="*/ 0 h 2213529"/>
              <a:gd name="connsiteX1" fmla="*/ 431463 w 3223821"/>
              <a:gd name="connsiteY1" fmla="*/ 0 h 2213529"/>
              <a:gd name="connsiteX2" fmla="*/ 543127 w 3223821"/>
              <a:gd name="connsiteY2" fmla="*/ 30385 h 2213529"/>
              <a:gd name="connsiteX3" fmla="*/ 601618 w 3223821"/>
              <a:gd name="connsiteY3" fmla="*/ 110904 h 2213529"/>
              <a:gd name="connsiteX4" fmla="*/ 905465 w 3223821"/>
              <a:gd name="connsiteY4" fmla="*/ 1265525 h 2213529"/>
              <a:gd name="connsiteX5" fmla="*/ 935850 w 3223821"/>
              <a:gd name="connsiteY5" fmla="*/ 1385545 h 2213529"/>
              <a:gd name="connsiteX6" fmla="*/ 958639 w 3223821"/>
              <a:gd name="connsiteY6" fmla="*/ 1519238 h 2213529"/>
              <a:gd name="connsiteX7" fmla="*/ 992062 w 3223821"/>
              <a:gd name="connsiteY7" fmla="*/ 1384785 h 2213529"/>
              <a:gd name="connsiteX8" fmla="*/ 1027004 w 3223821"/>
              <a:gd name="connsiteY8" fmla="*/ 1265525 h 2213529"/>
              <a:gd name="connsiteX9" fmla="*/ 1385544 w 3223821"/>
              <a:gd name="connsiteY9" fmla="*/ 110904 h 2213529"/>
              <a:gd name="connsiteX10" fmla="*/ 1444035 w 3223821"/>
              <a:gd name="connsiteY10" fmla="*/ 34183 h 2213529"/>
              <a:gd name="connsiteX11" fmla="*/ 1552660 w 3223821"/>
              <a:gd name="connsiteY11" fmla="*/ 0 h 2213529"/>
              <a:gd name="connsiteX12" fmla="*/ 1704584 w 3223821"/>
              <a:gd name="connsiteY12" fmla="*/ 0 h 2213529"/>
              <a:gd name="connsiteX13" fmla="*/ 1814729 w 3223821"/>
              <a:gd name="connsiteY13" fmla="*/ 29625 h 2213529"/>
              <a:gd name="connsiteX14" fmla="*/ 1874739 w 3223821"/>
              <a:gd name="connsiteY14" fmla="*/ 110904 h 2213529"/>
              <a:gd name="connsiteX15" fmla="*/ 2230240 w 3223821"/>
              <a:gd name="connsiteY15" fmla="*/ 1265525 h 2213529"/>
              <a:gd name="connsiteX16" fmla="*/ 2265183 w 3223821"/>
              <a:gd name="connsiteY16" fmla="*/ 1378708 h 2213529"/>
              <a:gd name="connsiteX17" fmla="*/ 2297087 w 3223821"/>
              <a:gd name="connsiteY17" fmla="*/ 1507084 h 2213529"/>
              <a:gd name="connsiteX18" fmla="*/ 2322154 w 3223821"/>
              <a:gd name="connsiteY18" fmla="*/ 1379468 h 2213529"/>
              <a:gd name="connsiteX19" fmla="*/ 2348741 w 3223821"/>
              <a:gd name="connsiteY19" fmla="*/ 1265525 h 2213529"/>
              <a:gd name="connsiteX20" fmla="*/ 2652588 w 3223821"/>
              <a:gd name="connsiteY20" fmla="*/ 110904 h 2213529"/>
              <a:gd name="connsiteX21" fmla="*/ 2710319 w 3223821"/>
              <a:gd name="connsiteY21" fmla="*/ 33423 h 2213529"/>
              <a:gd name="connsiteX22" fmla="*/ 2819704 w 3223821"/>
              <a:gd name="connsiteY22" fmla="*/ 0 h 2213529"/>
              <a:gd name="connsiteX23" fmla="*/ 3223821 w 3223821"/>
              <a:gd name="connsiteY23" fmla="*/ 0 h 2213529"/>
              <a:gd name="connsiteX24" fmla="*/ 2540165 w 3223821"/>
              <a:gd name="connsiteY24" fmla="*/ 2213529 h 2213529"/>
              <a:gd name="connsiteX25" fmla="*/ 2075278 w 3223821"/>
              <a:gd name="connsiteY25" fmla="*/ 2213529 h 2213529"/>
              <a:gd name="connsiteX26" fmla="*/ 1659007 w 3223821"/>
              <a:gd name="connsiteY26" fmla="*/ 841658 h 2213529"/>
              <a:gd name="connsiteX27" fmla="*/ 1636978 w 3223821"/>
              <a:gd name="connsiteY27" fmla="*/ 771773 h 2213529"/>
              <a:gd name="connsiteX28" fmla="*/ 1614949 w 3223821"/>
              <a:gd name="connsiteY28" fmla="*/ 691253 h 2213529"/>
              <a:gd name="connsiteX29" fmla="*/ 1592920 w 3223821"/>
              <a:gd name="connsiteY29" fmla="*/ 771773 h 2213529"/>
              <a:gd name="connsiteX30" fmla="*/ 1570891 w 3223821"/>
              <a:gd name="connsiteY30" fmla="*/ 841658 h 2213529"/>
              <a:gd name="connsiteX31" fmla="*/ 1148543 w 3223821"/>
              <a:gd name="connsiteY31" fmla="*/ 2213529 h 2213529"/>
              <a:gd name="connsiteX32" fmla="*/ 683656 w 3223821"/>
              <a:gd name="connsiteY32" fmla="*/ 2213529 h 221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23821" h="2213529">
                <a:moveTo>
                  <a:pt x="0" y="0"/>
                </a:moveTo>
                <a:lnTo>
                  <a:pt x="431463" y="0"/>
                </a:lnTo>
                <a:cubicBezTo>
                  <a:pt x="476027" y="0"/>
                  <a:pt x="513249" y="10128"/>
                  <a:pt x="543127" y="30385"/>
                </a:cubicBezTo>
                <a:cubicBezTo>
                  <a:pt x="573005" y="50641"/>
                  <a:pt x="592502" y="77481"/>
                  <a:pt x="601618" y="110904"/>
                </a:cubicBezTo>
                <a:lnTo>
                  <a:pt x="905465" y="1265525"/>
                </a:lnTo>
                <a:cubicBezTo>
                  <a:pt x="915593" y="1302999"/>
                  <a:pt x="925722" y="1343006"/>
                  <a:pt x="935850" y="1385545"/>
                </a:cubicBezTo>
                <a:cubicBezTo>
                  <a:pt x="945978" y="1428083"/>
                  <a:pt x="953574" y="1472648"/>
                  <a:pt x="958639" y="1519238"/>
                </a:cubicBezTo>
                <a:cubicBezTo>
                  <a:pt x="968767" y="1471635"/>
                  <a:pt x="979908" y="1426817"/>
                  <a:pt x="992062" y="1384785"/>
                </a:cubicBezTo>
                <a:cubicBezTo>
                  <a:pt x="1004216" y="1342753"/>
                  <a:pt x="1015863" y="1302999"/>
                  <a:pt x="1027004" y="1265525"/>
                </a:cubicBezTo>
                <a:lnTo>
                  <a:pt x="1385544" y="110904"/>
                </a:lnTo>
                <a:cubicBezTo>
                  <a:pt x="1394660" y="82545"/>
                  <a:pt x="1414156" y="56972"/>
                  <a:pt x="1444035" y="34183"/>
                </a:cubicBezTo>
                <a:cubicBezTo>
                  <a:pt x="1473913" y="11394"/>
                  <a:pt x="1510122" y="0"/>
                  <a:pt x="1552660" y="0"/>
                </a:cubicBezTo>
                <a:lnTo>
                  <a:pt x="1704584" y="0"/>
                </a:lnTo>
                <a:cubicBezTo>
                  <a:pt x="1749148" y="0"/>
                  <a:pt x="1785863" y="9875"/>
                  <a:pt x="1814729" y="29625"/>
                </a:cubicBezTo>
                <a:cubicBezTo>
                  <a:pt x="1843594" y="49375"/>
                  <a:pt x="1863598" y="76468"/>
                  <a:pt x="1874739" y="110904"/>
                </a:cubicBezTo>
                <a:lnTo>
                  <a:pt x="2230240" y="1265525"/>
                </a:lnTo>
                <a:cubicBezTo>
                  <a:pt x="2241381" y="1300974"/>
                  <a:pt x="2253029" y="1338702"/>
                  <a:pt x="2265183" y="1378708"/>
                </a:cubicBezTo>
                <a:cubicBezTo>
                  <a:pt x="2277337" y="1418715"/>
                  <a:pt x="2287971" y="1461507"/>
                  <a:pt x="2297087" y="1507084"/>
                </a:cubicBezTo>
                <a:cubicBezTo>
                  <a:pt x="2305189" y="1462519"/>
                  <a:pt x="2313545" y="1419981"/>
                  <a:pt x="2322154" y="1379468"/>
                </a:cubicBezTo>
                <a:cubicBezTo>
                  <a:pt x="2330763" y="1338955"/>
                  <a:pt x="2339625" y="1300974"/>
                  <a:pt x="2348741" y="1265525"/>
                </a:cubicBezTo>
                <a:lnTo>
                  <a:pt x="2652588" y="110904"/>
                </a:lnTo>
                <a:cubicBezTo>
                  <a:pt x="2660691" y="81532"/>
                  <a:pt x="2679935" y="55706"/>
                  <a:pt x="2710319" y="33423"/>
                </a:cubicBezTo>
                <a:cubicBezTo>
                  <a:pt x="2740704" y="11141"/>
                  <a:pt x="2777166" y="0"/>
                  <a:pt x="2819704" y="0"/>
                </a:cubicBezTo>
                <a:lnTo>
                  <a:pt x="3223821" y="0"/>
                </a:lnTo>
                <a:lnTo>
                  <a:pt x="2540165" y="2213529"/>
                </a:lnTo>
                <a:lnTo>
                  <a:pt x="2075278" y="2213529"/>
                </a:lnTo>
                <a:lnTo>
                  <a:pt x="1659007" y="841658"/>
                </a:lnTo>
                <a:cubicBezTo>
                  <a:pt x="1651917" y="820388"/>
                  <a:pt x="1644574" y="797093"/>
                  <a:pt x="1636978" y="771773"/>
                </a:cubicBezTo>
                <a:cubicBezTo>
                  <a:pt x="1629382" y="746452"/>
                  <a:pt x="1622039" y="719612"/>
                  <a:pt x="1614949" y="691253"/>
                </a:cubicBezTo>
                <a:cubicBezTo>
                  <a:pt x="1607859" y="719612"/>
                  <a:pt x="1600516" y="746452"/>
                  <a:pt x="1592920" y="771773"/>
                </a:cubicBezTo>
                <a:cubicBezTo>
                  <a:pt x="1585324" y="797093"/>
                  <a:pt x="1577981" y="820388"/>
                  <a:pt x="1570891" y="841658"/>
                </a:cubicBezTo>
                <a:lnTo>
                  <a:pt x="1148543" y="2213529"/>
                </a:lnTo>
                <a:lnTo>
                  <a:pt x="683656" y="22135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69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4887FF-4DA0-413E-8373-F398DE0DD385}"/>
              </a:ext>
            </a:extLst>
          </p:cNvPr>
          <p:cNvSpPr/>
          <p:nvPr userDrawn="1"/>
        </p:nvSpPr>
        <p:spPr>
          <a:xfrm>
            <a:off x="0" y="0"/>
            <a:ext cx="6096000" cy="440055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4D72F27E-9450-457A-8799-D5FEDA13A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1288" y="1127516"/>
            <a:ext cx="1671189" cy="2434834"/>
          </a:xfrm>
          <a:custGeom>
            <a:avLst/>
            <a:gdLst/>
            <a:ahLst/>
            <a:cxnLst/>
            <a:rect l="l" t="t" r="r" b="b"/>
            <a:pathLst>
              <a:path w="1075668" h="1567191">
                <a:moveTo>
                  <a:pt x="585197" y="0"/>
                </a:moveTo>
                <a:cubicBezTo>
                  <a:pt x="632210" y="0"/>
                  <a:pt x="677994" y="3684"/>
                  <a:pt x="722550" y="11052"/>
                </a:cubicBezTo>
                <a:cubicBezTo>
                  <a:pt x="767107" y="18419"/>
                  <a:pt x="809383" y="29295"/>
                  <a:pt x="849378" y="43679"/>
                </a:cubicBezTo>
                <a:cubicBezTo>
                  <a:pt x="889374" y="58064"/>
                  <a:pt x="926738" y="75255"/>
                  <a:pt x="961471" y="95253"/>
                </a:cubicBezTo>
                <a:cubicBezTo>
                  <a:pt x="996204" y="115250"/>
                  <a:pt x="1027253" y="137879"/>
                  <a:pt x="1054618" y="163140"/>
                </a:cubicBezTo>
                <a:lnTo>
                  <a:pt x="966207" y="328384"/>
                </a:lnTo>
                <a:cubicBezTo>
                  <a:pt x="955682" y="345224"/>
                  <a:pt x="944631" y="357854"/>
                  <a:pt x="933053" y="366275"/>
                </a:cubicBezTo>
                <a:cubicBezTo>
                  <a:pt x="921475" y="374695"/>
                  <a:pt x="906565" y="378905"/>
                  <a:pt x="888321" y="378905"/>
                </a:cubicBezTo>
                <a:cubicBezTo>
                  <a:pt x="872183" y="378905"/>
                  <a:pt x="854816" y="373818"/>
                  <a:pt x="836222" y="363643"/>
                </a:cubicBezTo>
                <a:cubicBezTo>
                  <a:pt x="817627" y="353469"/>
                  <a:pt x="796577" y="342067"/>
                  <a:pt x="773071" y="329437"/>
                </a:cubicBezTo>
                <a:cubicBezTo>
                  <a:pt x="749565" y="316807"/>
                  <a:pt x="722726" y="305404"/>
                  <a:pt x="692554" y="295230"/>
                </a:cubicBezTo>
                <a:cubicBezTo>
                  <a:pt x="662382" y="285056"/>
                  <a:pt x="628000" y="279968"/>
                  <a:pt x="589407" y="279968"/>
                </a:cubicBezTo>
                <a:cubicBezTo>
                  <a:pt x="522748" y="279968"/>
                  <a:pt x="473105" y="294178"/>
                  <a:pt x="440477" y="322595"/>
                </a:cubicBezTo>
                <a:cubicBezTo>
                  <a:pt x="407849" y="351013"/>
                  <a:pt x="391535" y="389430"/>
                  <a:pt x="391535" y="437845"/>
                </a:cubicBezTo>
                <a:cubicBezTo>
                  <a:pt x="391535" y="468719"/>
                  <a:pt x="401359" y="494330"/>
                  <a:pt x="421005" y="514679"/>
                </a:cubicBezTo>
                <a:cubicBezTo>
                  <a:pt x="440652" y="535027"/>
                  <a:pt x="466439" y="552569"/>
                  <a:pt x="498365" y="567304"/>
                </a:cubicBezTo>
                <a:cubicBezTo>
                  <a:pt x="530291" y="582040"/>
                  <a:pt x="566778" y="595547"/>
                  <a:pt x="607826" y="607826"/>
                </a:cubicBezTo>
                <a:cubicBezTo>
                  <a:pt x="648874" y="620105"/>
                  <a:pt x="690799" y="633788"/>
                  <a:pt x="733602" y="648874"/>
                </a:cubicBezTo>
                <a:cubicBezTo>
                  <a:pt x="776404" y="663960"/>
                  <a:pt x="818329" y="681677"/>
                  <a:pt x="859377" y="702026"/>
                </a:cubicBezTo>
                <a:cubicBezTo>
                  <a:pt x="900425" y="722375"/>
                  <a:pt x="936912" y="748337"/>
                  <a:pt x="968838" y="779912"/>
                </a:cubicBezTo>
                <a:cubicBezTo>
                  <a:pt x="1000764" y="811487"/>
                  <a:pt x="1026551" y="849904"/>
                  <a:pt x="1046198" y="895162"/>
                </a:cubicBezTo>
                <a:cubicBezTo>
                  <a:pt x="1065845" y="940420"/>
                  <a:pt x="1075668" y="994975"/>
                  <a:pt x="1075668" y="1058828"/>
                </a:cubicBezTo>
                <a:cubicBezTo>
                  <a:pt x="1075668" y="1129697"/>
                  <a:pt x="1063389" y="1196005"/>
                  <a:pt x="1038830" y="1257753"/>
                </a:cubicBezTo>
                <a:cubicBezTo>
                  <a:pt x="1014272" y="1319500"/>
                  <a:pt x="978662" y="1373354"/>
                  <a:pt x="932000" y="1419313"/>
                </a:cubicBezTo>
                <a:cubicBezTo>
                  <a:pt x="885339" y="1465273"/>
                  <a:pt x="827802" y="1501409"/>
                  <a:pt x="759388" y="1527722"/>
                </a:cubicBezTo>
                <a:cubicBezTo>
                  <a:pt x="690975" y="1554035"/>
                  <a:pt x="613264" y="1567191"/>
                  <a:pt x="526257" y="1567191"/>
                </a:cubicBezTo>
                <a:cubicBezTo>
                  <a:pt x="478543" y="1567191"/>
                  <a:pt x="429952" y="1562280"/>
                  <a:pt x="380484" y="1552456"/>
                </a:cubicBezTo>
                <a:cubicBezTo>
                  <a:pt x="331016" y="1542633"/>
                  <a:pt x="283126" y="1528775"/>
                  <a:pt x="236816" y="1510882"/>
                </a:cubicBezTo>
                <a:cubicBezTo>
                  <a:pt x="190505" y="1492989"/>
                  <a:pt x="147001" y="1471764"/>
                  <a:pt x="106304" y="1447205"/>
                </a:cubicBezTo>
                <a:cubicBezTo>
                  <a:pt x="65607" y="1422646"/>
                  <a:pt x="30172" y="1395281"/>
                  <a:pt x="0" y="1365109"/>
                </a:cubicBezTo>
                <a:lnTo>
                  <a:pt x="105252" y="1198812"/>
                </a:lnTo>
                <a:cubicBezTo>
                  <a:pt x="113672" y="1186884"/>
                  <a:pt x="124723" y="1176885"/>
                  <a:pt x="138406" y="1168815"/>
                </a:cubicBezTo>
                <a:cubicBezTo>
                  <a:pt x="152088" y="1160746"/>
                  <a:pt x="166999" y="1156712"/>
                  <a:pt x="183138" y="1156712"/>
                </a:cubicBezTo>
                <a:cubicBezTo>
                  <a:pt x="204188" y="1156712"/>
                  <a:pt x="225414" y="1163377"/>
                  <a:pt x="246815" y="1176709"/>
                </a:cubicBezTo>
                <a:cubicBezTo>
                  <a:pt x="268216" y="1190041"/>
                  <a:pt x="292423" y="1204776"/>
                  <a:pt x="319438" y="1220915"/>
                </a:cubicBezTo>
                <a:cubicBezTo>
                  <a:pt x="346452" y="1237053"/>
                  <a:pt x="377502" y="1251788"/>
                  <a:pt x="412585" y="1265120"/>
                </a:cubicBezTo>
                <a:cubicBezTo>
                  <a:pt x="447669" y="1278452"/>
                  <a:pt x="489068" y="1285118"/>
                  <a:pt x="536782" y="1285118"/>
                </a:cubicBezTo>
                <a:cubicBezTo>
                  <a:pt x="601336" y="1285118"/>
                  <a:pt x="651506" y="1270909"/>
                  <a:pt x="687291" y="1242491"/>
                </a:cubicBezTo>
                <a:cubicBezTo>
                  <a:pt x="723077" y="1214073"/>
                  <a:pt x="740969" y="1168991"/>
                  <a:pt x="740969" y="1107243"/>
                </a:cubicBezTo>
                <a:cubicBezTo>
                  <a:pt x="740969" y="1071458"/>
                  <a:pt x="731146" y="1042338"/>
                  <a:pt x="711499" y="1019885"/>
                </a:cubicBezTo>
                <a:cubicBezTo>
                  <a:pt x="691852" y="997431"/>
                  <a:pt x="666065" y="978837"/>
                  <a:pt x="634139" y="964102"/>
                </a:cubicBezTo>
                <a:cubicBezTo>
                  <a:pt x="602213" y="949366"/>
                  <a:pt x="565901" y="936386"/>
                  <a:pt x="525204" y="925159"/>
                </a:cubicBezTo>
                <a:cubicBezTo>
                  <a:pt x="484507" y="913932"/>
                  <a:pt x="442757" y="901477"/>
                  <a:pt x="399955" y="887794"/>
                </a:cubicBezTo>
                <a:cubicBezTo>
                  <a:pt x="357153" y="874112"/>
                  <a:pt x="315403" y="857272"/>
                  <a:pt x="274706" y="837274"/>
                </a:cubicBezTo>
                <a:cubicBezTo>
                  <a:pt x="234009" y="817276"/>
                  <a:pt x="197697" y="790963"/>
                  <a:pt x="165771" y="758335"/>
                </a:cubicBezTo>
                <a:cubicBezTo>
                  <a:pt x="133845" y="725708"/>
                  <a:pt x="108058" y="685010"/>
                  <a:pt x="88411" y="636244"/>
                </a:cubicBezTo>
                <a:cubicBezTo>
                  <a:pt x="68765" y="587478"/>
                  <a:pt x="58941" y="527309"/>
                  <a:pt x="58941" y="455738"/>
                </a:cubicBezTo>
                <a:cubicBezTo>
                  <a:pt x="58941" y="398201"/>
                  <a:pt x="70519" y="342067"/>
                  <a:pt x="93674" y="287336"/>
                </a:cubicBezTo>
                <a:cubicBezTo>
                  <a:pt x="116829" y="232606"/>
                  <a:pt x="150861" y="183839"/>
                  <a:pt x="195768" y="141037"/>
                </a:cubicBezTo>
                <a:cubicBezTo>
                  <a:pt x="240675" y="98235"/>
                  <a:pt x="295756" y="64028"/>
                  <a:pt x="361012" y="38417"/>
                </a:cubicBezTo>
                <a:cubicBezTo>
                  <a:pt x="426268" y="12806"/>
                  <a:pt x="500996" y="0"/>
                  <a:pt x="5851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22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1DC0CC6-D7FB-435E-83B1-31076EAF54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66799"/>
            <a:ext cx="12192001" cy="3448051"/>
          </a:xfrm>
          <a:custGeom>
            <a:avLst/>
            <a:gdLst>
              <a:gd name="connsiteX0" fmla="*/ 0 w 12192001"/>
              <a:gd name="connsiteY0" fmla="*/ 0 h 3448051"/>
              <a:gd name="connsiteX1" fmla="*/ 12192001 w 12192001"/>
              <a:gd name="connsiteY1" fmla="*/ 0 h 3448051"/>
              <a:gd name="connsiteX2" fmla="*/ 12192001 w 12192001"/>
              <a:gd name="connsiteY2" fmla="*/ 3448051 h 3448051"/>
              <a:gd name="connsiteX3" fmla="*/ 0 w 12192001"/>
              <a:gd name="connsiteY3" fmla="*/ 3448051 h 344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3448051">
                <a:moveTo>
                  <a:pt x="0" y="0"/>
                </a:moveTo>
                <a:lnTo>
                  <a:pt x="12192001" y="0"/>
                </a:lnTo>
                <a:lnTo>
                  <a:pt x="12192001" y="3448051"/>
                </a:lnTo>
                <a:lnTo>
                  <a:pt x="0" y="34480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0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FC47DB-40E8-44E6-BE18-DF6C657F43BF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34556F-1FC6-4F84-966C-46F5E5452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46" y="725714"/>
            <a:ext cx="4700877" cy="6132286"/>
          </a:xfrm>
          <a:prstGeom prst="rect">
            <a:avLst/>
          </a:prstGeom>
        </p:spPr>
      </p:pic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FA129447-5461-453D-A4B6-C3F1966C9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1600" y="1363663"/>
            <a:ext cx="2017713" cy="3687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1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12709004-E793-40B4-AE7F-CF9CDF138B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97" y="950025"/>
            <a:ext cx="3863475" cy="4904509"/>
          </a:xfrm>
          <a:custGeom>
            <a:avLst/>
            <a:gdLst>
              <a:gd name="connsiteX0" fmla="*/ 0 w 3863475"/>
              <a:gd name="connsiteY0" fmla="*/ 0 h 4904509"/>
              <a:gd name="connsiteX1" fmla="*/ 3863475 w 3863475"/>
              <a:gd name="connsiteY1" fmla="*/ 0 h 4904509"/>
              <a:gd name="connsiteX2" fmla="*/ 3863475 w 3863475"/>
              <a:gd name="connsiteY2" fmla="*/ 4904509 h 4904509"/>
              <a:gd name="connsiteX3" fmla="*/ 0 w 3863475"/>
              <a:gd name="connsiteY3" fmla="*/ 4904509 h 49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475" h="4904509">
                <a:moveTo>
                  <a:pt x="0" y="0"/>
                </a:moveTo>
                <a:lnTo>
                  <a:pt x="3863475" y="0"/>
                </a:lnTo>
                <a:lnTo>
                  <a:pt x="3863475" y="4904509"/>
                </a:lnTo>
                <a:lnTo>
                  <a:pt x="0" y="49045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4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95A3D75-C941-42EA-9D50-E12DEA61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73829" y="0"/>
            <a:ext cx="3090863" cy="6858000"/>
          </a:xfrm>
          <a:custGeom>
            <a:avLst/>
            <a:gdLst>
              <a:gd name="connsiteX0" fmla="*/ 0 w 3090863"/>
              <a:gd name="connsiteY0" fmla="*/ 0 h 6858000"/>
              <a:gd name="connsiteX1" fmla="*/ 3090863 w 3090863"/>
              <a:gd name="connsiteY1" fmla="*/ 0 h 6858000"/>
              <a:gd name="connsiteX2" fmla="*/ 3090863 w 3090863"/>
              <a:gd name="connsiteY2" fmla="*/ 6858000 h 6858000"/>
              <a:gd name="connsiteX3" fmla="*/ 0 w 30908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863" h="6858000">
                <a:moveTo>
                  <a:pt x="0" y="0"/>
                </a:moveTo>
                <a:lnTo>
                  <a:pt x="3090863" y="0"/>
                </a:lnTo>
                <a:lnTo>
                  <a:pt x="309086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8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E8922D-A4A7-4E50-BD37-AA15F9225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14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106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  <p:sldLayoutId id="2147483681" r:id="rId3"/>
    <p:sldLayoutId id="2147483680" r:id="rId4"/>
    <p:sldLayoutId id="2147483679" r:id="rId5"/>
    <p:sldLayoutId id="2147483676" r:id="rId6"/>
    <p:sldLayoutId id="2147483672" r:id="rId7"/>
    <p:sldLayoutId id="2147483662" r:id="rId8"/>
    <p:sldLayoutId id="2147483670" r:id="rId9"/>
    <p:sldLayoutId id="2147483660" r:id="rId10"/>
    <p:sldLayoutId id="2147483659" r:id="rId11"/>
    <p:sldLayoutId id="2147483658" r:id="rId12"/>
    <p:sldLayoutId id="2147483657" r:id="rId13"/>
    <p:sldLayoutId id="21474836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fri.ru/analitika/chislennost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6150F5-6E89-48C9-9394-E0BA16210A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483D91-6670-4B42-8E0C-E7D6ECAF3D5D}"/>
              </a:ext>
            </a:extLst>
          </p:cNvPr>
          <p:cNvSpPr txBox="1"/>
          <p:nvPr/>
        </p:nvSpPr>
        <p:spPr>
          <a:xfrm>
            <a:off x="3034095" y="3164251"/>
            <a:ext cx="61238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BUSSINESS PRESENTATION TEMPLATE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8B17D02-24F8-4C9D-8361-9A63B15D1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035" y="3548569"/>
            <a:ext cx="7053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Lorem Ipsum Dolor Far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AF0644-8CF8-4DD1-A010-25F906732338}"/>
              </a:ext>
            </a:extLst>
          </p:cNvPr>
          <p:cNvSpPr/>
          <p:nvPr/>
        </p:nvSpPr>
        <p:spPr>
          <a:xfrm>
            <a:off x="5638800" y="943786"/>
            <a:ext cx="914400" cy="914400"/>
          </a:xfrm>
          <a:prstGeom prst="ellipse">
            <a:avLst/>
          </a:prstGeom>
          <a:solidFill>
            <a:srgbClr val="2C7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59">
            <a:extLst>
              <a:ext uri="{FF2B5EF4-FFF2-40B4-BE49-F238E27FC236}">
                <a16:creationId xmlns:a16="http://schemas.microsoft.com/office/drawing/2014/main" xmlns="" id="{564EAF9E-1D73-43E8-87F6-FB2E6A35A77E}"/>
              </a:ext>
            </a:extLst>
          </p:cNvPr>
          <p:cNvSpPr>
            <a:spLocks/>
          </p:cNvSpPr>
          <p:nvPr/>
        </p:nvSpPr>
        <p:spPr bwMode="auto">
          <a:xfrm>
            <a:off x="5924452" y="1229732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78D1CD-E34E-4FFD-8FF3-5FC49AB76CD1}"/>
              </a:ext>
            </a:extLst>
          </p:cNvPr>
          <p:cNvSpPr txBox="1"/>
          <p:nvPr/>
        </p:nvSpPr>
        <p:spPr bwMode="auto">
          <a:xfrm>
            <a:off x="3034096" y="1858186"/>
            <a:ext cx="6123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-300" dirty="0">
                <a:solidFill>
                  <a:schemeClr val="bg1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UI / magazine</a:t>
            </a:r>
          </a:p>
        </p:txBody>
      </p:sp>
      <p:pic>
        <p:nvPicPr>
          <p:cNvPr id="11" name="Рисунок 10" descr="Gp_pFbS_-Ew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lum bright="40000"/>
          </a:blip>
          <a:srcRect t="7821" b="7821"/>
          <a:stretch>
            <a:fillRect/>
          </a:stretch>
        </p:blipFill>
        <p:spPr/>
      </p:pic>
      <p:sp>
        <p:nvSpPr>
          <p:cNvPr id="15" name="Скругленный прямоугольник 14"/>
          <p:cNvSpPr/>
          <p:nvPr/>
        </p:nvSpPr>
        <p:spPr>
          <a:xfrm>
            <a:off x="2984268" y="473825"/>
            <a:ext cx="7182197" cy="1130531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00645" y="440575"/>
            <a:ext cx="696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db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СПОРТ ДЛЯ ВСЕХ. СОЦИАЛИЗАЦИЯ ДЕТЕЙ С РАС</a:t>
            </a:r>
            <a:endParaRPr lang="ru-RU" sz="3600" u="db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93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E79655-719F-4242-909A-6869ADD16A36}"/>
              </a:ext>
            </a:extLst>
          </p:cNvPr>
          <p:cNvSpPr/>
          <p:nvPr/>
        </p:nvSpPr>
        <p:spPr>
          <a:xfrm>
            <a:off x="0" y="0"/>
            <a:ext cx="12192000" cy="3615397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F35EBC-83E4-4D1F-9B5C-03E7C0C58171}"/>
              </a:ext>
            </a:extLst>
          </p:cNvPr>
          <p:cNvSpPr txBox="1"/>
          <p:nvPr/>
        </p:nvSpPr>
        <p:spPr bwMode="auto">
          <a:xfrm>
            <a:off x="3034094" y="1480502"/>
            <a:ext cx="61238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dirty="0">
                <a:solidFill>
                  <a:schemeClr val="bg1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WELCOME MESSAGE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E5ADC0-8564-47BB-85DF-B053F24D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179" y="5607769"/>
            <a:ext cx="8262850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000" dirty="0" smtClean="0">
                <a:latin typeface="Arial" pitchFamily="34" charset="0"/>
                <a:ea typeface="Lato Light" panose="020F0502020204030203" pitchFamily="34" charset="0"/>
                <a:cs typeface="Arial" pitchFamily="34" charset="0"/>
              </a:rPr>
              <a:t>2020 - 2021 год  «Под защитой любви» (помощь семьям с детьми с РАС в период пандемии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en-US" sz="1000" dirty="0" smtClean="0">
                <a:latin typeface="Arial" pitchFamily="34" charset="0"/>
                <a:ea typeface="Lato Light" panose="020F0502020204030203" pitchFamily="34" charset="0"/>
                <a:cs typeface="Arial" pitchFamily="34" charset="0"/>
              </a:rPr>
              <a:t>2021 – 2023 год «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Спорт для всех: социализация детей с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РАС»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en-US" sz="1000" dirty="0" smtClean="0">
                <a:latin typeface="Arial" pitchFamily="34" charset="0"/>
                <a:ea typeface="Lato Light" panose="020F0502020204030203" pitchFamily="34" charset="0"/>
                <a:cs typeface="Arial" pitchFamily="34" charset="0"/>
              </a:rPr>
              <a:t>2024 год – по настоящее время «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Играем и учимся общаться: развитие у детей с РАС навыков игровой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деятельности»</a:t>
            </a:r>
            <a:r>
              <a:rPr lang="ru-RU" altLang="en-US" sz="1000" dirty="0" smtClean="0">
                <a:latin typeface="Arial" pitchFamily="34" charset="0"/>
                <a:ea typeface="Lato Light" panose="020F0502020204030203" pitchFamily="34" charset="0"/>
                <a:cs typeface="Arial" pitchFamily="34" charset="0"/>
              </a:rPr>
              <a:t> </a:t>
            </a:r>
            <a:endParaRPr lang="en-US" altLang="en-US" sz="1000" dirty="0">
              <a:latin typeface="Arial" pitchFamily="34" charset="0"/>
              <a:ea typeface="Lato Light" panose="020F0502020204030203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BD14EE-2F0D-41E5-BF91-F40C94AAA34A}"/>
              </a:ext>
            </a:extLst>
          </p:cNvPr>
          <p:cNvSpPr txBox="1"/>
          <p:nvPr/>
        </p:nvSpPr>
        <p:spPr>
          <a:xfrm>
            <a:off x="3119030" y="4528543"/>
            <a:ext cx="648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Начало реализация проектов, направленных на помощь семьям с детьми с РАС, на территории Пензенской области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FCDD2D-A1C4-4A47-BCB1-AA64D532093B}"/>
              </a:ext>
            </a:extLst>
          </p:cNvPr>
          <p:cNvSpPr txBox="1"/>
          <p:nvPr/>
        </p:nvSpPr>
        <p:spPr>
          <a:xfrm>
            <a:off x="4474005" y="5128944"/>
            <a:ext cx="3393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2020 год</a:t>
            </a:r>
            <a:endParaRPr 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Рисунок 10" descr="IMG-20230511-WA002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0234" b="30234"/>
          <a:stretch>
            <a:fillRect/>
          </a:stretch>
        </p:blipFill>
        <p:spPr/>
      </p:pic>
      <p:pic>
        <p:nvPicPr>
          <p:cNvPr id="12" name="Рисунок 11" descr="IMG-20230522-WA001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464" b="12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5901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BEB4E11-1CAC-40F9-933E-6CE2E731CB29}"/>
              </a:ext>
            </a:extLst>
          </p:cNvPr>
          <p:cNvCxnSpPr>
            <a:cxnSpLocks/>
          </p:cNvCxnSpPr>
          <p:nvPr/>
        </p:nvCxnSpPr>
        <p:spPr>
          <a:xfrm flipV="1">
            <a:off x="247650" y="0"/>
            <a:ext cx="2343150" cy="6858002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1EC5A82-69F2-4769-9111-6E5D1125289F}"/>
              </a:ext>
            </a:extLst>
          </p:cNvPr>
          <p:cNvCxnSpPr>
            <a:cxnSpLocks/>
          </p:cNvCxnSpPr>
          <p:nvPr/>
        </p:nvCxnSpPr>
        <p:spPr>
          <a:xfrm flipH="1" flipV="1">
            <a:off x="1066800" y="1"/>
            <a:ext cx="5448300" cy="6857999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58CCA9A-FDB0-407E-B541-88A4C541B438}"/>
              </a:ext>
            </a:extLst>
          </p:cNvPr>
          <p:cNvCxnSpPr>
            <a:cxnSpLocks/>
          </p:cNvCxnSpPr>
          <p:nvPr/>
        </p:nvCxnSpPr>
        <p:spPr>
          <a:xfrm>
            <a:off x="0" y="4572000"/>
            <a:ext cx="8782050" cy="2285999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7FFF23-443B-47BF-9626-99A13C5C47DC}"/>
              </a:ext>
            </a:extLst>
          </p:cNvPr>
          <p:cNvSpPr txBox="1"/>
          <p:nvPr/>
        </p:nvSpPr>
        <p:spPr bwMode="auto">
          <a:xfrm>
            <a:off x="43090" y="562450"/>
            <a:ext cx="1712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rgbClr val="2C7D88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420108-5414-4A38-85DD-F5CAAB952FFC}"/>
              </a:ext>
            </a:extLst>
          </p:cNvPr>
          <p:cNvSpPr txBox="1"/>
          <p:nvPr/>
        </p:nvSpPr>
        <p:spPr bwMode="auto">
          <a:xfrm>
            <a:off x="-440193" y="1608891"/>
            <a:ext cx="2769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rgbClr val="2C7D88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THE TREND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5C6113FC-4DC0-4794-B38D-19DF8B94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512" y="3182720"/>
            <a:ext cx="418278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1000" dirty="0" smtClean="0"/>
              <a:t>Согласно данным Федерального реестра инвалидов </a:t>
            </a:r>
            <a:r>
              <a:rPr lang="ru-RU" sz="1000" dirty="0" smtClean="0">
                <a:hlinkClick r:id="rId2"/>
              </a:rPr>
              <a:t>https://sfri.ru/analitika/chislennost/</a:t>
            </a:r>
            <a:r>
              <a:rPr lang="ru-RU" sz="1000" dirty="0" smtClean="0"/>
              <a:t> в Пензенской области количество детей-инвалидов за последние годы значительно  увеличилось. На первом месте находятся ментальные нарушения, к которым относятся и расстройства </a:t>
            </a:r>
            <a:r>
              <a:rPr lang="ru-RU" sz="1000" dirty="0" err="1" smtClean="0"/>
              <a:t>аутистического</a:t>
            </a:r>
            <a:r>
              <a:rPr lang="ru-RU" sz="1000" dirty="0" smtClean="0"/>
              <a:t> </a:t>
            </a:r>
            <a:r>
              <a:rPr lang="ru-RU" sz="1000" dirty="0" smtClean="0"/>
              <a:t>спектра.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000" dirty="0" smtClean="0"/>
              <a:t>Сложившаяся ситуация показывает необходимость серьезной корректировки системы выявления детей с РАС и как можно более ранней коррекции их особенностей: поведения, способности устанавливать социальные контакты, обучению академическим и бытовым навыкам. </a:t>
            </a:r>
          </a:p>
          <a:p>
            <a:pPr algn="ctr">
              <a:lnSpc>
                <a:spcPct val="150000"/>
              </a:lnSpc>
              <a:defRPr/>
            </a:pP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85B5B1C-70C6-4AE4-A815-E0B9922676CF}"/>
              </a:ext>
            </a:extLst>
          </p:cNvPr>
          <p:cNvSpPr txBox="1"/>
          <p:nvPr/>
        </p:nvSpPr>
        <p:spPr bwMode="auto">
          <a:xfrm>
            <a:off x="6980519" y="1643844"/>
            <a:ext cx="41827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Почему это важно?</a:t>
            </a:r>
            <a:endParaRPr lang="en-US" sz="4400" i="1" dirty="0">
              <a:solidFill>
                <a:schemeClr val="tx1">
                  <a:lumMod val="95000"/>
                  <a:lumOff val="5000"/>
                </a:schemeClr>
              </a:solidFill>
              <a:latin typeface="Lato Black" panose="020F0A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801A85-C164-4629-B2B1-9B449D594187}"/>
              </a:ext>
            </a:extLst>
          </p:cNvPr>
          <p:cNvSpPr/>
          <p:nvPr/>
        </p:nvSpPr>
        <p:spPr>
          <a:xfrm>
            <a:off x="6545283" y="1159037"/>
            <a:ext cx="5139344" cy="4712384"/>
          </a:xfrm>
          <a:prstGeom prst="rect">
            <a:avLst/>
          </a:prstGeom>
          <a:noFill/>
          <a:ln w="28575">
            <a:solidFill>
              <a:srgbClr val="3D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2" name="Рисунок 11" descr="IMG-20230919-WA009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626649" y="1356689"/>
            <a:ext cx="3551379" cy="4735172"/>
          </a:xfrm>
        </p:spPr>
      </p:pic>
    </p:spTree>
    <p:extLst>
      <p:ext uri="{BB962C8B-B14F-4D97-AF65-F5344CB8AC3E}">
        <p14:creationId xmlns:p14="http://schemas.microsoft.com/office/powerpoint/2010/main" xmlns="" val="30252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8A55D9E-C9CD-4A52-A615-37CC553A20A9}"/>
              </a:ext>
            </a:extLst>
          </p:cNvPr>
          <p:cNvCxnSpPr>
            <a:cxnSpLocks/>
          </p:cNvCxnSpPr>
          <p:nvPr/>
        </p:nvCxnSpPr>
        <p:spPr>
          <a:xfrm flipH="1">
            <a:off x="6992031" y="1055077"/>
            <a:ext cx="5199969" cy="5802923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F4B08B-BB6C-4EA1-80C1-641FCB4A2E0B}"/>
              </a:ext>
            </a:extLst>
          </p:cNvPr>
          <p:cNvSpPr txBox="1"/>
          <p:nvPr/>
        </p:nvSpPr>
        <p:spPr bwMode="auto">
          <a:xfrm>
            <a:off x="907663" y="1349279"/>
            <a:ext cx="4336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В чем особенность наших проектов?</a:t>
            </a:r>
            <a:endParaRPr lang="en-US" sz="3000" i="1" dirty="0">
              <a:solidFill>
                <a:schemeClr val="tx1">
                  <a:lumMod val="95000"/>
                  <a:lumOff val="5000"/>
                </a:schemeClr>
              </a:solidFill>
              <a:latin typeface="Lato Black" panose="020F0A02020204030203" pitchFamily="34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A37B63-BA52-4EB0-9C01-1846FA8C793F}"/>
              </a:ext>
            </a:extLst>
          </p:cNvPr>
          <p:cNvSpPr/>
          <p:nvPr/>
        </p:nvSpPr>
        <p:spPr>
          <a:xfrm>
            <a:off x="1030090" y="2697336"/>
            <a:ext cx="696740" cy="187485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Freeform 113">
            <a:extLst>
              <a:ext uri="{FF2B5EF4-FFF2-40B4-BE49-F238E27FC236}">
                <a16:creationId xmlns:a16="http://schemas.microsoft.com/office/drawing/2014/main" xmlns="" id="{4C3F5957-153F-4EB3-A0DC-DBA9B8DA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684" y="4306299"/>
            <a:ext cx="459332" cy="430624"/>
          </a:xfrm>
          <a:custGeom>
            <a:avLst/>
            <a:gdLst>
              <a:gd name="T0" fmla="*/ 226829 w 649"/>
              <a:gd name="T1" fmla="*/ 0 h 605"/>
              <a:gd name="T2" fmla="*/ 226829 w 649"/>
              <a:gd name="T3" fmla="*/ 0 h 605"/>
              <a:gd name="T4" fmla="*/ 221812 w 649"/>
              <a:gd name="T5" fmla="*/ 0 h 605"/>
              <a:gd name="T6" fmla="*/ 105710 w 649"/>
              <a:gd name="T7" fmla="*/ 32067 h 605"/>
              <a:gd name="T8" fmla="*/ 100335 w 649"/>
              <a:gd name="T9" fmla="*/ 37111 h 605"/>
              <a:gd name="T10" fmla="*/ 100335 w 649"/>
              <a:gd name="T11" fmla="*/ 137995 h 605"/>
              <a:gd name="T12" fmla="*/ 42284 w 649"/>
              <a:gd name="T13" fmla="*/ 137995 h 605"/>
              <a:gd name="T14" fmla="*/ 10750 w 649"/>
              <a:gd name="T15" fmla="*/ 196364 h 605"/>
              <a:gd name="T16" fmla="*/ 84568 w 649"/>
              <a:gd name="T17" fmla="*/ 206813 h 605"/>
              <a:gd name="T18" fmla="*/ 116102 w 649"/>
              <a:gd name="T19" fmla="*/ 164297 h 605"/>
              <a:gd name="T20" fmla="*/ 116102 w 649"/>
              <a:gd name="T21" fmla="*/ 42515 h 605"/>
              <a:gd name="T22" fmla="*/ 221812 w 649"/>
              <a:gd name="T23" fmla="*/ 15853 h 605"/>
              <a:gd name="T24" fmla="*/ 221812 w 649"/>
              <a:gd name="T25" fmla="*/ 105928 h 605"/>
              <a:gd name="T26" fmla="*/ 158386 w 649"/>
              <a:gd name="T27" fmla="*/ 111333 h 605"/>
              <a:gd name="T28" fmla="*/ 132227 w 649"/>
              <a:gd name="T29" fmla="*/ 169702 h 605"/>
              <a:gd name="T30" fmla="*/ 206045 w 649"/>
              <a:gd name="T31" fmla="*/ 180511 h 605"/>
              <a:gd name="T32" fmla="*/ 232204 w 649"/>
              <a:gd name="T33" fmla="*/ 137995 h 605"/>
              <a:gd name="T34" fmla="*/ 232204 w 649"/>
              <a:gd name="T35" fmla="*/ 10809 h 605"/>
              <a:gd name="T36" fmla="*/ 226829 w 649"/>
              <a:gd name="T37" fmla="*/ 0 h 605"/>
              <a:gd name="T38" fmla="*/ 79193 w 649"/>
              <a:gd name="T39" fmla="*/ 190959 h 605"/>
              <a:gd name="T40" fmla="*/ 79193 w 649"/>
              <a:gd name="T41" fmla="*/ 190959 h 605"/>
              <a:gd name="T42" fmla="*/ 26517 w 649"/>
              <a:gd name="T43" fmla="*/ 190959 h 605"/>
              <a:gd name="T44" fmla="*/ 47659 w 649"/>
              <a:gd name="T45" fmla="*/ 148444 h 605"/>
              <a:gd name="T46" fmla="*/ 95318 w 649"/>
              <a:gd name="T47" fmla="*/ 148444 h 605"/>
              <a:gd name="T48" fmla="*/ 79193 w 649"/>
              <a:gd name="T49" fmla="*/ 190959 h 605"/>
              <a:gd name="T50" fmla="*/ 200670 w 649"/>
              <a:gd name="T51" fmla="*/ 164297 h 605"/>
              <a:gd name="T52" fmla="*/ 200670 w 649"/>
              <a:gd name="T53" fmla="*/ 164297 h 605"/>
              <a:gd name="T54" fmla="*/ 147994 w 649"/>
              <a:gd name="T55" fmla="*/ 164297 h 605"/>
              <a:gd name="T56" fmla="*/ 163761 w 649"/>
              <a:gd name="T57" fmla="*/ 122142 h 605"/>
              <a:gd name="T58" fmla="*/ 216437 w 649"/>
              <a:gd name="T59" fmla="*/ 122142 h 605"/>
              <a:gd name="T60" fmla="*/ 200670 w 649"/>
              <a:gd name="T61" fmla="*/ 164297 h 6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49" h="605">
                <a:moveTo>
                  <a:pt x="633" y="0"/>
                </a:moveTo>
                <a:lnTo>
                  <a:pt x="633" y="0"/>
                </a:lnTo>
                <a:cubicBezTo>
                  <a:pt x="633" y="0"/>
                  <a:pt x="633" y="0"/>
                  <a:pt x="619" y="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80" y="89"/>
                  <a:pt x="280" y="10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36" y="353"/>
                  <a:pt x="177" y="353"/>
                  <a:pt x="118" y="383"/>
                </a:cubicBezTo>
                <a:cubicBezTo>
                  <a:pt x="45" y="427"/>
                  <a:pt x="0" y="501"/>
                  <a:pt x="30" y="545"/>
                </a:cubicBezTo>
                <a:cubicBezTo>
                  <a:pt x="74" y="604"/>
                  <a:pt x="162" y="604"/>
                  <a:pt x="236" y="574"/>
                </a:cubicBezTo>
                <a:cubicBezTo>
                  <a:pt x="280" y="545"/>
                  <a:pt x="310" y="501"/>
                  <a:pt x="324" y="456"/>
                </a:cubicBezTo>
                <a:lnTo>
                  <a:pt x="324" y="118"/>
                </a:lnTo>
                <a:cubicBezTo>
                  <a:pt x="619" y="44"/>
                  <a:pt x="619" y="44"/>
                  <a:pt x="619" y="44"/>
                </a:cubicBezTo>
                <a:cubicBezTo>
                  <a:pt x="619" y="294"/>
                  <a:pt x="619" y="294"/>
                  <a:pt x="619" y="294"/>
                </a:cubicBezTo>
                <a:cubicBezTo>
                  <a:pt x="575" y="280"/>
                  <a:pt x="501" y="280"/>
                  <a:pt x="442" y="309"/>
                </a:cubicBezTo>
                <a:cubicBezTo>
                  <a:pt x="369" y="339"/>
                  <a:pt x="339" y="412"/>
                  <a:pt x="369" y="471"/>
                </a:cubicBezTo>
                <a:cubicBezTo>
                  <a:pt x="398" y="515"/>
                  <a:pt x="487" y="530"/>
                  <a:pt x="575" y="501"/>
                </a:cubicBezTo>
                <a:cubicBezTo>
                  <a:pt x="619" y="471"/>
                  <a:pt x="648" y="412"/>
                  <a:pt x="648" y="383"/>
                </a:cubicBezTo>
                <a:cubicBezTo>
                  <a:pt x="648" y="368"/>
                  <a:pt x="648" y="30"/>
                  <a:pt x="648" y="30"/>
                </a:cubicBezTo>
                <a:cubicBezTo>
                  <a:pt x="648" y="15"/>
                  <a:pt x="648" y="0"/>
                  <a:pt x="633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162" y="560"/>
                  <a:pt x="104" y="560"/>
                  <a:pt x="74" y="530"/>
                </a:cubicBezTo>
                <a:cubicBezTo>
                  <a:pt x="45" y="501"/>
                  <a:pt x="74" y="442"/>
                  <a:pt x="133" y="412"/>
                </a:cubicBezTo>
                <a:cubicBezTo>
                  <a:pt x="177" y="383"/>
                  <a:pt x="236" y="383"/>
                  <a:pt x="266" y="412"/>
                </a:cubicBezTo>
                <a:cubicBezTo>
                  <a:pt x="310" y="442"/>
                  <a:pt x="266" y="515"/>
                  <a:pt x="221" y="530"/>
                </a:cubicBezTo>
                <a:close/>
                <a:moveTo>
                  <a:pt x="560" y="456"/>
                </a:moveTo>
                <a:lnTo>
                  <a:pt x="560" y="456"/>
                </a:lnTo>
                <a:cubicBezTo>
                  <a:pt x="501" y="486"/>
                  <a:pt x="428" y="486"/>
                  <a:pt x="413" y="456"/>
                </a:cubicBezTo>
                <a:cubicBezTo>
                  <a:pt x="383" y="412"/>
                  <a:pt x="398" y="368"/>
                  <a:pt x="457" y="339"/>
                </a:cubicBezTo>
                <a:cubicBezTo>
                  <a:pt x="516" y="309"/>
                  <a:pt x="575" y="309"/>
                  <a:pt x="604" y="339"/>
                </a:cubicBezTo>
                <a:cubicBezTo>
                  <a:pt x="633" y="368"/>
                  <a:pt x="604" y="427"/>
                  <a:pt x="560" y="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" name="Freeform 155">
            <a:extLst>
              <a:ext uri="{FF2B5EF4-FFF2-40B4-BE49-F238E27FC236}">
                <a16:creationId xmlns:a16="http://schemas.microsoft.com/office/drawing/2014/main" xmlns="" id="{CDDA8EEE-70F2-469C-AEB4-6746037A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469" y="2338795"/>
            <a:ext cx="451501" cy="357548"/>
          </a:xfrm>
          <a:custGeom>
            <a:avLst/>
            <a:gdLst>
              <a:gd name="T0" fmla="*/ 217420 w 634"/>
              <a:gd name="T1" fmla="*/ 170174 h 502"/>
              <a:gd name="T2" fmla="*/ 217420 w 634"/>
              <a:gd name="T3" fmla="*/ 170174 h 502"/>
              <a:gd name="T4" fmla="*/ 5048 w 634"/>
              <a:gd name="T5" fmla="*/ 170174 h 502"/>
              <a:gd name="T6" fmla="*/ 0 w 634"/>
              <a:gd name="T7" fmla="*/ 175221 h 502"/>
              <a:gd name="T8" fmla="*/ 5048 w 634"/>
              <a:gd name="T9" fmla="*/ 180629 h 502"/>
              <a:gd name="T10" fmla="*/ 217420 w 634"/>
              <a:gd name="T11" fmla="*/ 180629 h 502"/>
              <a:gd name="T12" fmla="*/ 228236 w 634"/>
              <a:gd name="T13" fmla="*/ 175221 h 502"/>
              <a:gd name="T14" fmla="*/ 217420 w 634"/>
              <a:gd name="T15" fmla="*/ 170174 h 502"/>
              <a:gd name="T16" fmla="*/ 121870 w 634"/>
              <a:gd name="T17" fmla="*/ 26680 h 502"/>
              <a:gd name="T18" fmla="*/ 121870 w 634"/>
              <a:gd name="T19" fmla="*/ 26680 h 502"/>
              <a:gd name="T20" fmla="*/ 121870 w 634"/>
              <a:gd name="T21" fmla="*/ 10816 h 502"/>
              <a:gd name="T22" fmla="*/ 132687 w 634"/>
              <a:gd name="T23" fmla="*/ 10816 h 502"/>
              <a:gd name="T24" fmla="*/ 143144 w 634"/>
              <a:gd name="T25" fmla="*/ 5408 h 502"/>
              <a:gd name="T26" fmla="*/ 132687 w 634"/>
              <a:gd name="T27" fmla="*/ 0 h 502"/>
              <a:gd name="T28" fmla="*/ 90141 w 634"/>
              <a:gd name="T29" fmla="*/ 0 h 502"/>
              <a:gd name="T30" fmla="*/ 84732 w 634"/>
              <a:gd name="T31" fmla="*/ 5408 h 502"/>
              <a:gd name="T32" fmla="*/ 90141 w 634"/>
              <a:gd name="T33" fmla="*/ 10816 h 502"/>
              <a:gd name="T34" fmla="*/ 106006 w 634"/>
              <a:gd name="T35" fmla="*/ 10816 h 502"/>
              <a:gd name="T36" fmla="*/ 106006 w 634"/>
              <a:gd name="T37" fmla="*/ 26680 h 502"/>
              <a:gd name="T38" fmla="*/ 0 w 634"/>
              <a:gd name="T39" fmla="*/ 138086 h 502"/>
              <a:gd name="T40" fmla="*/ 0 w 634"/>
              <a:gd name="T41" fmla="*/ 148902 h 502"/>
              <a:gd name="T42" fmla="*/ 5048 w 634"/>
              <a:gd name="T43" fmla="*/ 153950 h 502"/>
              <a:gd name="T44" fmla="*/ 217420 w 634"/>
              <a:gd name="T45" fmla="*/ 153950 h 502"/>
              <a:gd name="T46" fmla="*/ 228236 w 634"/>
              <a:gd name="T47" fmla="*/ 148902 h 502"/>
              <a:gd name="T48" fmla="*/ 228236 w 634"/>
              <a:gd name="T49" fmla="*/ 138086 h 502"/>
              <a:gd name="T50" fmla="*/ 121870 w 634"/>
              <a:gd name="T51" fmla="*/ 26680 h 502"/>
              <a:gd name="T52" fmla="*/ 15865 w 634"/>
              <a:gd name="T53" fmla="*/ 138086 h 502"/>
              <a:gd name="T54" fmla="*/ 15865 w 634"/>
              <a:gd name="T55" fmla="*/ 138086 h 502"/>
              <a:gd name="T56" fmla="*/ 111414 w 634"/>
              <a:gd name="T57" fmla="*/ 42543 h 502"/>
              <a:gd name="T58" fmla="*/ 212011 w 634"/>
              <a:gd name="T59" fmla="*/ 138086 h 502"/>
              <a:gd name="T60" fmla="*/ 15865 w 634"/>
              <a:gd name="T61" fmla="*/ 138086 h 5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502">
                <a:moveTo>
                  <a:pt x="603" y="472"/>
                </a:moveTo>
                <a:lnTo>
                  <a:pt x="603" y="472"/>
                </a:lnTo>
                <a:cubicBezTo>
                  <a:pt x="14" y="472"/>
                  <a:pt x="14" y="472"/>
                  <a:pt x="14" y="472"/>
                </a:cubicBezTo>
                <a:cubicBezTo>
                  <a:pt x="14" y="472"/>
                  <a:pt x="0" y="472"/>
                  <a:pt x="0" y="486"/>
                </a:cubicBezTo>
                <a:cubicBezTo>
                  <a:pt x="0" y="501"/>
                  <a:pt x="14" y="501"/>
                  <a:pt x="14" y="501"/>
                </a:cubicBezTo>
                <a:cubicBezTo>
                  <a:pt x="603" y="501"/>
                  <a:pt x="603" y="501"/>
                  <a:pt x="603" y="501"/>
                </a:cubicBezTo>
                <a:cubicBezTo>
                  <a:pt x="618" y="501"/>
                  <a:pt x="633" y="501"/>
                  <a:pt x="633" y="486"/>
                </a:cubicBezTo>
                <a:cubicBezTo>
                  <a:pt x="633" y="472"/>
                  <a:pt x="618" y="472"/>
                  <a:pt x="603" y="472"/>
                </a:cubicBezTo>
                <a:close/>
                <a:moveTo>
                  <a:pt x="338" y="74"/>
                </a:moveTo>
                <a:lnTo>
                  <a:pt x="338" y="74"/>
                </a:lnTo>
                <a:cubicBezTo>
                  <a:pt x="338" y="30"/>
                  <a:pt x="338" y="30"/>
                  <a:pt x="338" y="30"/>
                </a:cubicBezTo>
                <a:cubicBezTo>
                  <a:pt x="368" y="30"/>
                  <a:pt x="368" y="30"/>
                  <a:pt x="368" y="30"/>
                </a:cubicBezTo>
                <a:cubicBezTo>
                  <a:pt x="383" y="30"/>
                  <a:pt x="397" y="30"/>
                  <a:pt x="397" y="15"/>
                </a:cubicBezTo>
                <a:cubicBezTo>
                  <a:pt x="397" y="0"/>
                  <a:pt x="383" y="0"/>
                  <a:pt x="36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35" y="0"/>
                  <a:pt x="235" y="15"/>
                </a:cubicBezTo>
                <a:cubicBezTo>
                  <a:pt x="235" y="30"/>
                  <a:pt x="250" y="30"/>
                  <a:pt x="250" y="30"/>
                </a:cubicBezTo>
                <a:cubicBezTo>
                  <a:pt x="294" y="30"/>
                  <a:pt x="294" y="30"/>
                  <a:pt x="294" y="30"/>
                </a:cubicBezTo>
                <a:lnTo>
                  <a:pt x="294" y="74"/>
                </a:lnTo>
                <a:cubicBezTo>
                  <a:pt x="132" y="89"/>
                  <a:pt x="0" y="221"/>
                  <a:pt x="0" y="383"/>
                </a:cubicBezTo>
                <a:cubicBezTo>
                  <a:pt x="0" y="398"/>
                  <a:pt x="0" y="398"/>
                  <a:pt x="0" y="413"/>
                </a:cubicBezTo>
                <a:lnTo>
                  <a:pt x="14" y="427"/>
                </a:lnTo>
                <a:cubicBezTo>
                  <a:pt x="603" y="427"/>
                  <a:pt x="603" y="427"/>
                  <a:pt x="603" y="427"/>
                </a:cubicBezTo>
                <a:cubicBezTo>
                  <a:pt x="618" y="427"/>
                  <a:pt x="633" y="413"/>
                  <a:pt x="633" y="413"/>
                </a:cubicBezTo>
                <a:cubicBezTo>
                  <a:pt x="633" y="398"/>
                  <a:pt x="633" y="398"/>
                  <a:pt x="633" y="383"/>
                </a:cubicBezTo>
                <a:cubicBezTo>
                  <a:pt x="633" y="221"/>
                  <a:pt x="500" y="89"/>
                  <a:pt x="338" y="74"/>
                </a:cubicBezTo>
                <a:close/>
                <a:moveTo>
                  <a:pt x="44" y="383"/>
                </a:moveTo>
                <a:lnTo>
                  <a:pt x="44" y="383"/>
                </a:lnTo>
                <a:cubicBezTo>
                  <a:pt x="44" y="236"/>
                  <a:pt x="162" y="118"/>
                  <a:pt x="309" y="118"/>
                </a:cubicBezTo>
                <a:cubicBezTo>
                  <a:pt x="471" y="118"/>
                  <a:pt x="588" y="236"/>
                  <a:pt x="588" y="383"/>
                </a:cubicBezTo>
                <a:lnTo>
                  <a:pt x="44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A96FB391-E254-462D-B8DC-5C80BE632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38" y="3181658"/>
            <a:ext cx="372252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 групповой, а не только индивидуальной работе.</a:t>
            </a:r>
          </a:p>
          <a:p>
            <a:pPr>
              <a:lnSpc>
                <a:spcPct val="150000"/>
              </a:lnSpc>
              <a:defRPr/>
            </a:pP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Основная цель работы с детьми с РАС – научить их коммуникации с окружающими, а индивидуальные занятия этому научить не могут.</a:t>
            </a:r>
          </a:p>
          <a:p>
            <a:pPr>
              <a:lnSpc>
                <a:spcPct val="150000"/>
              </a:lnSpc>
              <a:defRPr/>
            </a:pP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Наши специалисты взяли на себя непростую задачу- социализировать </a:t>
            </a:r>
            <a:r>
              <a:rPr lang="ru-RU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детей-аутистов</a:t>
            </a: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2081277-333E-4034-80EE-22BB576C563A}"/>
              </a:ext>
            </a:extLst>
          </p:cNvPr>
          <p:cNvCxnSpPr>
            <a:cxnSpLocks/>
          </p:cNvCxnSpPr>
          <p:nvPr/>
        </p:nvCxnSpPr>
        <p:spPr>
          <a:xfrm flipV="1">
            <a:off x="126609" y="0"/>
            <a:ext cx="635510" cy="6858000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IMG-20230919-WA0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3878" y="375787"/>
            <a:ext cx="3551379" cy="4735171"/>
          </a:xfrm>
          <a:custGeom>
            <a:avLst/>
            <a:gdLst>
              <a:gd name="connsiteX0" fmla="*/ 1215370 w 4972948"/>
              <a:gd name="connsiteY0" fmla="*/ 0 h 4735172"/>
              <a:gd name="connsiteX1" fmla="*/ 4972948 w 4972948"/>
              <a:gd name="connsiteY1" fmla="*/ 4735172 h 4735172"/>
              <a:gd name="connsiteX2" fmla="*/ 0 w 4972948"/>
              <a:gd name="connsiteY2" fmla="*/ 3471292 h 47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948" h="4735172">
                <a:moveTo>
                  <a:pt x="1215370" y="0"/>
                </a:moveTo>
                <a:lnTo>
                  <a:pt x="4972948" y="4735172"/>
                </a:lnTo>
                <a:lnTo>
                  <a:pt x="0" y="3471292"/>
                </a:lnTo>
                <a:close/>
              </a:path>
            </a:pathLst>
          </a:custGeom>
        </p:spPr>
      </p:pic>
      <p:pic>
        <p:nvPicPr>
          <p:cNvPr id="27" name="Рисунок 26" descr="IMG-20230919-WA00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47907">
            <a:off x="7522066" y="2300164"/>
            <a:ext cx="3551379" cy="4735171"/>
          </a:xfrm>
          <a:custGeom>
            <a:avLst/>
            <a:gdLst>
              <a:gd name="connsiteX0" fmla="*/ 1215370 w 4972948"/>
              <a:gd name="connsiteY0" fmla="*/ 0 h 4735172"/>
              <a:gd name="connsiteX1" fmla="*/ 4972948 w 4972948"/>
              <a:gd name="connsiteY1" fmla="*/ 4735172 h 4735172"/>
              <a:gd name="connsiteX2" fmla="*/ 0 w 4972948"/>
              <a:gd name="connsiteY2" fmla="*/ 3471292 h 47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948" h="4735172">
                <a:moveTo>
                  <a:pt x="1215370" y="0"/>
                </a:moveTo>
                <a:lnTo>
                  <a:pt x="4972948" y="4735172"/>
                </a:lnTo>
                <a:lnTo>
                  <a:pt x="0" y="3471292"/>
                </a:lnTo>
                <a:close/>
              </a:path>
            </a:pathLst>
          </a:custGeom>
        </p:spPr>
      </p:pic>
      <p:pic>
        <p:nvPicPr>
          <p:cNvPr id="29" name="Рисунок 28" descr="IMG-20230919-WA0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13890">
            <a:off x="7358582" y="569676"/>
            <a:ext cx="3551379" cy="2663534"/>
          </a:xfrm>
          <a:custGeom>
            <a:avLst/>
            <a:gdLst>
              <a:gd name="connsiteX0" fmla="*/ 1215370 w 4972948"/>
              <a:gd name="connsiteY0" fmla="*/ 0 h 4735172"/>
              <a:gd name="connsiteX1" fmla="*/ 4972948 w 4972948"/>
              <a:gd name="connsiteY1" fmla="*/ 4735172 h 4735172"/>
              <a:gd name="connsiteX2" fmla="*/ 0 w 4972948"/>
              <a:gd name="connsiteY2" fmla="*/ 3471292 h 47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948" h="4735172">
                <a:moveTo>
                  <a:pt x="1215370" y="0"/>
                </a:moveTo>
                <a:lnTo>
                  <a:pt x="4972948" y="4735172"/>
                </a:lnTo>
                <a:lnTo>
                  <a:pt x="0" y="34712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9543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AC991BB-784C-4D93-9F58-AFF242A091E5}"/>
              </a:ext>
            </a:extLst>
          </p:cNvPr>
          <p:cNvSpPr/>
          <p:nvPr/>
        </p:nvSpPr>
        <p:spPr>
          <a:xfrm>
            <a:off x="6590714" y="1009650"/>
            <a:ext cx="4129257" cy="2187655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4FBCE76-CFDA-40C0-82AD-9B752D808DD7}"/>
              </a:ext>
            </a:extLst>
          </p:cNvPr>
          <p:cNvCxnSpPr>
            <a:cxnSpLocks/>
          </p:cNvCxnSpPr>
          <p:nvPr/>
        </p:nvCxnSpPr>
        <p:spPr>
          <a:xfrm flipH="1">
            <a:off x="895351" y="-4983"/>
            <a:ext cx="2952749" cy="6862983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DE798A-17D7-4CC4-8F2E-34C1D7D47C04}"/>
              </a:ext>
            </a:extLst>
          </p:cNvPr>
          <p:cNvSpPr txBox="1"/>
          <p:nvPr/>
        </p:nvSpPr>
        <p:spPr bwMode="auto">
          <a:xfrm>
            <a:off x="6624312" y="1322552"/>
            <a:ext cx="43360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В проекте «Спорт для всех. Социализация детей с РАС работа проводилась по следующим направлениям:</a:t>
            </a:r>
            <a:endParaRPr lang="en-US" sz="2200" i="1" dirty="0">
              <a:solidFill>
                <a:schemeClr val="bg1"/>
              </a:solidFill>
              <a:latin typeface="Lato Black" panose="020F0A02020204030203" pitchFamily="34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278B0F-25C8-46BC-9272-1146BAED7261}"/>
              </a:ext>
            </a:extLst>
          </p:cNvPr>
          <p:cNvSpPr/>
          <p:nvPr/>
        </p:nvSpPr>
        <p:spPr>
          <a:xfrm>
            <a:off x="6819314" y="6027565"/>
            <a:ext cx="696740" cy="187485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1716CA9E-1B08-4D19-8512-B1C7B2F7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312" y="3382526"/>
            <a:ext cx="414067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sz="1200" dirty="0" smtClean="0"/>
              <a:t> </a:t>
            </a:r>
            <a:r>
              <a:rPr lang="ru-RU" sz="1200" dirty="0" err="1" smtClean="0"/>
              <a:t>мультимодальные</a:t>
            </a:r>
            <a:r>
              <a:rPr lang="ru-RU" sz="1200" dirty="0" smtClean="0"/>
              <a:t> </a:t>
            </a:r>
            <a:r>
              <a:rPr lang="ru-RU" sz="1200" dirty="0" smtClean="0"/>
              <a:t>занятия с детьми с РАС адаптивной физкультурой (занятия, включающие в себя как физическую активность, так и обучение академическим навыкам (возможен также вариант, когда физическая активность является стимулом для ребенка во время проведения академических занятий); </a:t>
            </a:r>
            <a:endParaRPr lang="ru-RU" sz="1200" dirty="0" smtClean="0"/>
          </a:p>
          <a:p>
            <a:pPr>
              <a:buFontTx/>
              <a:buChar char="-"/>
            </a:pPr>
            <a:endParaRPr lang="ru-RU" sz="1200" dirty="0" smtClean="0"/>
          </a:p>
          <a:p>
            <a:r>
              <a:rPr lang="ru-RU" sz="1200" dirty="0" smtClean="0"/>
              <a:t>- работа с семьями, воспитывающими детей с </a:t>
            </a:r>
            <a:r>
              <a:rPr lang="ru-RU" sz="1200" dirty="0" smtClean="0"/>
              <a:t>РАС: консультации </a:t>
            </a:r>
            <a:r>
              <a:rPr lang="ru-RU" sz="1200" dirty="0" smtClean="0"/>
              <a:t>от эксперта проекта, проведение тренинга для родителей, открытого занятия по обучению ребенка коммуникативным навыкам, съемка и размещение в социальных сетях информационно-обучающих видеороликов с ответами на актуальные вопросы родителей детей с РАС).</a:t>
            </a:r>
            <a:endParaRPr lang="ru-RU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2AB613D-E09E-4675-A547-E09FD13905DE}"/>
              </a:ext>
            </a:extLst>
          </p:cNvPr>
          <p:cNvCxnSpPr>
            <a:cxnSpLocks/>
          </p:cNvCxnSpPr>
          <p:nvPr/>
        </p:nvCxnSpPr>
        <p:spPr>
          <a:xfrm>
            <a:off x="4000500" y="819150"/>
            <a:ext cx="1581150" cy="6066983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IMG-20230919-WA009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21723" r="21723"/>
          <a:stretch>
            <a:fillRect/>
          </a:stretch>
        </p:blipFill>
        <p:spPr/>
      </p:pic>
      <p:pic>
        <p:nvPicPr>
          <p:cNvPr id="12" name="Рисунок 11" descr="IMG-20230919-WA0096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257886" y="435586"/>
            <a:ext cx="4006652" cy="6009978"/>
          </a:xfrm>
        </p:spPr>
      </p:pic>
    </p:spTree>
    <p:extLst>
      <p:ext uri="{BB962C8B-B14F-4D97-AF65-F5344CB8AC3E}">
        <p14:creationId xmlns:p14="http://schemas.microsoft.com/office/powerpoint/2010/main" xmlns="" val="185628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430286-43C9-4EDE-B3C5-98E9B623476D}"/>
              </a:ext>
            </a:extLst>
          </p:cNvPr>
          <p:cNvSpPr/>
          <p:nvPr/>
        </p:nvSpPr>
        <p:spPr>
          <a:xfrm>
            <a:off x="6706246" y="0"/>
            <a:ext cx="5485753" cy="685800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2EE45D-5601-419C-8499-F6176D9E5EAB}"/>
              </a:ext>
            </a:extLst>
          </p:cNvPr>
          <p:cNvSpPr/>
          <p:nvPr/>
        </p:nvSpPr>
        <p:spPr>
          <a:xfrm>
            <a:off x="0" y="0"/>
            <a:ext cx="6724650" cy="685800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240827-B19C-43F5-A9AE-F42B922987CB}"/>
              </a:ext>
            </a:extLst>
          </p:cNvPr>
          <p:cNvSpPr txBox="1"/>
          <p:nvPr/>
        </p:nvSpPr>
        <p:spPr bwMode="auto">
          <a:xfrm>
            <a:off x="907017" y="1776502"/>
            <a:ext cx="50549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Были проведены два тренинга для родителей по занятиям физкультурой с детьми в домашних условиях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C5A81FFF-B34A-45BE-8AE5-980429568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17" y="4839622"/>
            <a:ext cx="508645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Важно, что один из них родители посетили вместе с детьми для отработки полученных на тренинге знаний и коррекции от эксперта проекта при необходимости!</a:t>
            </a:r>
            <a:endParaRPr lang="en-US" altLang="en-US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Рисунок 9" descr="8D5Xx5Tjzsc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0104" r="20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3321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4B2C403-51BB-4B03-A23B-2BA8AAD39465}"/>
              </a:ext>
            </a:extLst>
          </p:cNvPr>
          <p:cNvSpPr/>
          <p:nvPr/>
        </p:nvSpPr>
        <p:spPr>
          <a:xfrm>
            <a:off x="625333" y="950025"/>
            <a:ext cx="3863475" cy="490451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3509195-D796-4D6C-901E-64D5A2E8AC40}"/>
              </a:ext>
            </a:extLst>
          </p:cNvPr>
          <p:cNvCxnSpPr>
            <a:cxnSpLocks/>
            <a:endCxn id="6" idx="2"/>
          </p:cNvCxnSpPr>
          <p:nvPr/>
        </p:nvCxnSpPr>
        <p:spPr>
          <a:xfrm rot="5400000" flipH="1" flipV="1">
            <a:off x="4293921" y="4822390"/>
            <a:ext cx="4059363" cy="11859"/>
          </a:xfrm>
          <a:prstGeom prst="line">
            <a:avLst/>
          </a:prstGeom>
          <a:ln w="38100"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D7B76F-BDDB-4DEB-86AD-D0195DC135FA}"/>
              </a:ext>
            </a:extLst>
          </p:cNvPr>
          <p:cNvSpPr/>
          <p:nvPr/>
        </p:nvSpPr>
        <p:spPr>
          <a:xfrm>
            <a:off x="6024897" y="2223329"/>
            <a:ext cx="609270" cy="575308"/>
          </a:xfrm>
          <a:prstGeom prst="rect">
            <a:avLst/>
          </a:prstGeom>
          <a:solidFill>
            <a:schemeClr val="bg1"/>
          </a:solidFill>
          <a:ln w="19050">
            <a:solidFill>
              <a:srgbClr val="3D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E40A628-F37F-447A-A3DC-65F8A0812506}"/>
              </a:ext>
            </a:extLst>
          </p:cNvPr>
          <p:cNvGrpSpPr/>
          <p:nvPr/>
        </p:nvGrpSpPr>
        <p:grpSpPr>
          <a:xfrm>
            <a:off x="6186911" y="2328856"/>
            <a:ext cx="235365" cy="343093"/>
            <a:chOff x="3582988" y="3510757"/>
            <a:chExt cx="319088" cy="465138"/>
          </a:xfrm>
          <a:solidFill>
            <a:srgbClr val="3DB692"/>
          </a:solidFill>
        </p:grpSpPr>
        <p:sp>
          <p:nvSpPr>
            <p:cNvPr id="8" name="AutoShape 113">
              <a:extLst>
                <a:ext uri="{FF2B5EF4-FFF2-40B4-BE49-F238E27FC236}">
                  <a16:creationId xmlns:a16="http://schemas.microsoft.com/office/drawing/2014/main" xmlns="" id="{2FCF5E8A-EAFA-499C-9C67-985C9C0B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45" tIns="19045" rIns="19045" bIns="19045" anchor="ctr"/>
            <a:lstStyle/>
            <a:p>
              <a:pPr algn="ctr" defTabSz="228543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114">
              <a:extLst>
                <a:ext uri="{FF2B5EF4-FFF2-40B4-BE49-F238E27FC236}">
                  <a16:creationId xmlns:a16="http://schemas.microsoft.com/office/drawing/2014/main" xmlns="" id="{BA55C863-3DC5-435C-B905-5D1A3F34C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45" tIns="19045" rIns="19045" bIns="19045" anchor="ctr"/>
            <a:lstStyle/>
            <a:p>
              <a:pPr algn="ctr" defTabSz="228543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5B741E-004B-46CD-9D76-783EF045872F}"/>
              </a:ext>
            </a:extLst>
          </p:cNvPr>
          <p:cNvSpPr txBox="1"/>
          <p:nvPr/>
        </p:nvSpPr>
        <p:spPr>
          <a:xfrm>
            <a:off x="5968505" y="348904"/>
            <a:ext cx="5278219" cy="166199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Достигнутые количественные показатели:</a:t>
            </a:r>
            <a:endParaRPr lang="en-US" sz="3600" i="1" spc="-150" dirty="0">
              <a:solidFill>
                <a:schemeClr val="tx1">
                  <a:lumMod val="95000"/>
                  <a:lumOff val="5000"/>
                </a:schemeClr>
              </a:solidFill>
              <a:latin typeface="Lato Black" panose="020F0A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DADB1C-E660-4546-A0E6-35423D6AC0F0}"/>
              </a:ext>
            </a:extLst>
          </p:cNvPr>
          <p:cNvSpPr/>
          <p:nvPr/>
        </p:nvSpPr>
        <p:spPr>
          <a:xfrm>
            <a:off x="7101059" y="2204543"/>
            <a:ext cx="3564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Количество детей, с которыми проводились </a:t>
            </a:r>
            <a:r>
              <a:rPr lang="ru-RU" sz="1200" dirty="0" err="1" smtClean="0"/>
              <a:t>мультимодальные</a:t>
            </a:r>
            <a:r>
              <a:rPr lang="ru-RU" sz="1200" dirty="0" smtClean="0"/>
              <a:t> занятия - 25</a:t>
            </a:r>
          </a:p>
          <a:p>
            <a:r>
              <a:rPr lang="ru-RU" sz="1200" dirty="0" smtClean="0"/>
              <a:t> Общее количество проведенных занятий в рамках реализации проекта 200. </a:t>
            </a:r>
          </a:p>
          <a:p>
            <a:r>
              <a:rPr lang="ru-RU" sz="1200" dirty="0" smtClean="0"/>
              <a:t>Разработано </a:t>
            </a:r>
            <a:r>
              <a:rPr lang="ru-RU" sz="1200" dirty="0" smtClean="0"/>
              <a:t>25 индивидуальных программы по адаптации детей к обучению в школе;</a:t>
            </a:r>
          </a:p>
          <a:p>
            <a:r>
              <a:rPr lang="ru-RU" sz="1200" dirty="0" smtClean="0"/>
              <a:t>Проведены </a:t>
            </a:r>
            <a:r>
              <a:rPr lang="ru-RU" sz="1200" dirty="0" smtClean="0"/>
              <a:t>360  консультаций для родителей детей с РАС в возрасте от 4 до 10 лет..</a:t>
            </a:r>
            <a:br>
              <a:rPr lang="ru-RU" sz="1200" dirty="0" smtClean="0"/>
            </a:br>
            <a:r>
              <a:rPr lang="ru-RU" sz="1200" dirty="0" smtClean="0"/>
              <a:t>Проведены 2 тренинга </a:t>
            </a:r>
            <a:r>
              <a:rPr lang="ru-RU" sz="1200" dirty="0" smtClean="0"/>
              <a:t>для родителей детей с РАС с целью их обучения проведению занятий физической культурой в домашних условиях. </a:t>
            </a:r>
          </a:p>
          <a:p>
            <a:r>
              <a:rPr lang="ru-RU" sz="1200" dirty="0" smtClean="0"/>
              <a:t>Произведены </a:t>
            </a:r>
            <a:r>
              <a:rPr lang="ru-RU" sz="1200" dirty="0" smtClean="0"/>
              <a:t>съемка и монтаж 16 видеороликов по наиболее актуальным для родителей детей с РАС вопросам, в том числе касающихся занятий с ребенком физкультурой в домашних условиях .</a:t>
            </a:r>
            <a:endParaRPr lang="ru-RU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096DEC-E7F2-4DB6-98FE-60FC15906D54}"/>
              </a:ext>
            </a:extLst>
          </p:cNvPr>
          <p:cNvSpPr txBox="1"/>
          <p:nvPr/>
        </p:nvSpPr>
        <p:spPr>
          <a:xfrm rot="16200000" flipH="1">
            <a:off x="136255" y="2490981"/>
            <a:ext cx="5278219" cy="176971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 spc="-150" dirty="0">
                <a:solidFill>
                  <a:schemeClr val="bg1"/>
                </a:solidFill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2016</a:t>
            </a:r>
            <a:endParaRPr lang="en-US" sz="11500" i="1" spc="-150" dirty="0">
              <a:solidFill>
                <a:schemeClr val="bg1"/>
              </a:solidFill>
              <a:latin typeface="Lato Black" panose="020F0A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349052D-E67B-4E5A-9CC1-59B2BAE4C36B}"/>
              </a:ext>
            </a:extLst>
          </p:cNvPr>
          <p:cNvSpPr/>
          <p:nvPr/>
        </p:nvSpPr>
        <p:spPr>
          <a:xfrm>
            <a:off x="420919" y="605342"/>
            <a:ext cx="4278348" cy="5544957"/>
          </a:xfrm>
          <a:prstGeom prst="rect">
            <a:avLst/>
          </a:prstGeom>
          <a:noFill/>
          <a:ln>
            <a:solidFill>
              <a:srgbClr val="3D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1" name="Рисунок 30" descr="mDSwETxvCM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0461" r="20461"/>
          <a:stretch>
            <a:fillRect/>
          </a:stretch>
        </p:blipFill>
        <p:spPr/>
      </p:pic>
      <p:sp>
        <p:nvSpPr>
          <p:cNvPr id="34" name="AutoShape 112">
            <a:extLst>
              <a:ext uri="{FF2B5EF4-FFF2-40B4-BE49-F238E27FC236}">
                <a16:creationId xmlns:a16="http://schemas.microsoft.com/office/drawing/2014/main" xmlns="" id="{C6AD4A49-51BD-4F45-86F5-E31068768704}"/>
              </a:ext>
            </a:extLst>
          </p:cNvPr>
          <p:cNvSpPr>
            <a:spLocks/>
          </p:cNvSpPr>
          <p:nvPr/>
        </p:nvSpPr>
        <p:spPr bwMode="auto">
          <a:xfrm>
            <a:off x="6889302" y="2357813"/>
            <a:ext cx="193142" cy="21081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5" tIns="19045" rIns="19045" bIns="19045" anchor="ctr"/>
          <a:lstStyle/>
          <a:p>
            <a:pPr algn="ctr" defTabSz="228543" eaLnBrk="1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5" name="AutoShape 112">
            <a:extLst>
              <a:ext uri="{FF2B5EF4-FFF2-40B4-BE49-F238E27FC236}">
                <a16:creationId xmlns:a16="http://schemas.microsoft.com/office/drawing/2014/main" xmlns="" id="{C6AD4A49-51BD-4F45-86F5-E31068768704}"/>
              </a:ext>
            </a:extLst>
          </p:cNvPr>
          <p:cNvSpPr>
            <a:spLocks/>
          </p:cNvSpPr>
          <p:nvPr/>
        </p:nvSpPr>
        <p:spPr bwMode="auto">
          <a:xfrm>
            <a:off x="6908698" y="2701404"/>
            <a:ext cx="193142" cy="21081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5" tIns="19045" rIns="19045" bIns="19045" anchor="ctr"/>
          <a:lstStyle/>
          <a:p>
            <a:pPr algn="ctr" defTabSz="228543" eaLnBrk="1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6" name="AutoShape 112">
            <a:extLst>
              <a:ext uri="{FF2B5EF4-FFF2-40B4-BE49-F238E27FC236}">
                <a16:creationId xmlns:a16="http://schemas.microsoft.com/office/drawing/2014/main" xmlns="" id="{C6AD4A49-51BD-4F45-86F5-E31068768704}"/>
              </a:ext>
            </a:extLst>
          </p:cNvPr>
          <p:cNvSpPr>
            <a:spLocks/>
          </p:cNvSpPr>
          <p:nvPr/>
        </p:nvSpPr>
        <p:spPr bwMode="auto">
          <a:xfrm>
            <a:off x="6903151" y="3061629"/>
            <a:ext cx="193142" cy="21081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5" tIns="19045" rIns="19045" bIns="19045" anchor="ctr"/>
          <a:lstStyle/>
          <a:p>
            <a:pPr algn="ctr" defTabSz="228543" eaLnBrk="1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" name="AutoShape 112">
            <a:extLst>
              <a:ext uri="{FF2B5EF4-FFF2-40B4-BE49-F238E27FC236}">
                <a16:creationId xmlns:a16="http://schemas.microsoft.com/office/drawing/2014/main" xmlns="" id="{C6AD4A49-51BD-4F45-86F5-E31068768704}"/>
              </a:ext>
            </a:extLst>
          </p:cNvPr>
          <p:cNvSpPr>
            <a:spLocks/>
          </p:cNvSpPr>
          <p:nvPr/>
        </p:nvSpPr>
        <p:spPr bwMode="auto">
          <a:xfrm>
            <a:off x="6897610" y="3430160"/>
            <a:ext cx="193142" cy="21081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5" tIns="19045" rIns="19045" bIns="19045" anchor="ctr"/>
          <a:lstStyle/>
          <a:p>
            <a:pPr algn="ctr" defTabSz="228543" eaLnBrk="1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8" name="AutoShape 112">
            <a:extLst>
              <a:ext uri="{FF2B5EF4-FFF2-40B4-BE49-F238E27FC236}">
                <a16:creationId xmlns:a16="http://schemas.microsoft.com/office/drawing/2014/main" xmlns="" id="{C6AD4A49-51BD-4F45-86F5-E31068768704}"/>
              </a:ext>
            </a:extLst>
          </p:cNvPr>
          <p:cNvSpPr>
            <a:spLocks/>
          </p:cNvSpPr>
          <p:nvPr/>
        </p:nvSpPr>
        <p:spPr bwMode="auto">
          <a:xfrm>
            <a:off x="6900381" y="3815317"/>
            <a:ext cx="193142" cy="21081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5" tIns="19045" rIns="19045" bIns="19045" anchor="ctr"/>
          <a:lstStyle/>
          <a:p>
            <a:pPr algn="ctr" defTabSz="228543" eaLnBrk="1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9" name="AutoShape 112">
            <a:extLst>
              <a:ext uri="{FF2B5EF4-FFF2-40B4-BE49-F238E27FC236}">
                <a16:creationId xmlns:a16="http://schemas.microsoft.com/office/drawing/2014/main" xmlns="" id="{C6AD4A49-51BD-4F45-86F5-E31068768704}"/>
              </a:ext>
            </a:extLst>
          </p:cNvPr>
          <p:cNvSpPr>
            <a:spLocks/>
          </p:cNvSpPr>
          <p:nvPr/>
        </p:nvSpPr>
        <p:spPr bwMode="auto">
          <a:xfrm>
            <a:off x="6875443" y="4480335"/>
            <a:ext cx="193142" cy="21081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5" tIns="19045" rIns="19045" bIns="19045" anchor="ctr"/>
          <a:lstStyle/>
          <a:p>
            <a:pPr algn="ctr" defTabSz="228543" eaLnBrk="1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35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NhnYdCWf8w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9482" r="29482"/>
          <a:stretch>
            <a:fillRect/>
          </a:stretch>
        </p:blipFill>
        <p:spPr/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CDADB1C-E660-4546-A0E6-35423D6AC0F0}"/>
              </a:ext>
            </a:extLst>
          </p:cNvPr>
          <p:cNvSpPr/>
          <p:nvPr/>
        </p:nvSpPr>
        <p:spPr>
          <a:xfrm>
            <a:off x="6760238" y="774743"/>
            <a:ext cx="43954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анализа достигнутых в ходе реализации проекта результатов, можно сделать следующие выводы о его результатах и социальном эффекте: - с каждым годом количество детей с аутизмом увеличивается, и работа наших специалистов гораздо более востребована, чем возможна в рамках проекта. </a:t>
            </a:r>
            <a:endParaRPr lang="ru-RU" sz="2400" dirty="0" smtClean="0"/>
          </a:p>
          <a:p>
            <a:r>
              <a:rPr lang="ru-RU" sz="2400" dirty="0" smtClean="0"/>
              <a:t>Именно поэтому наша работа продолжается!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484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LDDX</dc:creator>
  <cp:lastModifiedBy>Анна</cp:lastModifiedBy>
  <cp:revision>383</cp:revision>
  <dcterms:created xsi:type="dcterms:W3CDTF">2018-02-15T12:13:41Z</dcterms:created>
  <dcterms:modified xsi:type="dcterms:W3CDTF">2024-07-01T10:10:06Z</dcterms:modified>
</cp:coreProperties>
</file>