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2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346"/>
    <a:srgbClr val="FFFFFF"/>
    <a:srgbClr val="E8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3FD65E0-7C2F-1079-3105-EB4CE306D465}"/>
              </a:ext>
            </a:extLst>
          </p:cNvPr>
          <p:cNvSpPr/>
          <p:nvPr userDrawn="1"/>
        </p:nvSpPr>
        <p:spPr>
          <a:xfrm>
            <a:off x="1397877" y="1122363"/>
            <a:ext cx="9364717" cy="4721389"/>
          </a:xfrm>
          <a:prstGeom prst="roundRect">
            <a:avLst/>
          </a:prstGeom>
          <a:solidFill>
            <a:srgbClr val="FFFFFF">
              <a:alpha val="84000"/>
            </a:srgbClr>
          </a:solidFill>
          <a:ln w="38100">
            <a:solidFill>
              <a:srgbClr val="3D5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F6786-04CB-172C-9902-BBAB2DC9D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9202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3D534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16952C-5199-436C-4946-D2549F53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5014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D53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9FDFD-4B4D-7E75-A34E-F2299104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35B81B-A090-B755-B033-297BC568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2C7156-CBB7-0EB9-C7D0-054F5ABF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6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1ABE5-8A0B-7F91-5F2C-080E3234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04EB5C-7B73-B4FD-84B2-16FED18C0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415B65-12BC-27CA-6B0C-E08C3454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29C86A-B62D-5576-5BC0-E357922E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647AA8-4E03-5F7B-9379-4B789877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9001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0DAA0A-4254-0800-D60C-0D4C23E7E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47DD80-ECAE-5AA5-AB60-CC2FC791B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42B1F3-85E5-3373-D641-56E6E819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E86B67-F6E7-ABDD-A940-BB68F83D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C17E14-13EB-A19B-1055-B4A7587C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299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23B1F1-E599-20EE-DE1C-7FA6664BEBBB}"/>
              </a:ext>
            </a:extLst>
          </p:cNvPr>
          <p:cNvSpPr/>
          <p:nvPr userDrawn="1"/>
        </p:nvSpPr>
        <p:spPr>
          <a:xfrm>
            <a:off x="233680" y="234730"/>
            <a:ext cx="11744960" cy="6420069"/>
          </a:xfrm>
          <a:prstGeom prst="rect">
            <a:avLst/>
          </a:prstGeom>
          <a:solidFill>
            <a:srgbClr val="FFFFFF">
              <a:alpha val="94000"/>
            </a:srgbClr>
          </a:solidFill>
          <a:ln>
            <a:solidFill>
              <a:srgbClr val="E8E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B3D50-7745-2573-A969-61CCDC0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5" y="369961"/>
            <a:ext cx="10515600" cy="486213"/>
          </a:xfrm>
        </p:spPr>
        <p:txBody>
          <a:bodyPr/>
          <a:lstStyle>
            <a:lvl1pPr>
              <a:defRPr>
                <a:solidFill>
                  <a:srgbClr val="3D534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46870396-2FAF-B81A-74A2-3561C30C72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1776" y="4371215"/>
            <a:ext cx="5105400" cy="555625"/>
            <a:chOff x="1248" y="1440"/>
            <a:chExt cx="3216" cy="350"/>
          </a:xfrm>
        </p:grpSpPr>
        <p:sp>
          <p:nvSpPr>
            <p:cNvPr id="10" name="Line 3">
              <a:extLst>
                <a:ext uri="{FF2B5EF4-FFF2-40B4-BE49-F238E27FC236}">
                  <a16:creationId xmlns:a16="http://schemas.microsoft.com/office/drawing/2014/main" xmlns="" id="{65E455FC-0FF4-B6F1-9D6D-C14C3ABEA75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A44AE066-09AB-791F-2418-BADEECFB6B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01E23956-4341-869C-6C9F-FD3A27924F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xmlns="" id="{EF10EC53-D838-87FF-1ECE-612833BAF4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79F7232-DBAF-6E14-9AFD-8B68EB497B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1776" y="1856615"/>
            <a:ext cx="5105400" cy="555625"/>
            <a:chOff x="1248" y="2030"/>
            <a:chExt cx="3216" cy="350"/>
          </a:xfrm>
        </p:grpSpPr>
        <p:sp>
          <p:nvSpPr>
            <p:cNvPr id="15" name="Line 8">
              <a:extLst>
                <a:ext uri="{FF2B5EF4-FFF2-40B4-BE49-F238E27FC236}">
                  <a16:creationId xmlns:a16="http://schemas.microsoft.com/office/drawing/2014/main" xmlns="" id="{E6AE1367-33AC-44EB-125C-E34BA438603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D874B2D9-3F4F-5432-D813-394A2B5D39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1D59D763-F590-5D36-258B-E28505E1D6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xmlns="" id="{78111226-F677-5DFE-1851-19D1F6BBE1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CFC28E66-C2EA-C0D4-319B-F9E7A0E257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1776" y="2694815"/>
            <a:ext cx="5105400" cy="555625"/>
            <a:chOff x="1248" y="2640"/>
            <a:chExt cx="3216" cy="350"/>
          </a:xfrm>
        </p:grpSpPr>
        <p:sp>
          <p:nvSpPr>
            <p:cNvPr id="20" name="Line 13">
              <a:extLst>
                <a:ext uri="{FF2B5EF4-FFF2-40B4-BE49-F238E27FC236}">
                  <a16:creationId xmlns:a16="http://schemas.microsoft.com/office/drawing/2014/main" xmlns="" id="{0A9233DC-CD5E-10D3-8B1F-8DC53E23A9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6B5AC7F4-7118-4DF2-2790-93BBB442779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xmlns="" id="{2EEEBE60-31E8-8806-E968-946F20BEF8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xmlns="" id="{0E19AC0E-054C-35D0-6540-0334F1125F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C81A7E28-DA0E-CA64-559B-BBF82AC473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1776" y="3533015"/>
            <a:ext cx="5105400" cy="555625"/>
            <a:chOff x="1248" y="3230"/>
            <a:chExt cx="3216" cy="350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9E596661-5240-96ED-2E04-7CA1827C4FC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xmlns="" id="{73C36576-D816-1726-E051-11193A91A3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xmlns="" id="{A4226F81-B7DE-546C-B03C-F250A1A5E0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xmlns="" id="{0627573A-2AFF-B37C-801E-90714C2BD77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xmlns="" id="{40F4673C-DF2D-2C65-7A0B-9D0565F622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541776" y="5231640"/>
            <a:ext cx="5105400" cy="555625"/>
            <a:chOff x="1248" y="3230"/>
            <a:chExt cx="3216" cy="350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5B612A16-A3E0-9518-3B63-36D9D4F83B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xmlns="" id="{23C86943-BF85-AE6B-9820-7BE39B64D67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8B8933FB-7845-2AB5-7FB7-E4D83C58D3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xmlns="" id="{54594D59-29E6-E361-4995-F016E54C93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902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24EADD-8DC9-6CE1-06B4-5781591F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428B60-2A1D-C589-A25E-800F6163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869735-9E13-D8CB-5D1C-29BD074D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FB4E8B-E94F-5838-F4F2-B1D936B2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362E89-2A5B-1C93-2EA9-0D970A9D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312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899A4-82B8-9ED0-65C3-3A9AB9BC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3C3406-E840-0D69-E5BC-E45BD047C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129D35-B7B7-9180-37CB-E3E073E5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334C2A-7962-F0C7-BBCF-EC90B976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562E91-FEEE-A1EE-22DA-E5DE096B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74F928-C4B8-A4B7-63BA-D2310AF5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1149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2A981-8701-5612-CD30-E10CC6CF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16AF86-82DA-D8B1-6F80-6DB6B06D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8CC66E-19A2-5487-6CCF-2E242651C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38AB1B-ABB6-38DE-4484-7842D0F01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209F19-0008-51B0-C98A-ED818952F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DD34AE-C950-2EDA-0D12-77792CD6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BD0958-C13D-E515-6E10-C4F78C59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EAAA14-9C63-8294-5419-C2AEE6DB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779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58A43-81C9-5E05-968D-BF976D4D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27ADB5-8696-4ECB-8136-92A0CBD5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9380B4-5C29-A8DF-BE75-AE1F0DBD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53D853-8B01-0728-EC24-2CA665D6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388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C28111-D918-45C9-7377-904BC7B4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4CFD38-D2FD-8C10-44CA-A89FA85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8380E7-DCCF-D8EC-84FD-B05CE864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759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AE9CF-753F-9493-7648-033DF194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14180B-F5F2-BD23-E553-F3DA5B2A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12B308-B68E-6424-C93E-C0282AAEF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3680E7-DAC0-1EF9-1F0D-93E6B286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99A5F-5F00-0507-517A-6FF47CEC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3E4C08-F8FF-817F-AD70-5139E76A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5864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988A9-9D13-146E-9DAA-A585A891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F769CA-76B9-F2FB-1961-FDA24664B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BD2681-043A-788F-8B90-844ABB429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182AFD-69E5-7E25-AC68-AF63A56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A1D1F3-6593-97FA-BC7D-724C97C8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5280F7-083B-BFA5-ABE9-E616A8A7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525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2D8772-11A9-0B31-139C-BE75DE9C97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117F3-2791-38D8-28AA-A27F8E7E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F40DE4-17F4-FFB3-D86E-90067904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DFE9F-7844-1F72-9D75-AD1438EC1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90AE-6EB6-4483-83A4-0EE2FEC50F22}" type="datetimeFigureOut">
              <a:rPr lang="x-none" smtClean="0"/>
              <a:pPr/>
              <a:t>21.04.2025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9FA676-700F-2D77-9259-1610A9600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FE7B62-B1E7-5D81-8D5A-D19C174CB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F850-F806-466D-8FA8-DA4CFAD068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531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geltser@inbox.r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89780-87E6-EFB9-1A24-C3A881C50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1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Грудное вскармливание – основа жизни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76F260-38A3-6E7D-429B-6569D86EE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771"/>
            <a:ext cx="9144000" cy="1061546"/>
          </a:xfrm>
        </p:spPr>
        <p:txBody>
          <a:bodyPr/>
          <a:lstStyle/>
          <a:p>
            <a:r>
              <a:rPr lang="ru-RU" dirty="0" smtClean="0"/>
              <a:t>г. Нижневартовск</a:t>
            </a:r>
          </a:p>
          <a:p>
            <a:r>
              <a:rPr lang="ru-RU" dirty="0" smtClean="0"/>
              <a:t>Автор проекта Туманова Светлана Юрьевна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3562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4000" y="1905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Встречи для беременных женщин, подготовка к родам и кормлению грудью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850900" y="1901825"/>
            <a:ext cx="5181600" cy="36099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Данная работа ведется в </a:t>
            </a:r>
            <a:r>
              <a:rPr lang="ru-RU" sz="1800" dirty="0" smtClean="0"/>
              <a:t>организации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Центр поддержки семьи более 20 лет</a:t>
            </a:r>
          </a:p>
          <a:p>
            <a:r>
              <a:rPr lang="ru-RU" sz="1800" dirty="0" smtClean="0"/>
              <a:t>Встречи для беременных проводятся один раз в неделю в клубе по подготовке к родам «Матушка».</a:t>
            </a:r>
          </a:p>
          <a:p>
            <a:r>
              <a:rPr lang="ru-RU" sz="1800" dirty="0" smtClean="0"/>
              <a:t>Клуб затрагивает все аспекты подготовки к родам</a:t>
            </a:r>
          </a:p>
          <a:p>
            <a:r>
              <a:rPr lang="ru-RU" sz="1800" dirty="0" smtClean="0"/>
              <a:t>Тема грудного вскармливания освещается отдельной лекцией, а также упоминается в смежных темах</a:t>
            </a:r>
          </a:p>
          <a:p>
            <a:r>
              <a:rPr lang="ru-RU" sz="1800" dirty="0" smtClean="0"/>
              <a:t>Встречи клуба могут посещать все члены семьи, чтобы вся семья могла актуализировать и узнать важность грудного вскармливания для здоровья малыша </a:t>
            </a:r>
          </a:p>
        </p:txBody>
      </p:sp>
      <p:pic>
        <p:nvPicPr>
          <p:cNvPr id="7" name="Содержимое 6" descr="Download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23000" y="20200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1778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Лекции для </a:t>
            </a:r>
            <a:r>
              <a:rPr lang="ru-RU" dirty="0" smtClean="0">
                <a:solidFill>
                  <a:srgbClr val="000000"/>
                </a:solidFill>
              </a:rPr>
              <a:t>женщин по плавному завершению грудного вскармливания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838200" y="2130425"/>
            <a:ext cx="5181600" cy="360997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dirty="0" smtClean="0"/>
              <a:t>На </a:t>
            </a:r>
            <a:r>
              <a:rPr lang="ru-RU" sz="1800" dirty="0" smtClean="0"/>
              <a:t>лекциях </a:t>
            </a:r>
            <a:r>
              <a:rPr lang="ru-RU" sz="1800" dirty="0" smtClean="0"/>
              <a:t>по завершению </a:t>
            </a:r>
            <a:r>
              <a:rPr lang="ru-RU" sz="1800" dirty="0" smtClean="0"/>
              <a:t>грудного вскармливания </a:t>
            </a:r>
            <a:r>
              <a:rPr lang="ru-RU" sz="1800" dirty="0" smtClean="0"/>
              <a:t>кормящие мамы </a:t>
            </a:r>
            <a:r>
              <a:rPr lang="ru-RU" sz="1800" dirty="0" smtClean="0"/>
              <a:t>узнавали, </a:t>
            </a:r>
            <a:r>
              <a:rPr lang="ru-RU" sz="1800" dirty="0" smtClean="0"/>
              <a:t>как </a:t>
            </a:r>
            <a:r>
              <a:rPr lang="ru-RU" sz="1800" dirty="0" err="1" smtClean="0"/>
              <a:t>экологично</a:t>
            </a:r>
            <a:r>
              <a:rPr lang="ru-RU" sz="1800" dirty="0" smtClean="0"/>
              <a:t> для своего здоровья и психического здоровья ребенка отлучить ребенка от </a:t>
            </a:r>
            <a:r>
              <a:rPr lang="ru-RU" sz="1800" dirty="0" smtClean="0"/>
              <a:t>груди.</a:t>
            </a:r>
          </a:p>
          <a:p>
            <a:pPr marL="0">
              <a:buNone/>
            </a:pPr>
            <a:r>
              <a:rPr lang="ru-RU" sz="1800" dirty="0" smtClean="0"/>
              <a:t>Как </a:t>
            </a:r>
            <a:r>
              <a:rPr lang="ru-RU" sz="1800" dirty="0" smtClean="0"/>
              <a:t>определить, когда именно ребенок готов к </a:t>
            </a:r>
            <a:r>
              <a:rPr lang="ru-RU" sz="1800" dirty="0" smtClean="0"/>
              <a:t>отлучению.</a:t>
            </a:r>
          </a:p>
          <a:p>
            <a:pPr marL="0">
              <a:buNone/>
            </a:pPr>
            <a:r>
              <a:rPr lang="ru-RU" sz="1800" dirty="0" smtClean="0"/>
              <a:t>Разбираем </a:t>
            </a:r>
            <a:r>
              <a:rPr lang="ru-RU" sz="1800" dirty="0" smtClean="0"/>
              <a:t>последовательность отлучения , и на что обратить внимание родителям, если завершение идет слишком быстро</a:t>
            </a:r>
            <a:r>
              <a:rPr lang="ru-RU" sz="1800" dirty="0" smtClean="0"/>
              <a:t>.</a:t>
            </a:r>
          </a:p>
          <a:p>
            <a:pPr marL="0">
              <a:buNone/>
            </a:pPr>
            <a:r>
              <a:rPr lang="ru-RU" sz="1800" dirty="0" smtClean="0"/>
              <a:t>За период реализации проекта проведено более 100 лекций</a:t>
            </a:r>
            <a:endParaRPr lang="ru-RU" sz="1800" dirty="0" smtClean="0"/>
          </a:p>
        </p:txBody>
      </p:sp>
      <p:pic>
        <p:nvPicPr>
          <p:cNvPr id="13" name="Содержимое 12" descr="Download 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5978" y="1930400"/>
            <a:ext cx="5810722" cy="3657600"/>
          </a:xfrm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1778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5"/>
            <a:ext cx="10680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Индивидуальные консультации для женщин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838200" y="2130425"/>
            <a:ext cx="7162800" cy="353377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dirty="0" smtClean="0"/>
              <a:t>За период реализации проекта (с 2019 по 2022 год) консультации получили более 500 женщин, которые обратились за помощью к волонтерам группы поддержки и к консультанту по грудному вскармливанию.</a:t>
            </a:r>
          </a:p>
          <a:p>
            <a:pPr marL="0">
              <a:buNone/>
            </a:pPr>
            <a:r>
              <a:rPr lang="ru-RU" sz="1800" dirty="0" smtClean="0"/>
              <a:t>В 2019 года 100 женщин получили консультации в перинатальном центре, в течение 3 дней после родов в послеродовых палатах.</a:t>
            </a:r>
          </a:p>
          <a:p>
            <a:pPr marL="0">
              <a:buNone/>
            </a:pPr>
            <a:r>
              <a:rPr lang="ru-RU" sz="1800" dirty="0" smtClean="0"/>
              <a:t>В 2021 году при поддержке Фонда президентских грантов консультации специалистом по ГВ были оказаны 200 женщинам без оплаты.</a:t>
            </a:r>
          </a:p>
          <a:p>
            <a:pPr marL="0">
              <a:buNone/>
            </a:pPr>
            <a:r>
              <a:rPr lang="ru-RU" sz="1800" dirty="0" smtClean="0"/>
              <a:t>В данный момент консультации оказываются волонтерами без оплаты, консультантами по ГВ – платно с выездом на дом.</a:t>
            </a:r>
            <a:endParaRPr lang="ru-RU" sz="1800" dirty="0" smtClean="0"/>
          </a:p>
        </p:txBody>
      </p:sp>
      <p:pic>
        <p:nvPicPr>
          <p:cNvPr id="7" name="Содержимое 6" descr="RLRosyN6I5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67159" y="1647825"/>
            <a:ext cx="2449082" cy="4351338"/>
          </a:xfrm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1778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5"/>
            <a:ext cx="10680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Качественные результаты проекта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838200" y="1638301"/>
            <a:ext cx="10553700" cy="4025900"/>
          </a:xfrm>
        </p:spPr>
        <p:txBody>
          <a:bodyPr>
            <a:noAutofit/>
          </a:bodyPr>
          <a:lstStyle/>
          <a:p>
            <a:pPr marL="0"/>
            <a:r>
              <a:rPr lang="ru-RU" sz="1600" dirty="0" smtClean="0"/>
              <a:t> Сформирована </a:t>
            </a:r>
            <a:r>
              <a:rPr lang="ru-RU" sz="1600" dirty="0" smtClean="0"/>
              <a:t>стабильная группа волонтеров для поддержки кормящих матерей. </a:t>
            </a:r>
            <a:endParaRPr lang="ru-RU" sz="1600" dirty="0" smtClean="0"/>
          </a:p>
          <a:p>
            <a:pPr marL="0"/>
            <a:r>
              <a:rPr lang="ru-RU" sz="1600" dirty="0" smtClean="0"/>
              <a:t>На </a:t>
            </a:r>
            <a:r>
              <a:rPr lang="ru-RU" sz="1600" dirty="0" smtClean="0"/>
              <a:t>регулярной основе проводятся лекции в помещении общественной организации "Центр поддержки семьи". </a:t>
            </a:r>
            <a:endParaRPr lang="ru-RU" sz="1600" dirty="0" smtClean="0"/>
          </a:p>
          <a:p>
            <a:pPr marL="0"/>
            <a:r>
              <a:rPr lang="ru-RU" sz="1600" dirty="0" smtClean="0"/>
              <a:t>Кормящие </a:t>
            </a:r>
            <a:r>
              <a:rPr lang="ru-RU" sz="1600" dirty="0" smtClean="0"/>
              <a:t>женщины имеют возможность получить консультации в удобном для них формате, это и телефонный звонок,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переписка, видео звонок или очная встреча в помещении общественной организации "Центр поддержки семьи</a:t>
            </a:r>
            <a:r>
              <a:rPr lang="ru-RU" sz="1600" dirty="0" smtClean="0"/>
              <a:t>".</a:t>
            </a:r>
          </a:p>
          <a:p>
            <a:pPr marL="0"/>
            <a:r>
              <a:rPr lang="ru-RU" sz="1600" dirty="0" smtClean="0"/>
              <a:t>Все </a:t>
            </a:r>
            <a:r>
              <a:rPr lang="ru-RU" sz="1600" dirty="0" smtClean="0"/>
              <a:t>больше женщин города узнают о существовании проекта. Многие педиатры участковые медсестры рекомендуют кормящим женщинам обращаться за помощью к группе поддержки кормящих матерей, которая создана в рамках проекта. Списки с контактами волонтеров проекта размещены в коридорах родильного отделения и в женской консультации </a:t>
            </a:r>
            <a:r>
              <a:rPr lang="ru-RU" sz="1600" dirty="0" smtClean="0"/>
              <a:t>города.</a:t>
            </a:r>
          </a:p>
          <a:p>
            <a:pPr marL="0"/>
            <a:r>
              <a:rPr lang="ru-RU" sz="1600" dirty="0" smtClean="0"/>
              <a:t>Разработан </a:t>
            </a:r>
            <a:r>
              <a:rPr lang="ru-RU" sz="1600" dirty="0" smtClean="0"/>
              <a:t>обучающий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курс по консультированию кормящих женщин для волонтеров, который позволит обучать вновь прибывших женщин-добровольцев. Так же создан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курс по физиологии лактации для студентов медицинского колледжа. Студенты БУ "</a:t>
            </a:r>
            <a:r>
              <a:rPr lang="ru-RU" sz="1600" dirty="0" err="1" smtClean="0"/>
              <a:t>Нижневартовского</a:t>
            </a:r>
            <a:r>
              <a:rPr lang="ru-RU" sz="1600" dirty="0" smtClean="0"/>
              <a:t> медицинского колледжа" </a:t>
            </a:r>
            <a:r>
              <a:rPr lang="ru-RU" sz="1600" dirty="0" err="1" smtClean="0"/>
              <a:t>выпустятся</a:t>
            </a:r>
            <a:r>
              <a:rPr lang="ru-RU" sz="1600" dirty="0" smtClean="0"/>
              <a:t> из образовательного учреждения, с более углубленными знаниями в вопросах помощи женщинам в период лактации. </a:t>
            </a:r>
            <a:endParaRPr lang="ru-RU" sz="1600" dirty="0" smtClean="0"/>
          </a:p>
          <a:p>
            <a:pPr marL="0"/>
            <a:r>
              <a:rPr lang="ru-RU" sz="1600" dirty="0" smtClean="0"/>
              <a:t>Женщины </a:t>
            </a:r>
            <a:r>
              <a:rPr lang="ru-RU" sz="1600" dirty="0" smtClean="0"/>
              <a:t>обратившиеся к нам за помощью и выкормившие своих детей один год и более, су довольствием поддерживают и помогают другим женщинам в налаживании грудного вскармливания, дают достоверные ответы на материнских форумах, популяризируют грудное вскармливание, рассказывают об этом процессе с удовольствием. Опыт этих женщин, станет большим подспорьем для их собственных детей, в период становления </a:t>
            </a:r>
            <a:r>
              <a:rPr lang="ru-RU" sz="1600" dirty="0" err="1" smtClean="0"/>
              <a:t>родительства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1778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5"/>
            <a:ext cx="10680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Дальнейшая реализация проекта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838200" y="1638301"/>
            <a:ext cx="10553700" cy="4025900"/>
          </a:xfrm>
        </p:spPr>
        <p:txBody>
          <a:bodyPr>
            <a:noAutofit/>
          </a:bodyPr>
          <a:lstStyle/>
          <a:p>
            <a:pPr marL="0"/>
            <a:r>
              <a:rPr lang="ru-RU" sz="2400" dirty="0" smtClean="0"/>
              <a:t>Организация практического обучения специалистов Перинатальных центров </a:t>
            </a:r>
            <a:r>
              <a:rPr lang="ru-RU" sz="2400" dirty="0" err="1" smtClean="0"/>
              <a:t>Югры</a:t>
            </a:r>
            <a:r>
              <a:rPr lang="ru-RU" sz="2400" dirty="0" smtClean="0"/>
              <a:t> с привлечением специалистов активно изучающих тему грудного вскармливания с научной точки зрения.</a:t>
            </a:r>
          </a:p>
          <a:p>
            <a:pPr marL="0"/>
            <a:r>
              <a:rPr lang="ru-RU" sz="2400" dirty="0" smtClean="0"/>
              <a:t>Организация лекций в школе будущих матерей в женской консультации города Нижневартовска</a:t>
            </a:r>
          </a:p>
          <a:p>
            <a:pPr marL="0"/>
            <a:r>
              <a:rPr lang="ru-RU" sz="2400" dirty="0" smtClean="0"/>
              <a:t>Создание маршрутной карты для женщин в период кормления грудью для быстрого ориентирования «куда, когда и по каким вопросам» может обратиться женщина в период грудного вскармливания</a:t>
            </a:r>
          </a:p>
          <a:p>
            <a:pPr marL="0"/>
            <a:r>
              <a:rPr lang="ru-RU" sz="2400" dirty="0" smtClean="0"/>
              <a:t>Продолжение работы по подготовке к родам и кормлению грудью, проведение лекций, индивидуальных консультаций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651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89780-87E6-EFB9-1A24-C3A881C5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1955800"/>
            <a:ext cx="3932237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Туманова Светлана Юрьевна</a:t>
            </a:r>
            <a:endParaRPr lang="x-none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54088" y="3048000"/>
            <a:ext cx="3932237" cy="1308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+ 7 904 870 35 78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hlinkClick r:id="rId2"/>
              </a:rPr>
              <a:t>geltser@inbox.ru</a:t>
            </a:r>
            <a:endParaRPr lang="en-US" sz="2000" b="1" dirty="0" smtClean="0"/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Рисунок 8" descr="52018563025009335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-1363" b="746"/>
          <a:stretch>
            <a:fillRect/>
          </a:stretch>
        </p:blipFill>
        <p:spPr>
          <a:xfrm>
            <a:off x="5894388" y="1028700"/>
            <a:ext cx="4811712" cy="4841414"/>
          </a:xfrm>
        </p:spPr>
      </p:pic>
    </p:spTree>
    <p:extLst>
      <p:ext uri="{BB962C8B-B14F-4D97-AF65-F5344CB8AC3E}">
        <p14:creationId xmlns:p14="http://schemas.microsoft.com/office/powerpoint/2010/main" xmlns="" val="283562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900" y="1905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89780-87E6-EFB9-1A24-C3A881C5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635000"/>
            <a:ext cx="3932237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Туманова Светлана Юрьевна</a:t>
            </a:r>
            <a:endParaRPr lang="x-none" b="1" dirty="0"/>
          </a:p>
        </p:txBody>
      </p:sp>
      <p:pic>
        <p:nvPicPr>
          <p:cNvPr id="7" name="Рисунок 6" descr="1iTi79c4f6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792" b="2779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Руководитель частного детского сада «Веточки»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</a:t>
            </a:r>
            <a:r>
              <a:rPr lang="ru-RU" sz="2000" dirty="0" smtClean="0"/>
              <a:t>онсультант по грудному вскармливанию с 10 летним стажем работы с женщинами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Психолог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Специалист по женскому здоровью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Ведущая групп для родителей по программе «Азбука семьи»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С</a:t>
            </a:r>
            <a:r>
              <a:rPr lang="ru-RU" sz="2000" dirty="0" smtClean="0"/>
              <a:t>оциальный предприниматель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3562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900" y="1905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 проекта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89780-87E6-EFB9-1A24-C3A881C5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Цель проекта</a:t>
            </a:r>
            <a:endParaRPr lang="x-none" b="1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5360988" y="1765300"/>
            <a:ext cx="6172200" cy="42164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Организация </a:t>
            </a:r>
            <a:r>
              <a:rPr lang="ru-RU" sz="2000" dirty="0" smtClean="0"/>
              <a:t>работы </a:t>
            </a:r>
            <a:r>
              <a:rPr lang="ru-RU" sz="2000" dirty="0" smtClean="0"/>
              <a:t>волонтеров, создание группы поддержки женщин, индивидуальное консультирование женщин</a:t>
            </a:r>
            <a:endParaRPr lang="ru-RU" sz="2000" dirty="0" smtClean="0"/>
          </a:p>
          <a:p>
            <a:r>
              <a:rPr lang="ru-RU" sz="2000" dirty="0" smtClean="0"/>
              <a:t>Организация и проведение обучающих мероприятий для будущих родителей и кормящих матерей </a:t>
            </a:r>
          </a:p>
          <a:p>
            <a:r>
              <a:rPr lang="ru-RU" sz="2000" dirty="0" smtClean="0"/>
              <a:t>Организация </a:t>
            </a:r>
            <a:r>
              <a:rPr lang="ru-RU" sz="2000" dirty="0" smtClean="0"/>
              <a:t>обучающих семинаров по грудному вскармливанию для студентов медицинского </a:t>
            </a:r>
            <a:r>
              <a:rPr lang="ru-RU" sz="2000" dirty="0" smtClean="0"/>
              <a:t>колледжа</a:t>
            </a:r>
          </a:p>
          <a:p>
            <a:r>
              <a:rPr lang="ru-RU" sz="2000" dirty="0" smtClean="0"/>
              <a:t>Проведение конференции для медицинских работников, повышение квалификации медицинского персонала</a:t>
            </a:r>
          </a:p>
          <a:p>
            <a:r>
              <a:rPr lang="ru-RU" sz="2000" dirty="0" smtClean="0"/>
              <a:t>Создание фотовыставки для популяризации темы в обществе</a:t>
            </a:r>
            <a:endParaRPr lang="ru-RU" sz="2000" dirty="0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52488" y="2298700"/>
            <a:ext cx="3935412" cy="3200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Создание доступных условий поддержки и формирование волонтерского движения в области грудного вскармливания, через повышение уровня компетентности современных семей и студентов медицинского </a:t>
            </a:r>
            <a:r>
              <a:rPr lang="ru-RU" sz="2000" dirty="0" smtClean="0"/>
              <a:t>колледжа</a:t>
            </a:r>
          </a:p>
          <a:p>
            <a:pPr algn="ctr"/>
            <a:r>
              <a:rPr lang="ru-RU" sz="2000" dirty="0" smtClean="0"/>
              <a:t>Популяризация грудного вскармливания в обществе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0589780-87E6-EFB9-1A24-C3A881C50643}"/>
              </a:ext>
            </a:extLst>
          </p:cNvPr>
          <p:cNvSpPr txBox="1">
            <a:spLocks/>
          </p:cNvSpPr>
          <p:nvPr/>
        </p:nvSpPr>
        <p:spPr>
          <a:xfrm>
            <a:off x="6376988" y="508000"/>
            <a:ext cx="3932237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62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54000" y="1651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Основные мероприятия проекта</a:t>
            </a:r>
            <a:endParaRPr lang="x-none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22080602-CDAE-4E63-A248-D889216AD56E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259881"/>
            <a:ext cx="7951495" cy="642320"/>
            <a:chOff x="1248" y="1369"/>
            <a:chExt cx="3863" cy="421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06C0AE8D-35A5-4E20-9659-7501AFDAB54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6111207D-82CE-4A4D-B2FC-85C37E0252A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3879AD4F-7CFB-4ADE-ACE3-2DC5FE6BF4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3" y="1369"/>
              <a:ext cx="33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Создание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онлайн-курса</a:t>
              </a:r>
              <a:r>
                <a:rPr lang="ru-RU" sz="1600" dirty="0" smtClean="0">
                  <a:solidFill>
                    <a:srgbClr val="000000"/>
                  </a:solidFill>
                </a:rPr>
                <a:t> для студентов медицинского 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колледжа, </a:t>
              </a:r>
              <a:r>
                <a:rPr lang="ru-RU" sz="1600" dirty="0" smtClean="0">
                  <a:solidFill>
                    <a:srgbClr val="000000"/>
                  </a:solidFill>
                </a:rPr>
                <a:t>организация практического обучения студентов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F4AF04BA-79EC-4451-921D-35D50CA968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19831483-4DC2-415C-822E-B0F4608EBDE6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555321"/>
            <a:ext cx="6669024" cy="857251"/>
            <a:chOff x="1248" y="1840"/>
            <a:chExt cx="3216" cy="54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8A0EB587-A12A-4D6C-9C33-7B77CC64F9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076B925B-C0FB-40B7-B732-A569C591C1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BBF2D7D6-E407-4530-A956-11B29B899E2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8" y="1840"/>
              <a:ext cx="26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Конференция для медицинских работников, 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о</a:t>
              </a:r>
              <a:r>
                <a:rPr lang="ru-RU" sz="1600" dirty="0" smtClean="0">
                  <a:solidFill>
                    <a:srgbClr val="000000"/>
                  </a:solidFill>
                </a:rPr>
                <a:t>рганизованная совместно с 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Перинатальным центром г. Нижневартовска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CEA15CE7-DD80-4619-8D58-252975B865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2C9F0B53-B007-4681-ACDD-468B56ED8057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596717"/>
            <a:ext cx="6656324" cy="654050"/>
            <a:chOff x="1248" y="2578"/>
            <a:chExt cx="3216" cy="412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83B2F14E-6D85-455F-A1F6-C1D32F66F6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21B282A9-75A3-416D-B822-8AA6AE0F1E4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4730191-F0EB-46B3-A04B-C6F467CB8D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5" y="2578"/>
              <a:ext cx="21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err="1" smtClean="0">
                  <a:solidFill>
                    <a:srgbClr val="000000"/>
                  </a:solidFill>
                </a:rPr>
                <a:t>Фотосессия</a:t>
              </a:r>
              <a:r>
                <a:rPr lang="ru-RU" sz="1600" dirty="0" smtClean="0">
                  <a:solidFill>
                    <a:srgbClr val="000000"/>
                  </a:solidFill>
                </a:rPr>
                <a:t> и фотовыставка на тему 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«Грудное вскармливание»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1C22D062-B5FC-4432-A2DF-C5555C3701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58C55481-9916-484F-A10F-894DDE4367BA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434917"/>
            <a:ext cx="7329913" cy="654050"/>
            <a:chOff x="1248" y="3168"/>
            <a:chExt cx="3549" cy="412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5BA13781-B0BA-49E3-B343-2EFB868490A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E776639-5C79-4A78-A011-C7C66A3822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6338465F-FD19-43A8-A77E-22E85BEAAC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8" y="3168"/>
              <a:ext cx="300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Обучение волонтеров, создание группы поддержки 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для женщин в период грудного вскармливания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572E4530-85A7-43D6-BEA5-3E230E4218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17CC4EC6-3965-44FF-B46D-677D223857D9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930342"/>
            <a:ext cx="7352901" cy="857250"/>
            <a:chOff x="1248" y="3040"/>
            <a:chExt cx="3573" cy="54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86ADCB2C-394C-4EDE-938A-616B44973A3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1023D531-E84B-419F-9315-D1BE8A4905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DC2C1BB-B46A-4077-B7A9-84ACFF4DCFA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3" y="3040"/>
              <a:ext cx="30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Встречи для беременных (подготовка к родам и кормлению грудью),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лекции по завершению </a:t>
              </a:r>
              <a:r>
                <a:rPr lang="ru-RU" sz="1600" dirty="0" smtClean="0">
                  <a:solidFill>
                    <a:srgbClr val="000000"/>
                  </a:solidFill>
                </a:rPr>
                <a:t>грудного вскармливания,</a:t>
              </a:r>
            </a:p>
            <a:p>
              <a:pPr algn="l"/>
              <a:r>
                <a:rPr lang="ru-RU" sz="1600" dirty="0" smtClean="0">
                  <a:solidFill>
                    <a:srgbClr val="000000"/>
                  </a:solidFill>
                </a:rPr>
                <a:t>индивидуальные консультации для женщин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14979F87-427C-4270-B988-A991B72E30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2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Конференция для медицинских работников,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организованная совместно с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Перинатальным центром г. Нижневартовска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Содержимое 9" descr="-VVsiQknq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948" y="2108200"/>
            <a:ext cx="5664679" cy="37528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1625600"/>
            <a:ext cx="3932237" cy="4749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Научно </a:t>
            </a:r>
            <a:r>
              <a:rPr lang="ru-RU" dirty="0" smtClean="0"/>
              <a:t>- практическая конференция с участием медицинского персонала Города и округа, </a:t>
            </a:r>
            <a:r>
              <a:rPr lang="ru-RU" dirty="0" smtClean="0"/>
              <a:t>которую посетили более 80 </a:t>
            </a:r>
            <a:r>
              <a:rPr lang="ru-RU" dirty="0" smtClean="0"/>
              <a:t>человек ! Из Нижневартовска , </a:t>
            </a:r>
            <a:r>
              <a:rPr lang="ru-RU" dirty="0" err="1" smtClean="0"/>
              <a:t>Мегиона</a:t>
            </a:r>
            <a:r>
              <a:rPr lang="ru-RU" dirty="0" smtClean="0"/>
              <a:t> , </a:t>
            </a:r>
            <a:r>
              <a:rPr lang="ru-RU" dirty="0" err="1" smtClean="0"/>
              <a:t>Лангепаса</a:t>
            </a:r>
            <a:r>
              <a:rPr lang="ru-RU" dirty="0" smtClean="0"/>
              <a:t>, Сургута собрались, для того чтобы обсудить вопросы связанные с поддержкой кормящих матерей.</a:t>
            </a:r>
            <a:br>
              <a:rPr lang="ru-RU" dirty="0" smtClean="0"/>
            </a:br>
            <a:r>
              <a:rPr lang="ru-RU" dirty="0" smtClean="0"/>
              <a:t>Организована в партнерстве с БУ «</a:t>
            </a:r>
            <a:r>
              <a:rPr lang="ru-RU" dirty="0" err="1" smtClean="0"/>
              <a:t>Нижневартовский</a:t>
            </a:r>
            <a:r>
              <a:rPr lang="ru-RU" dirty="0" smtClean="0"/>
              <a:t> окружной клинический перинатальный центр».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Спикеры конференции: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Лиана </a:t>
            </a:r>
            <a:r>
              <a:rPr lang="ru-RU" dirty="0" err="1" smtClean="0"/>
              <a:t>Волошиненко</a:t>
            </a:r>
            <a:r>
              <a:rPr lang="ru-RU" dirty="0" smtClean="0"/>
              <a:t> - перинатальный психолог, преподаватель </a:t>
            </a:r>
            <a:r>
              <a:rPr lang="ru-RU" dirty="0" smtClean="0"/>
              <a:t>Омского государственного </a:t>
            </a:r>
            <a:r>
              <a:rPr lang="ru-RU" dirty="0" smtClean="0"/>
              <a:t>университета, руководитель общественной </a:t>
            </a:r>
            <a:r>
              <a:rPr lang="ru-RU" dirty="0" smtClean="0"/>
              <a:t>организации </a:t>
            </a:r>
            <a:r>
              <a:rPr lang="ru-RU" dirty="0" smtClean="0"/>
              <a:t>«Молочная Помощь»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Яков </a:t>
            </a:r>
            <a:r>
              <a:rPr lang="ru-RU" dirty="0" smtClean="0"/>
              <a:t>Яковлев </a:t>
            </a:r>
            <a:r>
              <a:rPr lang="ru-RU" dirty="0" smtClean="0"/>
              <a:t> - кандидат </a:t>
            </a:r>
            <a:r>
              <a:rPr lang="ru-RU" dirty="0" smtClean="0"/>
              <a:t>медицинских наук, ассистент кафедры неонтологии Новокузнецкого </a:t>
            </a:r>
            <a:r>
              <a:rPr lang="ru-RU" dirty="0" err="1" smtClean="0"/>
              <a:t>НИУВа</a:t>
            </a:r>
            <a:r>
              <a:rPr lang="ru-RU" dirty="0" smtClean="0"/>
              <a:t>, </a:t>
            </a:r>
            <a:r>
              <a:rPr lang="ru-RU" dirty="0" smtClean="0"/>
              <a:t>педиатр </a:t>
            </a:r>
            <a:r>
              <a:rPr lang="ru-RU" dirty="0" smtClean="0"/>
              <a:t>со стажем 25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Фотосессия</a:t>
            </a:r>
            <a:r>
              <a:rPr lang="ru-RU" dirty="0" smtClean="0">
                <a:solidFill>
                  <a:srgbClr val="000000"/>
                </a:solidFill>
              </a:rPr>
              <a:t> кормящих женщин и организация фотовыставки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Содержимое 10" descr="kLZPRynxtg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265" b="-634"/>
          <a:stretch>
            <a:fillRect/>
          </a:stretch>
        </p:blipFill>
        <p:spPr>
          <a:xfrm>
            <a:off x="927100" y="1956594"/>
            <a:ext cx="3924300" cy="3910806"/>
          </a:xfrm>
        </p:spPr>
      </p:pic>
      <p:pic>
        <p:nvPicPr>
          <p:cNvPr id="16" name="Содержимое 15" descr="VPd-waVE0B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3463" y="2044700"/>
            <a:ext cx="6080337" cy="3684131"/>
          </a:xfrm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520700"/>
            <a:ext cx="10691812" cy="11303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Обучение волонтеров, создание группы поддержки </a:t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>для женщин в период грудного </a:t>
            </a:r>
            <a:r>
              <a:rPr lang="ru-RU" sz="4000" dirty="0" smtClean="0">
                <a:solidFill>
                  <a:srgbClr val="000000"/>
                </a:solidFill>
              </a:rPr>
              <a:t>вскармливания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Содержимое 12" descr="3V8ty3FICQ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3454" y="1904999"/>
            <a:ext cx="5679546" cy="4259659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00512" cy="38115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О</a:t>
            </a:r>
            <a:r>
              <a:rPr lang="ru-RU" sz="1800" dirty="0" smtClean="0"/>
              <a:t>рганизована группа поддержки женщин в период грудного вскармливания, которые в рамках своих компетенций смогут оказать первичную помощь женщинам (</a:t>
            </a:r>
            <a:r>
              <a:rPr lang="ru-RU" sz="1800" dirty="0" err="1" smtClean="0"/>
              <a:t>очно</a:t>
            </a:r>
            <a:r>
              <a:rPr lang="ru-RU" sz="1800" dirty="0" smtClean="0"/>
              <a:t>,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, любыми средствами связи).</a:t>
            </a:r>
          </a:p>
          <a:p>
            <a:r>
              <a:rPr lang="ru-RU" sz="1800" dirty="0" smtClean="0"/>
              <a:t>Обучение провела психолог, консультант по грудному вскармливанию их  г. Челябинск – Дик Маргарита.</a:t>
            </a:r>
          </a:p>
          <a:p>
            <a:r>
              <a:rPr lang="ru-RU" sz="1800" dirty="0" smtClean="0"/>
              <a:t>2-хдневное обучение, в том числе практику консультирования в условиях Перинатального центра, прошли </a:t>
            </a:r>
            <a:r>
              <a:rPr lang="ru-RU" sz="1800" dirty="0" smtClean="0"/>
              <a:t>8 </a:t>
            </a:r>
            <a:r>
              <a:rPr lang="ru-RU" sz="1800" dirty="0" smtClean="0"/>
              <a:t>девушек и 4 медицинских работника.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520700"/>
            <a:ext cx="10691812" cy="11303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Создание </a:t>
            </a:r>
            <a:r>
              <a:rPr lang="ru-RU" sz="4000" dirty="0" err="1" smtClean="0">
                <a:solidFill>
                  <a:srgbClr val="000000"/>
                </a:solidFill>
              </a:rPr>
              <a:t>онлайн-курсов</a:t>
            </a:r>
            <a:r>
              <a:rPr lang="ru-RU" sz="4000" dirty="0" smtClean="0">
                <a:solidFill>
                  <a:srgbClr val="000000"/>
                </a:solidFill>
              </a:rPr>
              <a:t> для студентов медицинского колледжа и волонтеров группы поддержки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Создана программа на </a:t>
            </a:r>
            <a:r>
              <a:rPr lang="ru-RU" sz="1800" dirty="0" err="1" smtClean="0"/>
              <a:t>онлайн-платформе</a:t>
            </a:r>
            <a:r>
              <a:rPr lang="ru-RU" sz="1800" dirty="0" smtClean="0"/>
              <a:t> для прохождения обучения студентами медицинского колледжа для  подготовки к практической части обучения.</a:t>
            </a:r>
          </a:p>
          <a:p>
            <a:r>
              <a:rPr lang="ru-RU" sz="1800" dirty="0" smtClean="0"/>
              <a:t>Программу подготовила психолог, консультант по грудному вскармливанию из г. Челябинск – Дик Маргарита Георгиевна.</a:t>
            </a:r>
          </a:p>
          <a:p>
            <a:r>
              <a:rPr lang="ru-RU" sz="1800" dirty="0" smtClean="0"/>
              <a:t>Также на </a:t>
            </a:r>
            <a:r>
              <a:rPr lang="ru-RU" sz="1800" dirty="0" err="1" smtClean="0"/>
              <a:t>онлайн-платформе</a:t>
            </a:r>
            <a:r>
              <a:rPr lang="ru-RU" sz="1800" dirty="0" smtClean="0"/>
              <a:t> создана программа для обучения волонтеров и расширения ранее созданной группы поддержки.</a:t>
            </a:r>
            <a:endParaRPr lang="ru-RU" sz="1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1" y="1727200"/>
            <a:ext cx="6388100" cy="46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658600" cy="64897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46A1-9B09-2FB3-E30A-ACFE93F8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520700"/>
            <a:ext cx="10691812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</a:rPr>
              <a:t>Практическое обучение для студентов </a:t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>медицинского колледжа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788" y="1676400"/>
            <a:ext cx="3932237" cy="4192588"/>
          </a:xfrm>
        </p:spPr>
        <p:txBody>
          <a:bodyPr>
            <a:noAutofit/>
          </a:bodyPr>
          <a:lstStyle/>
          <a:p>
            <a:r>
              <a:rPr lang="ru-RU" sz="1800" dirty="0" smtClean="0"/>
              <a:t>55 студентов </a:t>
            </a:r>
            <a:r>
              <a:rPr lang="ru-RU" sz="1800" dirty="0" smtClean="0"/>
              <a:t>акушерского и фельдшерских факультетов </a:t>
            </a:r>
            <a:r>
              <a:rPr lang="ru-RU" sz="1800" dirty="0" err="1" smtClean="0"/>
              <a:t>Нижневартовского</a:t>
            </a:r>
            <a:r>
              <a:rPr lang="ru-RU" sz="1800" dirty="0" smtClean="0"/>
              <a:t> медицинского колледжа получили практические навыки консультирования </a:t>
            </a:r>
            <a:r>
              <a:rPr lang="ru-RU" sz="1800" dirty="0" err="1" smtClean="0"/>
              <a:t>лактирующих</a:t>
            </a:r>
            <a:r>
              <a:rPr lang="ru-RU" sz="1800" dirty="0" smtClean="0"/>
              <a:t> женщин, разобрали правильное прикладывание детей к груди, ситуацию "мало молока", кормление двойни, докорм детей из не сосательных предметов в случае недостаточности молока. Будущие специалисты в интерактивной форме, с помощью разыгрывания предполагаемых ситуаций смогли понять и проработать алгоритм действий в случае обращения кормящих женщин с проблемами в период лактации.</a:t>
            </a:r>
          </a:p>
        </p:txBody>
      </p:sp>
      <p:pic>
        <p:nvPicPr>
          <p:cNvPr id="7" name="Содержимое 6" descr="KGrywThYo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64"/>
          <a:stretch>
            <a:fillRect/>
          </a:stretch>
        </p:blipFill>
        <p:spPr>
          <a:xfrm>
            <a:off x="5195888" y="1803400"/>
            <a:ext cx="6172200" cy="3984605"/>
          </a:xfrm>
        </p:spPr>
      </p:pic>
    </p:spTree>
    <p:extLst>
      <p:ext uri="{BB962C8B-B14F-4D97-AF65-F5344CB8AC3E}">
        <p14:creationId xmlns:p14="http://schemas.microsoft.com/office/powerpoint/2010/main" xmlns="" val="3479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1016</Words>
  <Application>Microsoft Office PowerPoint</Application>
  <PresentationFormat>Произвольный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Грудное вскармливание – основа жизни</vt:lpstr>
      <vt:lpstr> Туманова Светлана Юрьевна</vt:lpstr>
      <vt:lpstr>Цель проекта</vt:lpstr>
      <vt:lpstr>Основные мероприятия проекта</vt:lpstr>
      <vt:lpstr>Конференция для медицинских работников,  организованная совместно с  Перинатальным центром г. Нижневартовска</vt:lpstr>
      <vt:lpstr>Фотосессия кормящих женщин и организация фотовыставки</vt:lpstr>
      <vt:lpstr>Обучение волонтеров, создание группы поддержки  для женщин в период грудного вскармливания</vt:lpstr>
      <vt:lpstr>Создание онлайн-курсов для студентов медицинского колледжа и волонтеров группы поддержки</vt:lpstr>
      <vt:lpstr>Практическое обучение для студентов  медицинского колледжа</vt:lpstr>
      <vt:lpstr>Встречи для беременных женщин, подготовка к родам и кормлению грудью</vt:lpstr>
      <vt:lpstr>Лекции для женщин по плавному завершению грудного вскармливания</vt:lpstr>
      <vt:lpstr>Индивидуальные консультации для женщин</vt:lpstr>
      <vt:lpstr>Качественные результаты проекта</vt:lpstr>
      <vt:lpstr>Дальнейшая реализация проекта</vt:lpstr>
      <vt:lpstr> Туманова Светлана Юрьевна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YoungFamily</cp:lastModifiedBy>
  <cp:revision>17</cp:revision>
  <dcterms:created xsi:type="dcterms:W3CDTF">2023-02-03T10:19:31Z</dcterms:created>
  <dcterms:modified xsi:type="dcterms:W3CDTF">2025-04-21T14:44:45Z</dcterms:modified>
</cp:coreProperties>
</file>