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16"/>
  </p:notesMasterIdLst>
  <p:sldIdLst>
    <p:sldId id="298" r:id="rId2"/>
    <p:sldId id="304" r:id="rId3"/>
    <p:sldId id="316" r:id="rId4"/>
    <p:sldId id="285" r:id="rId5"/>
    <p:sldId id="309" r:id="rId6"/>
    <p:sldId id="313" r:id="rId7"/>
    <p:sldId id="310" r:id="rId8"/>
    <p:sldId id="311" r:id="rId9"/>
    <p:sldId id="312" r:id="rId10"/>
    <p:sldId id="300" r:id="rId11"/>
    <p:sldId id="305" r:id="rId12"/>
    <p:sldId id="315" r:id="rId13"/>
    <p:sldId id="314" r:id="rId14"/>
    <p:sldId id="321" r:id="rId15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62" autoAdjust="0"/>
  </p:normalViewPr>
  <p:slideViewPr>
    <p:cSldViewPr snapToGrid="0" showGuides="1">
      <p:cViewPr varScale="1">
        <p:scale>
          <a:sx n="80" d="100"/>
          <a:sy n="80" d="100"/>
        </p:scale>
        <p:origin x="6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женского населения</a:t>
            </a:r>
          </a:p>
        </c:rich>
      </c:tx>
      <c:layout>
        <c:manualLayout>
          <c:xMode val="edge"/>
          <c:yMode val="edge"/>
          <c:x val="0.16232553706638933"/>
          <c:y val="6.1711609199673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  <a:sp3d/>
          </c:spPr>
          <c:invertIfNegative val="0"/>
          <c:dLbls>
            <c:dLbl>
              <c:idx val="0"/>
              <c:layout>
                <c:manualLayout>
                  <c:x val="4.2296691865824382E-2"/>
                  <c:y val="-2.3013883714288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75-4A2D-87F4-2FF3011459C9}"/>
                </c:ext>
              </c:extLst>
            </c:dLbl>
            <c:dLbl>
              <c:idx val="1"/>
              <c:layout>
                <c:manualLayout>
                  <c:x val="3.7597059436288341E-2"/>
                  <c:y val="-1.3808330228573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75-4A2D-87F4-2FF3011459C9}"/>
                </c:ext>
              </c:extLst>
            </c:dLbl>
            <c:dLbl>
              <c:idx val="2"/>
              <c:layout>
                <c:manualLayout>
                  <c:x val="2.3498162147680128E-2"/>
                  <c:y val="-3.221943720000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75-4A2D-87F4-2FF301145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252407</c:v>
                </c:pt>
                <c:pt idx="1">
                  <c:v>251509</c:v>
                </c:pt>
                <c:pt idx="2">
                  <c:v>250122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B-4978-83A1-217D96F0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24950616"/>
        <c:axId val="224954536"/>
        <c:axId val="223977608"/>
      </c:bar3DChart>
      <c:catAx>
        <c:axId val="22495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954536"/>
        <c:crosses val="autoZero"/>
        <c:auto val="1"/>
        <c:lblAlgn val="ctr"/>
        <c:lblOffset val="100"/>
        <c:noMultiLvlLbl val="0"/>
      </c:catAx>
      <c:valAx>
        <c:axId val="2249545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4950616"/>
        <c:crosses val="autoZero"/>
        <c:crossBetween val="between"/>
      </c:valAx>
      <c:serAx>
        <c:axId val="223977608"/>
        <c:scaling>
          <c:orientation val="minMax"/>
        </c:scaling>
        <c:delete val="1"/>
        <c:axPos val="b"/>
        <c:majorTickMark val="out"/>
        <c:minorTickMark val="none"/>
        <c:tickLblPos val="nextTo"/>
        <c:crossAx val="2249545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 на 1 тыс. чел.</a:t>
            </a:r>
          </a:p>
        </c:rich>
      </c:tx>
      <c:layout>
        <c:manualLayout>
          <c:xMode val="edge"/>
          <c:yMode val="edge"/>
          <c:x val="9.6333894070130238E-2"/>
          <c:y val="7.1156043323177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4507781145437E-2"/>
          <c:y val="0.22937085751044867"/>
          <c:w val="0.60801972397556747"/>
          <c:h val="0.57527101242333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0628145594083241E-3"/>
                  <c:y val="-4.5206588771324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5A-47FB-B912-AA79DEA84E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1-42A1-9067-5DB9D46436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1-42A1-9067-5DB9D46436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29-448A-8EAA-3C62EDCEF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1-42A1-9067-5DB9D46436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951792"/>
        <c:axId val="224953752"/>
      </c:barChart>
      <c:catAx>
        <c:axId val="22495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953752"/>
        <c:crosses val="autoZero"/>
        <c:auto val="1"/>
        <c:lblAlgn val="ctr"/>
        <c:lblOffset val="100"/>
        <c:noMultiLvlLbl val="0"/>
      </c:catAx>
      <c:valAx>
        <c:axId val="224953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495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29410783305064"/>
          <c:y val="0.8285395958103815"/>
          <c:w val="0.45442074724948783"/>
          <c:h val="0.12742836768671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74521563385386E-2"/>
          <c:y val="0.21497831698269868"/>
          <c:w val="0.95839333199939236"/>
          <c:h val="0.31867322948348842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Лист1!$G$1</c:f>
              <c:strCache>
                <c:ptCount val="1"/>
                <c:pt idx="0">
                  <c:v>2021 РФ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21-4283-91BB-B797C2801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954928"/>
        <c:axId val="224949832"/>
      </c:barChart>
      <c:catAx>
        <c:axId val="224954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949832"/>
        <c:crosses val="autoZero"/>
        <c:auto val="1"/>
        <c:lblAlgn val="ctr"/>
        <c:lblOffset val="100"/>
        <c:noMultiLvlLbl val="0"/>
      </c:catAx>
      <c:valAx>
        <c:axId val="224949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495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87260781692693E-2"/>
          <c:y val="0.56967671771915418"/>
          <c:w val="0.96556560265287339"/>
          <c:h val="0.17959224194727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44073365580147E-2"/>
          <c:y val="5.8624774986147189E-2"/>
          <c:w val="0.91090620885510654"/>
          <c:h val="0.88378162111528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Сахалинская область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F2D-4182-8E1D-4987A0F659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F2D-4182-8E1D-4987A0F659DA}"/>
              </c:ext>
            </c:extLst>
          </c:dPt>
          <c:dLbls>
            <c:dLbl>
              <c:idx val="0"/>
              <c:layout>
                <c:manualLayout>
                  <c:x val="0.12275886524212966"/>
                  <c:y val="-7.8993235529906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302240954134701"/>
                      <c:h val="0.11787944645528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2D-4182-8E1D-4987A0F659DA}"/>
                </c:ext>
              </c:extLst>
            </c:dLbl>
            <c:dLbl>
              <c:idx val="1"/>
              <c:layout>
                <c:manualLayout>
                  <c:x val="0.24818743241834143"/>
                  <c:y val="-4.4436585197404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2D-4182-8E1D-4987A0F65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Сахалинская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2D-4182-8E1D-4987A0F65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224954144"/>
        <c:axId val="224949440"/>
        <c:axId val="0"/>
      </c:bar3DChart>
      <c:catAx>
        <c:axId val="22495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949440"/>
        <c:crosses val="autoZero"/>
        <c:auto val="1"/>
        <c:lblAlgn val="ctr"/>
        <c:lblOffset val="100"/>
        <c:noMultiLvlLbl val="0"/>
      </c:catAx>
      <c:valAx>
        <c:axId val="224949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95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597696621208182"/>
          <c:y val="8.1429793595166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9A9-490C-89F8-5AB6C397EF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9A9-490C-89F8-5AB6C397EFE5}"/>
              </c:ext>
            </c:extLst>
          </c:dPt>
          <c:dLbls>
            <c:dLbl>
              <c:idx val="0"/>
              <c:layout>
                <c:manualLayout>
                  <c:x val="1.0978069688529241E-2"/>
                  <c:y val="-3.826461437102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4037020982013"/>
                      <c:h val="0.14201144510951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A9-490C-89F8-5AB6C397EFE5}"/>
                </c:ext>
              </c:extLst>
            </c:dLbl>
            <c:dLbl>
              <c:idx val="1"/>
              <c:layout>
                <c:manualLayout>
                  <c:x val="3.5188553514999554E-2"/>
                  <c:y val="2.500157241633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4037020982013"/>
                      <c:h val="0.14201144510951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A9-490C-89F8-5AB6C397E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Российская Федерация</c:v>
                </c:pt>
                <c:pt idx="1">
                  <c:v>Сахалинская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238.7</c:v>
                </c:pt>
                <c:pt idx="1">
                  <c:v>282.60000000000002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9-490C-89F8-5AB6C397E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224951008"/>
        <c:axId val="224952576"/>
        <c:axId val="0"/>
      </c:bar3DChart>
      <c:catAx>
        <c:axId val="22495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952576"/>
        <c:crosses val="autoZero"/>
        <c:auto val="1"/>
        <c:lblAlgn val="ctr"/>
        <c:lblOffset val="100"/>
        <c:noMultiLvlLbl val="0"/>
      </c:catAx>
      <c:valAx>
        <c:axId val="224952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9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/>
              <a:t>2021  год</a:t>
            </a:r>
          </a:p>
        </c:rich>
      </c:tx>
      <c:layout>
        <c:manualLayout>
          <c:xMode val="edge"/>
          <c:yMode val="edge"/>
          <c:x val="0.33884621107117413"/>
          <c:y val="0.13406836325159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72C-42C8-AFE4-83A29BF4AE5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72C-42C8-AFE4-83A29BF4AE52}"/>
              </c:ext>
            </c:extLst>
          </c:dPt>
          <c:dLbls>
            <c:dLbl>
              <c:idx val="0"/>
              <c:layout>
                <c:manualLayout>
                  <c:x val="-5.1009390635152446E-2"/>
                  <c:y val="-3.826461437102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2035916487958"/>
                      <c:h val="0.11865484209581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2C-42C8-AFE4-83A29BF4AE52}"/>
                </c:ext>
              </c:extLst>
            </c:dLbl>
            <c:dLbl>
              <c:idx val="1"/>
              <c:layout>
                <c:manualLayout>
                  <c:x val="6.8094891303010274E-2"/>
                  <c:y val="2.353832300557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4471562267877"/>
                      <c:h val="0.14201144510951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72C-42C8-AFE4-83A29BF4A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Российская Федерация</c:v>
                </c:pt>
                <c:pt idx="1">
                  <c:v>Сахалинская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267.3</c:v>
                </c:pt>
                <c:pt idx="1">
                  <c:v>323.60000000000002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2C-42C8-AFE4-83A29BF4A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224952968"/>
        <c:axId val="224953360"/>
        <c:axId val="0"/>
      </c:bar3DChart>
      <c:catAx>
        <c:axId val="224952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953360"/>
        <c:crosses val="autoZero"/>
        <c:auto val="1"/>
        <c:lblAlgn val="ctr"/>
        <c:lblOffset val="100"/>
        <c:noMultiLvlLbl val="0"/>
      </c:catAx>
      <c:valAx>
        <c:axId val="224953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95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9551852563921901"/>
          <c:w val="1"/>
          <c:h val="0.12744663402147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80666186624215"/>
          <c:y val="0.10238552746230327"/>
          <c:w val="0.742265859558493"/>
          <c:h val="0.50587860581273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A8-40FE-9426-91F457044054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A8-40FE-9426-91F457044054}"/>
              </c:ext>
            </c:extLst>
          </c:dPt>
          <c:dPt>
            <c:idx val="2"/>
            <c:bubble3D val="0"/>
            <c:spPr>
              <a:solidFill>
                <a:srgbClr val="A5002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A8-40FE-9426-91F45704405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A8-40FE-9426-91F457044054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5A8-40FE-9426-91F457044054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5"/>
                <c:pt idx="0">
                  <c:v>болезни органов пищеварения</c:v>
                </c:pt>
                <c:pt idx="1">
                  <c:v>злокачественные новообразования </c:v>
                </c:pt>
                <c:pt idx="2">
                  <c:v>травмы, отравления и другие воздействия внешних причин </c:v>
                </c:pt>
                <c:pt idx="3">
                  <c:v>болезни системы кровообращения </c:v>
                </c:pt>
                <c:pt idx="4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5"/>
                <c:pt idx="0">
                  <c:v>23.7</c:v>
                </c:pt>
                <c:pt idx="1">
                  <c:v>21.8</c:v>
                </c:pt>
                <c:pt idx="2">
                  <c:v>18.3</c:v>
                </c:pt>
                <c:pt idx="3">
                  <c:v>16.7</c:v>
                </c:pt>
                <c:pt idx="4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A8-40FE-9426-91F457044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9576305467810599E-2"/>
          <c:y val="0.61998674299121992"/>
          <c:w val="0.85833335873662941"/>
          <c:h val="0.31111530814268146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0.25666</cdr:x>
      <cdr:y>0.18039</cdr:y>
    </cdr:from>
    <cdr:to>
      <cdr:x>0.52326</cdr:x>
      <cdr:y>0.24208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2807" y="529720"/>
          <a:ext cx="1155939" cy="181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0.25666</cdr:x>
      <cdr:y>0.18039</cdr:y>
    </cdr:from>
    <cdr:to>
      <cdr:x>0.52326</cdr:x>
      <cdr:y>0.24208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2807" y="529720"/>
          <a:ext cx="1155939" cy="181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0.41331</cdr:x>
      <cdr:y>0</cdr:y>
    </cdr:from>
    <cdr:to>
      <cdr:x>0.62951</cdr:x>
      <cdr:y>0.10469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6053" y="0"/>
          <a:ext cx="1347555" cy="272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lvl="0" algn="ctr" rtl="0">
            <a:defRPr/>
          </a:pP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454E-95EF-419E-AD9B-5FF7C02DF1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8631-657D-4C06-B6FF-ED07B1737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4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302F-391B-4925-96E6-02065EA194E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0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27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479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2966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9627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095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6707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1052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9943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7710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3DCCB-F6EB-4DD1-93E2-5531A31F6B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35A36-C62E-4ACC-84BA-4D8183C3BF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858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980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738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12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436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0434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330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430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C0D01A-DF05-400E-A9E0-895AB077FD9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CBCF5F-BAEA-4463-A70C-B6DEF794B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5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4.png"/><Relationship Id="rId5" Type="http://schemas.openxmlformats.org/officeDocument/2006/relationships/chart" Target="../charts/chart3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972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МИНИСТЕРСТВО ЗДРАВООХРАНЕНИЯ</a:t>
            </a:r>
          </a:p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САХАЛИНСКОЙ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6467" y="6220318"/>
            <a:ext cx="405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pPr algn="ctr" defTabSz="45720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Южно-Сахалинск</a:t>
            </a:r>
          </a:p>
        </p:txBody>
      </p:sp>
      <p:pic>
        <p:nvPicPr>
          <p:cNvPr id="1026" name="Picture 2" descr="Жизнь счастливой женщины | Психосо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49" y="1498504"/>
            <a:ext cx="5846274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555" y="1972360"/>
            <a:ext cx="6222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«Счастливая женщина Сахалина»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303404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"/>
            <a:ext cx="12192000" cy="1004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ОНЛАЙН-ПЛАТФОРМА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ГРУДИ - ЭТО ВАЖНО!»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3244" y="1888931"/>
            <a:ext cx="4703317" cy="207012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самодиагностику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раннее выявление заболеваний молочной железы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804" y="4434799"/>
            <a:ext cx="5852160" cy="790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мес. 2022 года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1549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женщин посетили онлайн-платформу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656" y="1307299"/>
            <a:ext cx="5728696" cy="5303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66" y="1413191"/>
            <a:ext cx="1401041" cy="1401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79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0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 ПРОЕКТА </a:t>
            </a:r>
          </a:p>
        </p:txBody>
      </p:sp>
      <p:sp>
        <p:nvSpPr>
          <p:cNvPr id="9" name="Овал 8"/>
          <p:cNvSpPr/>
          <p:nvPr/>
        </p:nvSpPr>
        <p:spPr>
          <a:xfrm>
            <a:off x="230736" y="1580274"/>
            <a:ext cx="2731807" cy="944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Предприятия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учреждения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города Южно-Сахалинска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96195" y="3679987"/>
            <a:ext cx="2602106" cy="7829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«Белая роза»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61255" y="4498370"/>
            <a:ext cx="3611633" cy="10236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ГБУЗ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«Сахалинский областной онкологический диспансер»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12621" y="2742027"/>
            <a:ext cx="2602106" cy="7429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Волонтёры-медики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8518450" y="3523781"/>
            <a:ext cx="3016583" cy="106635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СОНКО «Выбери жизнь»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СОНКО «Жизнь»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876581" y="1358063"/>
            <a:ext cx="3228334" cy="12471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«Сахалинская областная клиническая больница»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 «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9593" y="2653663"/>
            <a:ext cx="2820971" cy="10791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«Сахалинский областной наркологический диспансер»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9148" y="1340099"/>
            <a:ext cx="4371169" cy="21654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здравоохранения Сахалинской области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400" b="1" kern="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«СОЦОЗМП»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400" b="1" kern="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 «Город Южно-Сахалинск»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stCxn id="9" idx="6"/>
          </p:cNvCxnSpPr>
          <p:nvPr/>
        </p:nvCxnSpPr>
        <p:spPr>
          <a:xfrm>
            <a:off x="2962543" y="2052712"/>
            <a:ext cx="826605" cy="24971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055814" y="2671085"/>
            <a:ext cx="798000" cy="30518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7"/>
            <a:endCxn id="8" idx="3"/>
          </p:cNvCxnSpPr>
          <p:nvPr/>
        </p:nvCxnSpPr>
        <p:spPr>
          <a:xfrm flipV="1">
            <a:off x="3517231" y="3188411"/>
            <a:ext cx="912060" cy="606239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650605" y="3472309"/>
            <a:ext cx="548439" cy="104186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  <a:endCxn id="8" idx="5"/>
          </p:cNvCxnSpPr>
          <p:nvPr/>
        </p:nvCxnSpPr>
        <p:spPr>
          <a:xfrm flipH="1" flipV="1">
            <a:off x="7520174" y="3188411"/>
            <a:ext cx="998276" cy="868549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2" idx="2"/>
          </p:cNvCxnSpPr>
          <p:nvPr/>
        </p:nvCxnSpPr>
        <p:spPr>
          <a:xfrm flipH="1" flipV="1">
            <a:off x="8146048" y="2685174"/>
            <a:ext cx="766573" cy="42833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4" idx="2"/>
          </p:cNvCxnSpPr>
          <p:nvPr/>
        </p:nvCxnSpPr>
        <p:spPr>
          <a:xfrm flipH="1">
            <a:off x="8160321" y="1981620"/>
            <a:ext cx="716260" cy="30239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284621" y="4514172"/>
            <a:ext cx="3305175" cy="9476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Общественно-государственная  организация «Союз женщин России»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6787788" y="3432643"/>
            <a:ext cx="1078485" cy="119690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416218" y="4681469"/>
            <a:ext cx="1763341" cy="7829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 Медиа Групп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>
            <a:stCxn id="33" idx="0"/>
          </p:cNvCxnSpPr>
          <p:nvPr/>
        </p:nvCxnSpPr>
        <p:spPr>
          <a:xfrm flipH="1" flipV="1">
            <a:off x="6135611" y="3523781"/>
            <a:ext cx="162278" cy="115768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70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-16081"/>
            <a:ext cx="12192000" cy="977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ИНФОРМАЦИОННО-КОММУНИКАЦИОННАЯ 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КАМПАНИЯ ПРОЕКТА ЗА 2022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9693" y="1154393"/>
            <a:ext cx="4193960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публикаций на сайтах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ГБУЗ «СОЦОЗМП» и предприятий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9691" y="3935540"/>
            <a:ext cx="3239859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телевизионных передач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9691" y="1982185"/>
            <a:ext cx="2077809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радиопередач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9691" y="2949242"/>
            <a:ext cx="3716110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публикаций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информационных порталах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9691" y="4921838"/>
            <a:ext cx="4125684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1644 экземпляра информационных  материалов о здоровье женщин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7651" y="5888895"/>
            <a:ext cx="3999448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Изготовлено 4 видеоролика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 укреплении женского здоровья</a:t>
            </a:r>
          </a:p>
        </p:txBody>
      </p:sp>
      <p:sp>
        <p:nvSpPr>
          <p:cNvPr id="4" name="AutoShape 2" descr="blob:https://web.whatsapp.com/7fdf1af9-7fe6-49a0-82a3-e0873ea0ed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15163" r="7942" b="13085"/>
          <a:stretch/>
        </p:blipFill>
        <p:spPr>
          <a:xfrm rot="5400000">
            <a:off x="7008603" y="477774"/>
            <a:ext cx="3329795" cy="494293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30153" y="4921838"/>
            <a:ext cx="5718922" cy="878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ГБУЗ «СОЦОЗМП» 10 наименований буклетов и листовок в количестве 50 тыс. экземпляров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035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charset="0"/>
                <a:cs typeface="Times New Roman" panose="02020603050405020304" pitchFamily="18" charset="0"/>
              </a:rPr>
              <a:t>ОЖИДАЕМЫЕ ИТОГИ РЕАЛИЗАЦИИ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1675" y="1308344"/>
            <a:ext cx="2243622" cy="5084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15225" y="1308344"/>
            <a:ext cx="2360101" cy="5084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5" y="1951024"/>
            <a:ext cx="5399935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общей грамотности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вопросах женского здоровья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5" y="2715909"/>
            <a:ext cx="5399935" cy="8891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показателя охвата женщин диспансеризацией и профилактическими медицинскими осмотрами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35229" y="2918305"/>
            <a:ext cx="4793068" cy="805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числа случаев и дней временной нетрудоспособности у работающих женщин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35229" y="3782424"/>
            <a:ext cx="4793068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 работодателя на медицинскую помощь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25" y="3705364"/>
            <a:ext cx="5399935" cy="6426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физической активности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326" y="4434451"/>
            <a:ext cx="5399934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устойчивой мотивации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правильному пищевому поведению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35229" y="4511778"/>
            <a:ext cx="4793068" cy="66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ожидаемой продолжительности жизни женщин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35229" y="2022598"/>
            <a:ext cx="4793068" cy="806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показателей заболеваемости, смертности и инвалидности  женского населения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35229" y="5241132"/>
            <a:ext cx="4793069" cy="620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репродуктивного здоровья женщин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8AED5B1-D7EF-465B-969E-0EF0A3404CA7}"/>
              </a:ext>
            </a:extLst>
          </p:cNvPr>
          <p:cNvSpPr/>
          <p:nvPr/>
        </p:nvSpPr>
        <p:spPr>
          <a:xfrm>
            <a:off x="314325" y="5178277"/>
            <a:ext cx="5399935" cy="683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и 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самоуважение, личностный рост</a:t>
            </a:r>
          </a:p>
        </p:txBody>
      </p:sp>
    </p:spTree>
    <p:extLst>
      <p:ext uri="{BB962C8B-B14F-4D97-AF65-F5344CB8AC3E}">
        <p14:creationId xmlns:p14="http://schemas.microsoft.com/office/powerpoint/2010/main" val="38941126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3730"/>
            <a:ext cx="12192000" cy="1026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charset="0"/>
                <a:cs typeface="Times New Roman" panose="02020603050405020304" pitchFamily="18" charset="0"/>
              </a:rPr>
              <a:t>ПЕРСПЕКТИВЫ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594" y="3862098"/>
            <a:ext cx="4445451" cy="905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Проекта в 17 муниципальных образований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81203"/>
            <a:ext cx="4445451" cy="825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мероприятий Проекта на возрастную группу 12-17 лет и женщин старшего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94" y="1851901"/>
            <a:ext cx="4445451" cy="825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становится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амбассадором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образа жизни в Сахалинской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45" y="1779704"/>
            <a:ext cx="7449335" cy="470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1" y="5793960"/>
            <a:ext cx="4445451" cy="844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приобретают большую уверенность в себе, расширяют кругозор, повышают уровень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1E30B7-FCD8-45C3-8598-15BE48916B9B}"/>
              </a:ext>
            </a:extLst>
          </p:cNvPr>
          <p:cNvSpPr/>
          <p:nvPr/>
        </p:nvSpPr>
        <p:spPr>
          <a:xfrm>
            <a:off x="19594" y="2856999"/>
            <a:ext cx="4445451" cy="825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компонента женского здоровья в рамках корпоративных программ укрепления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39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75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СТРАТЕГИЯ ДЕЙСТВИЙ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ИНТЕРЕСАХ ЖЕНЩИН НА 2023 - 2030 ГОДЫ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Мишустин утвердил Национальную стратегию действий в интересах женщин —  Реальное врем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5490" y="2703289"/>
            <a:ext cx="5537840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женщин всех возрастов;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3513" y="3685632"/>
            <a:ext cx="4742407" cy="923330"/>
          </a:xfrm>
          <a:prstGeom prst="rect">
            <a:avLst/>
          </a:prstGeom>
          <a:ln w="2857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роли женщин в формировании здорового общества.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20171" y="2869044"/>
            <a:ext cx="506276" cy="130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07237" y="3826889"/>
            <a:ext cx="506276" cy="130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30646" y="2331886"/>
            <a:ext cx="53608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Невысокий уровень  грамотности женщин  в вопросах здоровья;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Нерегулярное прохождение женщинами диспансеризации и профилактических медицинских осмотров;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смерти женщин онкологические и сердечно-сосудистые заболевания;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смертности женщин от ЗНО занимает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в структуре общей смертности;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Нездоровый образ жизни.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5490" y="1413518"/>
            <a:ext cx="4515160" cy="720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Цели и задачи государственной политики по обеспечению интересов женщин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38998" y="1413518"/>
            <a:ext cx="2600377" cy="720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Проблематика региона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842862" y="2477898"/>
            <a:ext cx="506276" cy="130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842862" y="3310674"/>
            <a:ext cx="506276" cy="130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833616" y="4390230"/>
            <a:ext cx="506276" cy="130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824370" y="5471772"/>
            <a:ext cx="506276" cy="130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824370" y="6553314"/>
            <a:ext cx="506276" cy="130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17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972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ДЕМОГРАФИЧЕСКАЯ ПОЛИТИКА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САХАЛИНСКОЙ ОБЛАСТИ ЗА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953" y="11381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01227349"/>
              </p:ext>
            </p:extLst>
          </p:nvPr>
        </p:nvGraphicFramePr>
        <p:xfrm>
          <a:off x="190124" y="4123426"/>
          <a:ext cx="3011313" cy="258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21518934"/>
              </p:ext>
            </p:extLst>
          </p:nvPr>
        </p:nvGraphicFramePr>
        <p:xfrm>
          <a:off x="3201438" y="4123426"/>
          <a:ext cx="3199362" cy="258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33147" y="3654441"/>
            <a:ext cx="83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51,6%</a:t>
            </a:r>
            <a:endParaRPr lang="ru-RU" b="1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3226972" y="2628614"/>
            <a:ext cx="299001" cy="176114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644138" y="3033860"/>
            <a:ext cx="261257" cy="912901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411762" y="365868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29,8%</a:t>
            </a:r>
            <a:endParaRPr lang="ru-RU" dirty="0"/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1365253" y="2684265"/>
            <a:ext cx="265313" cy="165746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406307646"/>
              </p:ext>
            </p:extLst>
          </p:nvPr>
        </p:nvGraphicFramePr>
        <p:xfrm>
          <a:off x="4952829" y="5415298"/>
          <a:ext cx="1336211" cy="155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2" descr="https://www.sixleaf.com/wp-content/uploads/2017/06/listing-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7" y="1462483"/>
            <a:ext cx="4562040" cy="18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125" y="984097"/>
            <a:ext cx="5520145" cy="457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населения 484 177 человек, из них 51,7 % женщины; 48,3 % мужчины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16529" y="3660470"/>
            <a:ext cx="932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18,6%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986989"/>
            <a:ext cx="5960629" cy="457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женщин трудоспособного возраста 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2020-2022 гг. (На 100 тыс. нас.)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522127980"/>
              </p:ext>
            </p:extLst>
          </p:nvPr>
        </p:nvGraphicFramePr>
        <p:xfrm>
          <a:off x="9989160" y="1551380"/>
          <a:ext cx="1062809" cy="252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267437" y="1441827"/>
            <a:ext cx="105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340180604"/>
              </p:ext>
            </p:extLst>
          </p:nvPr>
        </p:nvGraphicFramePr>
        <p:xfrm>
          <a:off x="6498724" y="1232268"/>
          <a:ext cx="1789545" cy="263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981114756"/>
              </p:ext>
            </p:extLst>
          </p:nvPr>
        </p:nvGraphicFramePr>
        <p:xfrm>
          <a:off x="8216370" y="984097"/>
          <a:ext cx="1787814" cy="35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875130024"/>
              </p:ext>
            </p:extLst>
          </p:nvPr>
        </p:nvGraphicFramePr>
        <p:xfrm>
          <a:off x="6498724" y="4300654"/>
          <a:ext cx="5391573" cy="263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748493" y="3961279"/>
            <a:ext cx="4707603" cy="463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женщин трудоспособного возраста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004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ПРОЕКТА-ГОРОДСКОЙ ОКРУГ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 ЮЖНО-САХАЛИНСК»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6648" y="4214181"/>
            <a:ext cx="6587601" cy="241604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«Счастливая женщина Сахалина»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женщинам бесплатно во время рабочего процесса получить информацию от медицинских специалистов о сохранении и укреплении своего здоровья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128915" y="3792837"/>
            <a:ext cx="169985" cy="3332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32" y="1383597"/>
            <a:ext cx="3671470" cy="527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46649" y="2996871"/>
            <a:ext cx="608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модельные программы «Укрепление здоровья работников»</a:t>
            </a: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649" y="1383597"/>
            <a:ext cx="7742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мероприятий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укреплению общественного здоровья населения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Южно-Сахалинск» на 2020-2024 годы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128916" y="2585329"/>
            <a:ext cx="191143" cy="3714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128916" y="4988169"/>
            <a:ext cx="169985" cy="32238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52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78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0559" y="3024243"/>
            <a:ext cx="1523563" cy="881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повышению физической активности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9299307" y="3366372"/>
            <a:ext cx="782746" cy="21209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" y="2431101"/>
            <a:ext cx="3359213" cy="249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84754" y="3123577"/>
            <a:ext cx="1975876" cy="1108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культуры женщины в вопросах укрепления здоровья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64355" y="3782273"/>
            <a:ext cx="1789825" cy="7252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женщин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57239" y="2895600"/>
            <a:ext cx="1896942" cy="7757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жизни женщин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00558" y="5658015"/>
            <a:ext cx="2305591" cy="11103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Самореализация, саморазвитие, самосовершенствование  и личностный рост женщины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73710" y="1670749"/>
            <a:ext cx="2146904" cy="10398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онкологических и неинфекционных заболеваний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4951" y="4576404"/>
            <a:ext cx="1857988" cy="8337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женщин основ здорового образа жизни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385902" y="3407486"/>
            <a:ext cx="423667" cy="31760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925792">
            <a:off x="5471338" y="4082244"/>
            <a:ext cx="503072" cy="2216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274525">
            <a:off x="5420282" y="2649506"/>
            <a:ext cx="664804" cy="25566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3048887">
            <a:off x="7241800" y="5407009"/>
            <a:ext cx="530992" cy="22929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181431">
            <a:off x="7173338" y="4005770"/>
            <a:ext cx="590169" cy="21784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9176392">
            <a:off x="9131852" y="5016559"/>
            <a:ext cx="1117656" cy="259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483658" flipV="1">
            <a:off x="8024101" y="2389143"/>
            <a:ext cx="2166125" cy="2190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18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0" y="0"/>
            <a:ext cx="12192000" cy="10049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27744" y="1431863"/>
            <a:ext cx="4550472" cy="656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трудоспособного возраста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42" y="2118625"/>
            <a:ext cx="4002388" cy="266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674"/>
          <a:stretch/>
        </p:blipFill>
        <p:spPr>
          <a:xfrm>
            <a:off x="133985" y="2118625"/>
            <a:ext cx="3969567" cy="276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5145" b="19589"/>
          <a:stretch/>
        </p:blipFill>
        <p:spPr>
          <a:xfrm>
            <a:off x="4015213" y="4408465"/>
            <a:ext cx="4273838" cy="222561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9700" y="4390277"/>
            <a:ext cx="2560748" cy="492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ФКУ «Центр ГИМС МЧС России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Сахалинской области»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26306" y="6314186"/>
            <a:ext cx="1762745" cy="319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Сокол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50824" y="4425558"/>
            <a:ext cx="2042092" cy="360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18 «Гармония»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45264" y="2515666"/>
            <a:ext cx="3746524" cy="418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Старт Проекта - май 2021 года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862486" y="1142214"/>
            <a:ext cx="426891" cy="152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630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673"/>
            <a:ext cx="12192000" cy="1038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ПРОЕКТА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«СЧАСТЛИВАЯ ЖЕНЩИНА САХАЛИНА»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73462" y="1611923"/>
            <a:ext cx="4643146" cy="1514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Скрининг на выявление факторов риска НИЗ: определение уровня общего холестерина и глюкозы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крови, измерение артериального давления, насыщения крови кислородом, измерение внутриглазного давления, определение угарного газа в выдыхаемом воздухе (для курящих), краткое профилактическое консультирование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3671" y="1095070"/>
            <a:ext cx="3273364" cy="890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Профилактические мероприятия с элементами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 в вопросах женского здоровья»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804" y="1112732"/>
            <a:ext cx="3241718" cy="743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женщин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приверженность 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ЗОЖ 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развития НИЗ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627" y="2111381"/>
            <a:ext cx="3320408" cy="210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" y="2210501"/>
            <a:ext cx="3067783" cy="211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34" y="4576824"/>
            <a:ext cx="3227262" cy="220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25" y="4460759"/>
            <a:ext cx="3343929" cy="221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82" y="3268652"/>
            <a:ext cx="3058841" cy="203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72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011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ПРОЕКТА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«СЧАСТЛИВАЯ ЖЕНЩИНА САХАЛИНА»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7862" y="1330281"/>
            <a:ext cx="4275107" cy="1522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Образовательные семинары: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онкологический заболеваний»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неинфекционных заболеваний»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«Преодоление вредных привычек»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гиподинамии»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«Вакцинация и диспансеризация»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питание» и др.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5671" y="1457325"/>
            <a:ext cx="4602403" cy="8794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интерактивов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элементами тренинга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эмоциональных состояний»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«Психологическое здоровье и благополучие»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46" y="2778772"/>
            <a:ext cx="3435463" cy="235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69" y="3110167"/>
            <a:ext cx="2535285" cy="169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9874" r="4604"/>
          <a:stretch/>
        </p:blipFill>
        <p:spPr>
          <a:xfrm>
            <a:off x="206693" y="2956817"/>
            <a:ext cx="3042139" cy="199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8808"/>
          <a:stretch/>
        </p:blipFill>
        <p:spPr>
          <a:xfrm>
            <a:off x="1904850" y="4653317"/>
            <a:ext cx="3168773" cy="202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760" y="4529105"/>
            <a:ext cx="3435463" cy="221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38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93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ПРОЕКТА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«СЧАСТЛИВАЯ ЖЕНЩИНА САХАЛИНА»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077" y="1094772"/>
            <a:ext cx="2892250" cy="5432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танцевальный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мин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6102" y="1090219"/>
            <a:ext cx="2569898" cy="883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«Колесо жизненного баланса. Личностный рост»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51" y="2045952"/>
            <a:ext cx="3726292" cy="248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9"/>
          <a:stretch/>
        </p:blipFill>
        <p:spPr>
          <a:xfrm>
            <a:off x="478632" y="2051373"/>
            <a:ext cx="3463346" cy="209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6838"/>
          <a:stretch/>
        </p:blipFill>
        <p:spPr>
          <a:xfrm>
            <a:off x="1986857" y="3521290"/>
            <a:ext cx="3682354" cy="216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852453" y="1073672"/>
            <a:ext cx="3097223" cy="801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Викторины по вопросам укрепления здоровья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поощрением гематогеном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60" y="2035153"/>
            <a:ext cx="3715838" cy="247722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328465" y="1079420"/>
            <a:ext cx="2291523" cy="869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Раздача буклетов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листовок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ХНИЗ и пропаганде ЗОЖ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/>
          <a:stretch/>
        </p:blipFill>
        <p:spPr>
          <a:xfrm>
            <a:off x="6867534" y="3806156"/>
            <a:ext cx="2834451" cy="18787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" y="46420"/>
            <a:ext cx="1080119" cy="8797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0499" y="105261"/>
            <a:ext cx="1480099" cy="7620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079651" y="5940656"/>
            <a:ext cx="7631181" cy="67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За время реализации Проекта проведено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21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мероприятие с охватом более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1100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женщин</a:t>
            </a:r>
          </a:p>
        </p:txBody>
      </p:sp>
    </p:spTree>
    <p:extLst>
      <p:ext uri="{BB962C8B-B14F-4D97-AF65-F5344CB8AC3E}">
        <p14:creationId xmlns:p14="http://schemas.microsoft.com/office/powerpoint/2010/main" val="24266821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938</TotalTime>
  <Words>807</Words>
  <Application>Microsoft Office PowerPoint</Application>
  <PresentationFormat>Широкоэкранный</PresentationFormat>
  <Paragraphs>144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Segoe UI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направлена  на самодиагностику  и раннее выявление заболеваний молочной железы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Барановская Екатерина Александровна</dc:creator>
  <cp:lastModifiedBy>Столярова Елена Анатольевна</cp:lastModifiedBy>
  <cp:revision>181</cp:revision>
  <cp:lastPrinted>2023-02-20T23:51:44Z</cp:lastPrinted>
  <dcterms:created xsi:type="dcterms:W3CDTF">2023-01-31T00:47:08Z</dcterms:created>
  <dcterms:modified xsi:type="dcterms:W3CDTF">2023-03-13T04:46:30Z</dcterms:modified>
</cp:coreProperties>
</file>