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5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AADBF-145A-470D-8E7F-EC14AF49D4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67BE0-E0C9-4515-94F9-2A6CA757FEA4}">
      <dgm:prSet phldrT="[Текст]"/>
      <dgm:spPr/>
      <dgm:t>
        <a:bodyPr/>
        <a:lstStyle/>
        <a:p>
          <a:r>
            <a:rPr lang="ru-RU" b="1" u="sng" dirty="0"/>
            <a:t>Дети ОВЗ</a:t>
          </a:r>
          <a:r>
            <a:rPr lang="ru-RU" u="sng" dirty="0"/>
            <a:t>.</a:t>
          </a:r>
          <a:endParaRPr lang="ru-RU" dirty="0"/>
        </a:p>
      </dgm:t>
    </dgm:pt>
    <dgm:pt modelId="{649659DD-F859-4E9B-8501-7A47B3EEEA21}" type="parTrans" cxnId="{79FAE70E-C548-419E-BFE1-117E7293079F}">
      <dgm:prSet/>
      <dgm:spPr/>
      <dgm:t>
        <a:bodyPr/>
        <a:lstStyle/>
        <a:p>
          <a:endParaRPr lang="ru-RU"/>
        </a:p>
      </dgm:t>
    </dgm:pt>
    <dgm:pt modelId="{3C21A6F8-2600-4018-80C7-595E1D908924}" type="sibTrans" cxnId="{79FAE70E-C548-419E-BFE1-117E7293079F}">
      <dgm:prSet/>
      <dgm:spPr/>
      <dgm:t>
        <a:bodyPr/>
        <a:lstStyle/>
        <a:p>
          <a:endParaRPr lang="ru-RU"/>
        </a:p>
      </dgm:t>
    </dgm:pt>
    <dgm:pt modelId="{EC67063E-1B16-460A-B536-6F5B1F7F7E88}">
      <dgm:prSet phldrT="[Текст]" custT="1"/>
      <dgm:spPr/>
      <dgm:t>
        <a:bodyPr/>
        <a:lstStyle/>
        <a:p>
          <a:r>
            <a:rPr lang="ru-RU" sz="1800" dirty="0"/>
            <a:t>Педагоги</a:t>
          </a:r>
        </a:p>
      </dgm:t>
    </dgm:pt>
    <dgm:pt modelId="{1612EF1B-2AB5-4616-A3E9-E2E72D7BE2BD}" type="parTrans" cxnId="{1A045ED9-DD61-45D1-8CD9-FD64B4B37D2E}">
      <dgm:prSet/>
      <dgm:spPr/>
      <dgm:t>
        <a:bodyPr/>
        <a:lstStyle/>
        <a:p>
          <a:endParaRPr lang="ru-RU"/>
        </a:p>
      </dgm:t>
    </dgm:pt>
    <dgm:pt modelId="{550CB909-59C0-4C72-A1F1-91FE58107520}" type="sibTrans" cxnId="{1A045ED9-DD61-45D1-8CD9-FD64B4B37D2E}">
      <dgm:prSet/>
      <dgm:spPr/>
      <dgm:t>
        <a:bodyPr/>
        <a:lstStyle/>
        <a:p>
          <a:endParaRPr lang="ru-RU"/>
        </a:p>
      </dgm:t>
    </dgm:pt>
    <dgm:pt modelId="{25C8B49D-20CB-4639-9333-9151D5E31247}">
      <dgm:prSet phldrT="[Текст]" custT="1"/>
      <dgm:spPr/>
      <dgm:t>
        <a:bodyPr/>
        <a:lstStyle/>
        <a:p>
          <a:r>
            <a:rPr lang="ru-RU" sz="1400" b="1" u="sng" dirty="0"/>
            <a:t>Дети участников СВО.</a:t>
          </a:r>
          <a:endParaRPr lang="ru-RU" sz="1400" dirty="0"/>
        </a:p>
      </dgm:t>
    </dgm:pt>
    <dgm:pt modelId="{E1D23CB9-706F-455A-8BCC-E0773CB0BD3C}" type="parTrans" cxnId="{C614914E-5393-4061-BA84-98619BF3F1B3}">
      <dgm:prSet/>
      <dgm:spPr/>
      <dgm:t>
        <a:bodyPr/>
        <a:lstStyle/>
        <a:p>
          <a:endParaRPr lang="ru-RU"/>
        </a:p>
      </dgm:t>
    </dgm:pt>
    <dgm:pt modelId="{A1F7A125-CE6F-479B-85D3-105F114B85BA}" type="sibTrans" cxnId="{C614914E-5393-4061-BA84-98619BF3F1B3}">
      <dgm:prSet/>
      <dgm:spPr/>
      <dgm:t>
        <a:bodyPr/>
        <a:lstStyle/>
        <a:p>
          <a:endParaRPr lang="ru-RU"/>
        </a:p>
      </dgm:t>
    </dgm:pt>
    <dgm:pt modelId="{9C275823-0FA8-4988-85FC-8DC6B95BA1F9}">
      <dgm:prSet phldrT="[Текст]" custT="1"/>
      <dgm:spPr/>
      <dgm:t>
        <a:bodyPr/>
        <a:lstStyle/>
        <a:p>
          <a:r>
            <a:rPr lang="ru-RU" sz="2000" dirty="0"/>
            <a:t>Родители</a:t>
          </a:r>
        </a:p>
      </dgm:t>
    </dgm:pt>
    <dgm:pt modelId="{4985973C-FA4B-4A0A-A7BA-C8B228C500F9}" type="parTrans" cxnId="{57FD4B3B-B50A-4544-A095-6CDA078F9F09}">
      <dgm:prSet/>
      <dgm:spPr/>
      <dgm:t>
        <a:bodyPr/>
        <a:lstStyle/>
        <a:p>
          <a:endParaRPr lang="ru-RU"/>
        </a:p>
      </dgm:t>
    </dgm:pt>
    <dgm:pt modelId="{6EF5AEE0-61D4-4162-83AD-6D636000F05C}" type="sibTrans" cxnId="{57FD4B3B-B50A-4544-A095-6CDA078F9F09}">
      <dgm:prSet/>
      <dgm:spPr/>
      <dgm:t>
        <a:bodyPr/>
        <a:lstStyle/>
        <a:p>
          <a:endParaRPr lang="ru-RU"/>
        </a:p>
      </dgm:t>
    </dgm:pt>
    <dgm:pt modelId="{A78E11E4-DCDF-4725-918D-6C3A80A31C8E}">
      <dgm:prSet custT="1"/>
      <dgm:spPr/>
      <dgm:t>
        <a:bodyPr/>
        <a:lstStyle/>
        <a:p>
          <a:r>
            <a:rPr lang="ru-RU" sz="1400" b="1" u="sng" dirty="0"/>
            <a:t>Дети, находящиеся под опекой.</a:t>
          </a:r>
          <a:endParaRPr lang="ru-RU" sz="1400" dirty="0"/>
        </a:p>
      </dgm:t>
    </dgm:pt>
    <dgm:pt modelId="{855C5051-5EED-42ED-A024-69C45C9F4B28}" type="parTrans" cxnId="{AABB9E1E-4B3C-4D46-9570-01968D8359D3}">
      <dgm:prSet/>
      <dgm:spPr/>
      <dgm:t>
        <a:bodyPr/>
        <a:lstStyle/>
        <a:p>
          <a:endParaRPr lang="ru-RU"/>
        </a:p>
      </dgm:t>
    </dgm:pt>
    <dgm:pt modelId="{A89C551D-55BB-4AB1-B07A-0EBB2A6F72D4}" type="sibTrans" cxnId="{AABB9E1E-4B3C-4D46-9570-01968D8359D3}">
      <dgm:prSet/>
      <dgm:spPr/>
      <dgm:t>
        <a:bodyPr/>
        <a:lstStyle/>
        <a:p>
          <a:endParaRPr lang="ru-RU"/>
        </a:p>
      </dgm:t>
    </dgm:pt>
    <dgm:pt modelId="{148AC635-BE10-45DF-91C1-8594C563380D}" type="pres">
      <dgm:prSet presAssocID="{ACDAADBF-145A-470D-8E7F-EC14AF49D40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BD1B0-8E9B-428E-80A0-C54EC44B6EB8}" type="pres">
      <dgm:prSet presAssocID="{ACDAADBF-145A-470D-8E7F-EC14AF49D40B}" presName="arrow" presStyleLbl="bgShp" presStyleIdx="0" presStyleCnt="1" custScaleX="68853" custLinFactNeighborX="-28389" custLinFactNeighborY="-3883"/>
      <dgm:spPr/>
    </dgm:pt>
    <dgm:pt modelId="{FB7D7241-7F83-4915-90CC-06F31D63FB38}" type="pres">
      <dgm:prSet presAssocID="{ACDAADBF-145A-470D-8E7F-EC14AF49D40B}" presName="linearProcess" presStyleCnt="0"/>
      <dgm:spPr/>
    </dgm:pt>
    <dgm:pt modelId="{F343FE30-DE6D-42EB-9DCC-8CFA24DA6FB5}" type="pres">
      <dgm:prSet presAssocID="{25467BE0-E0C9-4515-94F9-2A6CA757FEA4}" presName="textNode" presStyleLbl="node1" presStyleIdx="0" presStyleCnt="5" custScaleX="87849" custScaleY="69256" custLinFactX="240720" custLinFactNeighborX="300000" custLinFactNeighborY="7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2F7EF-A261-4027-9D16-3DEE22015F5B}" type="pres">
      <dgm:prSet presAssocID="{3C21A6F8-2600-4018-80C7-595E1D908924}" presName="sibTrans" presStyleCnt="0"/>
      <dgm:spPr/>
    </dgm:pt>
    <dgm:pt modelId="{FFD8BA41-8A21-45E8-85AE-EE6DCD1A4373}" type="pres">
      <dgm:prSet presAssocID="{EC67063E-1B16-460A-B536-6F5B1F7F7E88}" presName="textNode" presStyleLbl="node1" presStyleIdx="1" presStyleCnt="5" custLinFactX="-91250" custLinFactNeighborX="-100000" custLinFactNeighborY="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4489B-9FCB-463F-8578-3895A356A86A}" type="pres">
      <dgm:prSet presAssocID="{550CB909-59C0-4C72-A1F1-91FE58107520}" presName="sibTrans" presStyleCnt="0"/>
      <dgm:spPr/>
    </dgm:pt>
    <dgm:pt modelId="{221FEC31-0A51-4DC5-8655-E0A985BFE220}" type="pres">
      <dgm:prSet presAssocID="{A78E11E4-DCDF-4725-918D-6C3A80A31C8E}" presName="textNode" presStyleLbl="node1" presStyleIdx="2" presStyleCnt="5" custScaleX="88193" custScaleY="72006" custLinFactX="50926" custLinFactNeighborX="100000" custLinFactNeighborY="-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11663-5B05-4E99-9E66-0D3A6135832D}" type="pres">
      <dgm:prSet presAssocID="{A89C551D-55BB-4AB1-B07A-0EBB2A6F72D4}" presName="sibTrans" presStyleCnt="0"/>
      <dgm:spPr/>
    </dgm:pt>
    <dgm:pt modelId="{5C1B5168-EF65-42A5-A87F-A41376735BD2}" type="pres">
      <dgm:prSet presAssocID="{25C8B49D-20CB-4639-9333-9151D5E31247}" presName="textNode" presStyleLbl="node1" presStyleIdx="3" presStyleCnt="5" custScaleX="61200" custScaleY="76860" custLinFactX="-21806" custLinFactNeighborX="-100000" custLinFactNeighborY="-9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73609-9CC8-4289-ACC7-3D0742AF31F8}" type="pres">
      <dgm:prSet presAssocID="{A1F7A125-CE6F-479B-85D3-105F114B85BA}" presName="sibTrans" presStyleCnt="0"/>
      <dgm:spPr/>
    </dgm:pt>
    <dgm:pt modelId="{2732593B-4094-496B-B61F-404F81B520A9}" type="pres">
      <dgm:prSet presAssocID="{9C275823-0FA8-4988-85FC-8DC6B95BA1F9}" presName="textNode" presStyleLbl="node1" presStyleIdx="4" presStyleCnt="5" custLinFactNeighborX="-67618" custLinFactNeighborY="-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F3F74-0BD3-4CBE-8496-52BCFB0B3C1A}" type="presOf" srcId="{ACDAADBF-145A-470D-8E7F-EC14AF49D40B}" destId="{148AC635-BE10-45DF-91C1-8594C563380D}" srcOrd="0" destOrd="0" presId="urn:microsoft.com/office/officeart/2005/8/layout/hProcess9"/>
    <dgm:cxn modelId="{5A7AEE26-A725-4CBE-B4B8-F7534EBB3389}" type="presOf" srcId="{25467BE0-E0C9-4515-94F9-2A6CA757FEA4}" destId="{F343FE30-DE6D-42EB-9DCC-8CFA24DA6FB5}" srcOrd="0" destOrd="0" presId="urn:microsoft.com/office/officeart/2005/8/layout/hProcess9"/>
    <dgm:cxn modelId="{09F76D6C-EC38-48B9-89EC-4ABDBB710272}" type="presOf" srcId="{A78E11E4-DCDF-4725-918D-6C3A80A31C8E}" destId="{221FEC31-0A51-4DC5-8655-E0A985BFE220}" srcOrd="0" destOrd="0" presId="urn:microsoft.com/office/officeart/2005/8/layout/hProcess9"/>
    <dgm:cxn modelId="{C3861E1A-C746-45C3-9340-A0B71BEF8871}" type="presOf" srcId="{25C8B49D-20CB-4639-9333-9151D5E31247}" destId="{5C1B5168-EF65-42A5-A87F-A41376735BD2}" srcOrd="0" destOrd="0" presId="urn:microsoft.com/office/officeart/2005/8/layout/hProcess9"/>
    <dgm:cxn modelId="{57FD4B3B-B50A-4544-A095-6CDA078F9F09}" srcId="{ACDAADBF-145A-470D-8E7F-EC14AF49D40B}" destId="{9C275823-0FA8-4988-85FC-8DC6B95BA1F9}" srcOrd="4" destOrd="0" parTransId="{4985973C-FA4B-4A0A-A7BA-C8B228C500F9}" sibTransId="{6EF5AEE0-61D4-4162-83AD-6D636000F05C}"/>
    <dgm:cxn modelId="{C614914E-5393-4061-BA84-98619BF3F1B3}" srcId="{ACDAADBF-145A-470D-8E7F-EC14AF49D40B}" destId="{25C8B49D-20CB-4639-9333-9151D5E31247}" srcOrd="3" destOrd="0" parTransId="{E1D23CB9-706F-455A-8BCC-E0773CB0BD3C}" sibTransId="{A1F7A125-CE6F-479B-85D3-105F114B85BA}"/>
    <dgm:cxn modelId="{79FAE70E-C548-419E-BFE1-117E7293079F}" srcId="{ACDAADBF-145A-470D-8E7F-EC14AF49D40B}" destId="{25467BE0-E0C9-4515-94F9-2A6CA757FEA4}" srcOrd="0" destOrd="0" parTransId="{649659DD-F859-4E9B-8501-7A47B3EEEA21}" sibTransId="{3C21A6F8-2600-4018-80C7-595E1D908924}"/>
    <dgm:cxn modelId="{AABB9E1E-4B3C-4D46-9570-01968D8359D3}" srcId="{ACDAADBF-145A-470D-8E7F-EC14AF49D40B}" destId="{A78E11E4-DCDF-4725-918D-6C3A80A31C8E}" srcOrd="2" destOrd="0" parTransId="{855C5051-5EED-42ED-A024-69C45C9F4B28}" sibTransId="{A89C551D-55BB-4AB1-B07A-0EBB2A6F72D4}"/>
    <dgm:cxn modelId="{CD3564ED-8AC4-4DFC-BC18-B911B5D97A5D}" type="presOf" srcId="{EC67063E-1B16-460A-B536-6F5B1F7F7E88}" destId="{FFD8BA41-8A21-45E8-85AE-EE6DCD1A4373}" srcOrd="0" destOrd="0" presId="urn:microsoft.com/office/officeart/2005/8/layout/hProcess9"/>
    <dgm:cxn modelId="{1A045ED9-DD61-45D1-8CD9-FD64B4B37D2E}" srcId="{ACDAADBF-145A-470D-8E7F-EC14AF49D40B}" destId="{EC67063E-1B16-460A-B536-6F5B1F7F7E88}" srcOrd="1" destOrd="0" parTransId="{1612EF1B-2AB5-4616-A3E9-E2E72D7BE2BD}" sibTransId="{550CB909-59C0-4C72-A1F1-91FE58107520}"/>
    <dgm:cxn modelId="{864D4EA7-3B0F-4D13-B36B-47C021B07CF9}" type="presOf" srcId="{9C275823-0FA8-4988-85FC-8DC6B95BA1F9}" destId="{2732593B-4094-496B-B61F-404F81B520A9}" srcOrd="0" destOrd="0" presId="urn:microsoft.com/office/officeart/2005/8/layout/hProcess9"/>
    <dgm:cxn modelId="{DD987FC3-1373-48E2-8008-4EB1CBDEC924}" type="presParOf" srcId="{148AC635-BE10-45DF-91C1-8594C563380D}" destId="{900BD1B0-8E9B-428E-80A0-C54EC44B6EB8}" srcOrd="0" destOrd="0" presId="urn:microsoft.com/office/officeart/2005/8/layout/hProcess9"/>
    <dgm:cxn modelId="{C7A588E0-E4C5-47D3-A578-286573CDE9FE}" type="presParOf" srcId="{148AC635-BE10-45DF-91C1-8594C563380D}" destId="{FB7D7241-7F83-4915-90CC-06F31D63FB38}" srcOrd="1" destOrd="0" presId="urn:microsoft.com/office/officeart/2005/8/layout/hProcess9"/>
    <dgm:cxn modelId="{FD8EBF45-6562-4ED3-A4C2-0955BEC9ACC2}" type="presParOf" srcId="{FB7D7241-7F83-4915-90CC-06F31D63FB38}" destId="{F343FE30-DE6D-42EB-9DCC-8CFA24DA6FB5}" srcOrd="0" destOrd="0" presId="urn:microsoft.com/office/officeart/2005/8/layout/hProcess9"/>
    <dgm:cxn modelId="{605752D1-C8B4-480E-92F0-CC50F326ECAC}" type="presParOf" srcId="{FB7D7241-7F83-4915-90CC-06F31D63FB38}" destId="{D402F7EF-A261-4027-9D16-3DEE22015F5B}" srcOrd="1" destOrd="0" presId="urn:microsoft.com/office/officeart/2005/8/layout/hProcess9"/>
    <dgm:cxn modelId="{BDCF6009-19A6-4882-B125-DCAB294008CB}" type="presParOf" srcId="{FB7D7241-7F83-4915-90CC-06F31D63FB38}" destId="{FFD8BA41-8A21-45E8-85AE-EE6DCD1A4373}" srcOrd="2" destOrd="0" presId="urn:microsoft.com/office/officeart/2005/8/layout/hProcess9"/>
    <dgm:cxn modelId="{414C655F-A79B-4E0A-A4FA-757B2716E568}" type="presParOf" srcId="{FB7D7241-7F83-4915-90CC-06F31D63FB38}" destId="{7284489B-9FCB-463F-8578-3895A356A86A}" srcOrd="3" destOrd="0" presId="urn:microsoft.com/office/officeart/2005/8/layout/hProcess9"/>
    <dgm:cxn modelId="{F7F159AF-8F5E-4C4B-AB88-F9734496D923}" type="presParOf" srcId="{FB7D7241-7F83-4915-90CC-06F31D63FB38}" destId="{221FEC31-0A51-4DC5-8655-E0A985BFE220}" srcOrd="4" destOrd="0" presId="urn:microsoft.com/office/officeart/2005/8/layout/hProcess9"/>
    <dgm:cxn modelId="{D8A01327-99BD-4828-ABD4-BC5F7A6CCF36}" type="presParOf" srcId="{FB7D7241-7F83-4915-90CC-06F31D63FB38}" destId="{72611663-5B05-4E99-9E66-0D3A6135832D}" srcOrd="5" destOrd="0" presId="urn:microsoft.com/office/officeart/2005/8/layout/hProcess9"/>
    <dgm:cxn modelId="{AB482B79-13FF-42ED-A183-F4E6C55D1C14}" type="presParOf" srcId="{FB7D7241-7F83-4915-90CC-06F31D63FB38}" destId="{5C1B5168-EF65-42A5-A87F-A41376735BD2}" srcOrd="6" destOrd="0" presId="urn:microsoft.com/office/officeart/2005/8/layout/hProcess9"/>
    <dgm:cxn modelId="{2479A66C-9609-4177-AA40-2BB462E03E09}" type="presParOf" srcId="{FB7D7241-7F83-4915-90CC-06F31D63FB38}" destId="{57C73609-9CC8-4289-ACC7-3D0742AF31F8}" srcOrd="7" destOrd="0" presId="urn:microsoft.com/office/officeart/2005/8/layout/hProcess9"/>
    <dgm:cxn modelId="{344B2715-6919-413B-A77F-30F661C1500E}" type="presParOf" srcId="{FB7D7241-7F83-4915-90CC-06F31D63FB38}" destId="{2732593B-4094-496B-B61F-404F81B520A9}" srcOrd="8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SBNZ/nnWVgHEH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Vuq4/pJhfsGz8n" TargetMode="External"/><Relationship Id="rId2" Type="http://schemas.openxmlformats.org/officeDocument/2006/relationships/hyperlink" Target="https://cloud.mail.ru/public/GMQ1/GRC1gU8G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public/S3wH/YCXFw57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6172200" cy="451852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НАПРАВЛЕНИЕ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Образование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ТЕРРИТОРИЯ РЕАЛИЗАЦИИ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г. Сорск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НАЗВАНИЕ ПРОЕКТА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«Мир </a:t>
            </a:r>
            <a:r>
              <a:rPr lang="ru-RU" dirty="0" err="1" smtClean="0">
                <a:solidFill>
                  <a:srgbClr val="FF0000"/>
                </a:solidFill>
              </a:rPr>
              <a:t>Сенсориум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ПРОДОЛЖИТЕЛЬНОСТЬ ПРОЕКТА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15.09.2024-30.05.2025г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072074"/>
            <a:ext cx="6172200" cy="1371600"/>
          </a:xfrm>
        </p:spPr>
        <p:txBody>
          <a:bodyPr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МБДОУ ЦРР детский сад «Солнышко»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Команда: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Катышева Екатерина </a:t>
            </a:r>
            <a:r>
              <a:rPr lang="ru-RU" dirty="0" smtClean="0">
                <a:solidFill>
                  <a:schemeClr val="tx1"/>
                </a:solidFill>
              </a:rPr>
              <a:t>Александровна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1537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МЕХАНИЗМЫ РЕАЛИЗАЦИИ И КЛЮЧЕВЫЕ МЕРОПРИЯТИЯ ПРОЕКТА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-С детьми: реализация авторской программы  предполагающей систему подгрупповых и индивидуальных занятий с использованием единого эффективного инструмента в работе - комнату психологической разгрузки;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-С родителями: систематизация, разработка плана мероприятий по консультационной, профилактической работе с родителями «группы риска», использование индивидуальных занятий «родитель-ребенок» в комнате психологической разгрузки;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-С педагогами: повышение психолого-педагогических компетенции педагогов по реализации сопровождения детей «группы риска», профилактика профессионального выгорания - тренинги по снятию </a:t>
            </a:r>
            <a:r>
              <a:rPr lang="ru-RU" dirty="0" err="1" smtClean="0"/>
              <a:t>психо-эмоционального</a:t>
            </a:r>
            <a:r>
              <a:rPr lang="ru-RU" dirty="0" smtClean="0"/>
              <a:t> напряжения педагогов по запросу и в рамках годового плана ДОУ с использованием комнаты психологической разгрузки.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	ПРОГРАММА ПСИХОЛОГИЧЕСКОГО СОПРОВОЖЕНИЯ, ПЛАНЫ, ЦИКЛОГРАММА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 </a:t>
            </a:r>
            <a:r>
              <a:rPr lang="ru-RU" u="sng" dirty="0" smtClean="0">
                <a:hlinkClick r:id="rId2"/>
              </a:rPr>
              <a:t>https://cloud.mail.ru/public/SBNZ/nnWVgHEHG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643998" cy="6500858"/>
          </a:xfrm>
        </p:spPr>
        <p:txBody>
          <a:bodyPr>
            <a:noAutofit/>
          </a:bodyPr>
          <a:lstStyle/>
          <a:p>
            <a:r>
              <a:rPr lang="ru-RU" sz="1100" dirty="0" smtClean="0"/>
              <a:t>Утвердить ответственного за разработку  психопрофилактической программы, на её основании планов работы, циклограммы мероприятий.</a:t>
            </a:r>
          </a:p>
          <a:p>
            <a:r>
              <a:rPr lang="ru-RU" sz="1100" dirty="0" smtClean="0"/>
              <a:t>Методом мониторинга выявить семьи и детей нуждающихся в психопрофилактическом сопровождении, включить в состав утвержденных.</a:t>
            </a:r>
          </a:p>
          <a:p>
            <a:r>
              <a:rPr lang="ru-RU" sz="1100" dirty="0" smtClean="0"/>
              <a:t>Разработать психопрофилактическую программу с учетом психофизиологических особенностей и возраста детей.</a:t>
            </a:r>
          </a:p>
          <a:p>
            <a:r>
              <a:rPr lang="ru-RU" sz="1100" dirty="0" smtClean="0"/>
              <a:t>На основании программы составить циклограмму работы комнаты психологической разгрузки</a:t>
            </a:r>
          </a:p>
          <a:p>
            <a:pPr fontAlgn="base">
              <a:buNone/>
            </a:pPr>
            <a:r>
              <a:rPr lang="ru-RU" sz="1100" i="1" dirty="0" smtClean="0"/>
              <a:t> </a:t>
            </a:r>
            <a:r>
              <a:rPr lang="ru-RU" sz="1100" dirty="0" smtClean="0"/>
              <a:t>	Повышение квалификации педагога-психолога в Муниципальном бюджетном учреждении дополнительного профессионального образования города Новосибирска «Городской центр образования и здоровья «Магистр», </a:t>
            </a:r>
          </a:p>
          <a:p>
            <a:pPr fontAlgn="base"/>
            <a:r>
              <a:rPr lang="ru-RU" sz="1100" dirty="0" smtClean="0"/>
              <a:t>курсы: «Психолого-педагогическое сопровождение детей и семей группы риска»</a:t>
            </a:r>
          </a:p>
          <a:p>
            <a:pPr fontAlgn="base"/>
            <a:r>
              <a:rPr lang="ru-RU" sz="1100" dirty="0" smtClean="0"/>
              <a:t>Включение в годовой план мероприятий по профилактике профессионального выгорания</a:t>
            </a:r>
          </a:p>
          <a:p>
            <a:pPr fontAlgn="base"/>
            <a:r>
              <a:rPr lang="ru-RU" sz="1100" dirty="0" smtClean="0"/>
              <a:t> Мероприятия по запросу педагогов в течение учебного года </a:t>
            </a:r>
          </a:p>
          <a:p>
            <a:r>
              <a:rPr lang="ru-RU" sz="1100" dirty="0" smtClean="0"/>
              <a:t>Утвердить ответственного по реализации направления консультационно-профилактической работы с родителями  детей «группы риска»</a:t>
            </a:r>
          </a:p>
          <a:p>
            <a:r>
              <a:rPr lang="ru-RU" sz="1100" dirty="0" smtClean="0"/>
              <a:t> Составить план профилактической работы с родителями детей «группы риска», включить в график консультационного пункта действующего на базе МБДОУ ЦРР детский сад «Солнышко». </a:t>
            </a:r>
          </a:p>
          <a:p>
            <a:r>
              <a:rPr lang="ru-RU" sz="1100" dirty="0" smtClean="0"/>
              <a:t>Объявления  на странице социальных сетей детского сада;</a:t>
            </a:r>
          </a:p>
          <a:p>
            <a:r>
              <a:rPr lang="ru-RU" sz="1100" dirty="0" smtClean="0"/>
              <a:t> Объявления в группах </a:t>
            </a:r>
            <a:r>
              <a:rPr lang="ru-RU" sz="1100" dirty="0" err="1" smtClean="0"/>
              <a:t>мессенжерах</a:t>
            </a:r>
            <a:r>
              <a:rPr lang="ru-RU" sz="1100" dirty="0" smtClean="0"/>
              <a:t> сада, корпоративных </a:t>
            </a:r>
            <a:r>
              <a:rPr lang="ru-RU" sz="1100" dirty="0" err="1" smtClean="0"/>
              <a:t>мессенжерах</a:t>
            </a:r>
            <a:r>
              <a:rPr lang="ru-RU" sz="1100" dirty="0" smtClean="0"/>
              <a:t> города;</a:t>
            </a:r>
          </a:p>
          <a:p>
            <a:r>
              <a:rPr lang="ru-RU" sz="1100" dirty="0" smtClean="0"/>
              <a:t> Объявление в городской газете «</a:t>
            </a:r>
            <a:r>
              <a:rPr lang="ru-RU" sz="1100" dirty="0" err="1" smtClean="0"/>
              <a:t>Сорский</a:t>
            </a:r>
            <a:r>
              <a:rPr lang="ru-RU" sz="1100" dirty="0" smtClean="0"/>
              <a:t> городской вестник»;</a:t>
            </a:r>
          </a:p>
          <a:p>
            <a:r>
              <a:rPr lang="ru-RU" sz="1100" dirty="0" smtClean="0"/>
              <a:t> Объявление в корпоративной газете «</a:t>
            </a:r>
            <a:r>
              <a:rPr lang="ru-RU" sz="1100" dirty="0" err="1" smtClean="0"/>
              <a:t>Сорский</a:t>
            </a:r>
            <a:r>
              <a:rPr lang="ru-RU" sz="1100" dirty="0" smtClean="0"/>
              <a:t> металлург»</a:t>
            </a:r>
          </a:p>
          <a:p>
            <a:r>
              <a:rPr lang="ru-RU" sz="1100" dirty="0" smtClean="0"/>
              <a:t> Родительские собрания</a:t>
            </a:r>
          </a:p>
          <a:p>
            <a:r>
              <a:rPr lang="ru-RU" sz="1100" dirty="0" smtClean="0"/>
              <a:t> Презентация  проекта «Мир </a:t>
            </a:r>
            <a:r>
              <a:rPr lang="ru-RU" sz="1100" dirty="0" err="1" smtClean="0"/>
              <a:t>Сенсориум</a:t>
            </a:r>
            <a:r>
              <a:rPr lang="ru-RU" sz="1100" dirty="0" smtClean="0"/>
              <a:t>» на городской августовской педагогической конференции</a:t>
            </a:r>
          </a:p>
          <a:p>
            <a:r>
              <a:rPr lang="ru-RU" sz="1100" dirty="0" smtClean="0"/>
              <a:t> Распространение листовок с предложением помощи детям дошкольного возраста через ГКУ РХ «УСПН», отдел опеки и попечительства по городу Сорску.</a:t>
            </a:r>
          </a:p>
          <a:p>
            <a:r>
              <a:rPr lang="ru-RU" sz="1100" dirty="0" smtClean="0"/>
              <a:t>Проведение диагностики детей и родителей в начале года</a:t>
            </a:r>
          </a:p>
          <a:p>
            <a:r>
              <a:rPr lang="ru-RU" sz="1100" dirty="0" smtClean="0"/>
              <a:t> Реализация запланированных коррекционно-развивающих занятий, консультационной работы</a:t>
            </a:r>
          </a:p>
          <a:p>
            <a:r>
              <a:rPr lang="ru-RU" sz="1100" dirty="0" smtClean="0"/>
              <a:t> Проведение диагностики детей и родителей на конец года</a:t>
            </a:r>
          </a:p>
          <a:p>
            <a:r>
              <a:rPr lang="ru-RU" sz="1100" dirty="0" smtClean="0"/>
              <a:t> Выводы, корректировка  индивидуального маршрута, плана работы с родителями на следующий учебный год в соответствии с результатами мониторинга</a:t>
            </a:r>
          </a:p>
          <a:p>
            <a:pPr>
              <a:buNone/>
            </a:pP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КОЛИЧЕСТВЕННЫЕ 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58204" cy="54024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-Через проект пройдут не менее 47 семей с детьми «группы риска»:</a:t>
            </a:r>
          </a:p>
          <a:p>
            <a:pPr>
              <a:buNone/>
            </a:pPr>
            <a:r>
              <a:rPr lang="ru-RU" dirty="0" smtClean="0"/>
              <a:t>дети ОВЗ - 39 человек;</a:t>
            </a:r>
          </a:p>
          <a:p>
            <a:pPr>
              <a:buNone/>
            </a:pPr>
            <a:r>
              <a:rPr lang="ru-RU" dirty="0" smtClean="0"/>
              <a:t>опекаемые дети – 2 человека;</a:t>
            </a:r>
          </a:p>
          <a:p>
            <a:pPr>
              <a:buNone/>
            </a:pPr>
            <a:r>
              <a:rPr lang="ru-RU" dirty="0" smtClean="0"/>
              <a:t>дети участников  СВО – 4 человека;</a:t>
            </a:r>
          </a:p>
          <a:p>
            <a:pPr>
              <a:buNone/>
            </a:pPr>
            <a:r>
              <a:rPr lang="ru-RU" dirty="0" smtClean="0"/>
              <a:t>родители – не менее 47 человек.</a:t>
            </a:r>
          </a:p>
          <a:p>
            <a:pPr>
              <a:buNone/>
            </a:pPr>
            <a:r>
              <a:rPr lang="ru-RU" dirty="0" smtClean="0"/>
              <a:t>-Педагог-психолог пройдет повышение квалификации по сопровождению детей «группы риска», произведет обмен опытом с 2 воспитателями логопедических групп, 2 логопедами.</a:t>
            </a:r>
          </a:p>
          <a:p>
            <a:pPr>
              <a:buNone/>
            </a:pPr>
            <a:r>
              <a:rPr lang="ru-RU" dirty="0" smtClean="0"/>
              <a:t>-Разработаны 3 перспективных плана психопрофилактических мероприятий для детей «группы риска»</a:t>
            </a:r>
          </a:p>
          <a:p>
            <a:pPr>
              <a:buNone/>
            </a:pPr>
            <a:r>
              <a:rPr lang="ru-RU" dirty="0" smtClean="0"/>
              <a:t>-Разработан план консультационной работы с родителями</a:t>
            </a:r>
          </a:p>
          <a:p>
            <a:pPr>
              <a:buNone/>
            </a:pPr>
            <a:r>
              <a:rPr lang="ru-RU" dirty="0" smtClean="0"/>
              <a:t>-Разработан план мероприятий с педагогами</a:t>
            </a:r>
          </a:p>
          <a:p>
            <a:pPr>
              <a:buNone/>
            </a:pPr>
            <a:r>
              <a:rPr lang="ru-RU" dirty="0" smtClean="0"/>
              <a:t>-По результатам итоговых диагностик - вывод детей из «группы риска»</a:t>
            </a:r>
          </a:p>
          <a:p>
            <a:pPr>
              <a:buNone/>
            </a:pPr>
            <a:r>
              <a:rPr lang="ru-RU" dirty="0" smtClean="0"/>
              <a:t>-Привлечены к мониторингу выявления нуждаемости  в </a:t>
            </a:r>
            <a:r>
              <a:rPr lang="ru-RU" dirty="0" err="1" smtClean="0"/>
              <a:t>психологопедагогической</a:t>
            </a:r>
            <a:r>
              <a:rPr lang="ru-RU" dirty="0" smtClean="0"/>
              <a:t> помощи детям, не менее 157 родителей (количество детей посещающих дошкольное учреждение)</a:t>
            </a:r>
          </a:p>
          <a:p>
            <a:pPr>
              <a:buNone/>
            </a:pPr>
            <a:r>
              <a:rPr lang="ru-RU" dirty="0" smtClean="0"/>
              <a:t>-Проведены групповые консультации родителей, не менее 8 за период реализации проекта, а так же индивидуальные по запросу в течении года.</a:t>
            </a:r>
          </a:p>
          <a:p>
            <a:pPr>
              <a:buNone/>
            </a:pPr>
            <a:r>
              <a:rPr lang="ru-RU" dirty="0" smtClean="0"/>
              <a:t>-Привлечены к сотрудничеству 4 организации в городе Сорске (УСПН по городу Сорску, Отдел опеки и попечительства, Отдел образования, малокомплектный  детский сад «</a:t>
            </a:r>
            <a:r>
              <a:rPr lang="ru-RU" dirty="0" err="1" smtClean="0"/>
              <a:t>Дюймовочка</a:t>
            </a:r>
            <a:r>
              <a:rPr lang="ru-RU" dirty="0" smtClean="0"/>
              <a:t>».)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КАЧЕСТВЕННЫЕ РЕЗУЛЬТАТЫ ПРОЕКТА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8715404" cy="5973910"/>
          </a:xfrm>
        </p:spPr>
        <p:txBody>
          <a:bodyPr>
            <a:noAutofit/>
          </a:bodyPr>
          <a:lstStyle/>
          <a:p>
            <a:r>
              <a:rPr lang="ru-RU" sz="1500" dirty="0" smtClean="0"/>
              <a:t>-Своевременно выявлены дети «группы риска» </a:t>
            </a:r>
          </a:p>
          <a:p>
            <a:r>
              <a:rPr lang="ru-RU" sz="1500" dirty="0" smtClean="0"/>
              <a:t>-Выявлены причины деформации в развитии детей группы риска</a:t>
            </a:r>
          </a:p>
          <a:p>
            <a:r>
              <a:rPr lang="ru-RU" sz="1500" dirty="0" smtClean="0"/>
              <a:t>-Составлена эффективная авторская программа, система подгрупповых и индивидуальных занятий. </a:t>
            </a:r>
          </a:p>
          <a:p>
            <a:r>
              <a:rPr lang="ru-RU" sz="1500" dirty="0" smtClean="0"/>
              <a:t>-Систематизирован, разработан план мероприятий по консультационной, профилактической работе с родителями «группы риска», и по результатам анкетирования сформированы положительные установки на изменение образа жизни</a:t>
            </a:r>
          </a:p>
          <a:p>
            <a:r>
              <a:rPr lang="ru-RU" sz="1500" dirty="0" smtClean="0"/>
              <a:t>-Повышены психолого-педагогические компетенции </a:t>
            </a:r>
          </a:p>
          <a:p>
            <a:r>
              <a:rPr lang="ru-RU" sz="1500" dirty="0" smtClean="0"/>
              <a:t>-Проведены тренинги для педагогов по снятию </a:t>
            </a:r>
            <a:r>
              <a:rPr lang="ru-RU" sz="1500" dirty="0" err="1" smtClean="0"/>
              <a:t>психо-эмоционального</a:t>
            </a:r>
            <a:r>
              <a:rPr lang="ru-RU" sz="1500" dirty="0" smtClean="0"/>
              <a:t> напряжения </a:t>
            </a:r>
          </a:p>
          <a:p>
            <a:r>
              <a:rPr lang="ru-RU" sz="1500" dirty="0" smtClean="0"/>
              <a:t>-Результаты мониторинга по завершению проекта отражают:</a:t>
            </a:r>
          </a:p>
          <a:p>
            <a:r>
              <a:rPr lang="ru-RU" sz="1500" dirty="0" smtClean="0"/>
              <a:t>Обеспечение благополучия и развитие каждого ребенка независимо от состояния здоровья;</a:t>
            </a:r>
          </a:p>
          <a:p>
            <a:r>
              <a:rPr lang="ru-RU" sz="1500" dirty="0" smtClean="0"/>
              <a:t>Созданы условия для полноценной адаптации в группе сверстников;</a:t>
            </a:r>
          </a:p>
          <a:p>
            <a:r>
              <a:rPr lang="ru-RU" sz="1500" dirty="0" smtClean="0"/>
              <a:t>У родителей и педагогов сформировано толерантное отношение к детям «группы риска»;</a:t>
            </a:r>
          </a:p>
          <a:p>
            <a:r>
              <a:rPr lang="ru-RU" sz="1500" dirty="0" smtClean="0"/>
              <a:t>Оказана адресная консультативная и методическая помощь родителям и педагогам по вопросам воспитания детей «группы риска».</a:t>
            </a:r>
          </a:p>
          <a:p>
            <a:r>
              <a:rPr lang="ru-RU" sz="1500" dirty="0" smtClean="0"/>
              <a:t>-Наличие положительных отзывов под постами на странице  соц. сети детского сада, педагога-психолога детского сада.</a:t>
            </a:r>
          </a:p>
          <a:p>
            <a:r>
              <a:rPr lang="ru-RU" sz="1500" dirty="0" smtClean="0"/>
              <a:t>Публикация положительных результатов сопровождения семей в СМИ</a:t>
            </a:r>
          </a:p>
          <a:p>
            <a:r>
              <a:rPr lang="ru-RU" sz="1500" dirty="0" smtClean="0"/>
              <a:t>-Реализация проекта в нашем городе даст возможность семьям с детьми «группы риска» не посещающих детский сад получить психологическую, профилактическую помощь (Дети ОВЗ, опекаемые дети,  дети участников СВО, дети прибывшие с ДНР и ЛНР)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ПЕРСПЕКТИВЫ РАЗВИТИЯ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72560" cy="55007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Проект рассчитан на долговременное использование, каждый учебный год по программе утвержденной на педагогическом совете. Посещение комнаты психологической разгрузки детьми, педагогами и родителями будут проходить по циклограмме, составленной педагогом-психологом в соответствии с количеством выявленных детей  «группы риска». </a:t>
            </a:r>
          </a:p>
          <a:p>
            <a:r>
              <a:rPr lang="ru-RU" dirty="0" smtClean="0"/>
              <a:t>Планируется привлечение детей «группы риска» к посещению комнаты психологической разгрузки детей «группы риска» малокомплектного детского сада «</a:t>
            </a:r>
            <a:r>
              <a:rPr lang="ru-RU" dirty="0" err="1" smtClean="0"/>
              <a:t>Дюймовочка</a:t>
            </a:r>
            <a:r>
              <a:rPr lang="ru-RU" dirty="0" smtClean="0"/>
              <a:t>», который находится в 700 метров от детского сада «Солнышко». Это представляется возможным, т.к. педагог-психолог является совместителем работы в данном малокомплектном детском саду. </a:t>
            </a:r>
          </a:p>
          <a:p>
            <a:r>
              <a:rPr lang="ru-RU" dirty="0" smtClean="0"/>
              <a:t>Планируется усовершенствование работы по контролю семей с детьми «группы риска» с городскими организациями: УСПН, отдел Опеки и попечительства, Отдел образования. Так же планируется организовать работу по преемственности детского сада и начальной школы № 1, находящейся в 100 метрах от детского сада: передача сопровождения детей «группы риска», возможность посещения комнаты психологической разгрузки детьми младшего школьного возраста. </a:t>
            </a:r>
          </a:p>
          <a:p>
            <a:r>
              <a:rPr lang="ru-RU" dirty="0" smtClean="0"/>
              <a:t>Планируется организация работы комнаты психологической разгрузки на внебюджетной основе для всех желающих детей дошкольного возраста города Сорска,  в том числе </a:t>
            </a:r>
            <a:r>
              <a:rPr lang="ru-RU" dirty="0" err="1" smtClean="0"/>
              <a:t>нормотипичных</a:t>
            </a:r>
            <a:r>
              <a:rPr lang="ru-RU" dirty="0" smtClean="0"/>
              <a:t> детей в состоянии  возрастного кризиса.</a:t>
            </a:r>
          </a:p>
          <a:p>
            <a:r>
              <a:rPr lang="ru-RU" dirty="0" smtClean="0"/>
              <a:t>Виды и формы работы с детьми и родителями и педагогами будут расширяться и совершенствоваться. Все необходимые материалы и дополнительное оборудование для функционирования комнаты психологической разгрузки и сенсомоторной интеграции в дальнейшем будут приобретаться учреждением самостоятельно. Приобретенное оборудование будет находиться на балансе МБДОУ ЦРР детский сад «Солнышко».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ИНФОРМАЦИОННОЕ СОПРОВОЖДЕНИЕ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21537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Объявления  на странице социальных сетей детского сада, странице педагога-психолога.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Объявления в группах </a:t>
            </a:r>
            <a:r>
              <a:rPr lang="ru-RU" dirty="0" err="1" smtClean="0"/>
              <a:t>мессенжерах</a:t>
            </a:r>
            <a:r>
              <a:rPr lang="ru-RU" dirty="0" smtClean="0"/>
              <a:t> сада, корпоративных </a:t>
            </a:r>
            <a:r>
              <a:rPr lang="ru-RU" dirty="0" err="1" smtClean="0"/>
              <a:t>мессенжерах</a:t>
            </a:r>
            <a:r>
              <a:rPr lang="ru-RU" dirty="0" smtClean="0"/>
              <a:t> города;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Объявление в городской газете «</a:t>
            </a:r>
            <a:r>
              <a:rPr lang="ru-RU" dirty="0" err="1" smtClean="0"/>
              <a:t>Сорский</a:t>
            </a:r>
            <a:r>
              <a:rPr lang="ru-RU" dirty="0" smtClean="0"/>
              <a:t> городской вестник»;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Объявление в корпоративной газете «</a:t>
            </a:r>
            <a:r>
              <a:rPr lang="ru-RU" dirty="0" err="1" smtClean="0"/>
              <a:t>Сорский</a:t>
            </a:r>
            <a:r>
              <a:rPr lang="ru-RU" dirty="0" smtClean="0"/>
              <a:t> металлург»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Родительские собрания – </a:t>
            </a:r>
            <a:r>
              <a:rPr lang="ru-RU" dirty="0" err="1" smtClean="0"/>
              <a:t>общесадовские</a:t>
            </a:r>
            <a:r>
              <a:rPr lang="ru-RU" dirty="0" smtClean="0"/>
              <a:t>, групповые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Презентация  проекта «Мир </a:t>
            </a:r>
            <a:r>
              <a:rPr lang="ru-RU" dirty="0" err="1" smtClean="0"/>
              <a:t>Сенсориум</a:t>
            </a:r>
            <a:r>
              <a:rPr lang="ru-RU" dirty="0" smtClean="0"/>
              <a:t>» на городской августовской педагогической конференции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Распространение листовок с предложением помощи детям дошкольного возраста через ГКУ РХ «УСПН», отдел опеки и попечительства по городу Сорску, МБДОУ детский сад «Солнышко», «</a:t>
            </a:r>
            <a:r>
              <a:rPr lang="ru-RU" dirty="0" err="1" smtClean="0"/>
              <a:t>Дюймовочка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РИСКИ И НЕГАТИВНЫЕ ФАКТОРЫ, СПОСОБНЫЕ ПОВЛИЯТЬ НА ДОСТИЖЕНИЕ ЦЕЛЕЙ И ЗАДАЧ ПРОЕКТА, СПОСОБЫ ИХ ПРЕОДОЛЕНИЯ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186766" cy="51435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b="1" dirty="0" smtClean="0"/>
              <a:t>Задержка в доставке оборудования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Способ преодоления: Иметь письменную договоренность об обязательствах, юридически подтвержденную</a:t>
            </a:r>
          </a:p>
          <a:p>
            <a:pPr lvl="0"/>
            <a:r>
              <a:rPr lang="ru-RU" b="1" dirty="0" smtClean="0"/>
              <a:t>Сложности распространения информации для целевой аудитории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Способ преодоления: «Сарафанное радио» - проведение выездных мероприятий по образовательным организациям, проведение дня открытых дверей.</a:t>
            </a:r>
          </a:p>
          <a:p>
            <a:pPr lvl="0"/>
            <a:r>
              <a:rPr lang="ru-RU" b="1" dirty="0" smtClean="0"/>
              <a:t>Методические просчеты, безграмотность педагогов  при взаимодействии с родителями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Способ преодоления: Освоение педагогами диалоговых и сотруднических форм взаимодействия с родителями детей «группы риска».</a:t>
            </a:r>
          </a:p>
          <a:p>
            <a:pPr lvl="0"/>
            <a:r>
              <a:rPr lang="ru-RU" b="1" dirty="0" smtClean="0"/>
              <a:t>Несовершенство инструментария выявления проблем и результатов помощи сопровождения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Способ преодоления: внесение оправданных корректировок  в диагностических картах и процедурах проведения мониторинга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928802"/>
            <a:ext cx="3214710" cy="285752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FF0000"/>
                </a:solidFill>
              </a:rPr>
              <a:t>Циклограмма работы по </a:t>
            </a:r>
            <a:r>
              <a:rPr lang="ru-RU" sz="2400" b="1" dirty="0" smtClean="0">
                <a:solidFill>
                  <a:srgbClr val="FF0000"/>
                </a:solidFill>
              </a:rPr>
              <a:t>сопровождению</a:t>
            </a:r>
            <a:r>
              <a:rPr lang="ru-RU" sz="2900" b="1" dirty="0" smtClean="0">
                <a:solidFill>
                  <a:srgbClr val="FF0000"/>
                </a:solidFill>
              </a:rPr>
              <a:t> детей </a:t>
            </a:r>
            <a:br>
              <a:rPr lang="ru-RU" sz="2900" b="1" dirty="0" smtClean="0">
                <a:solidFill>
                  <a:srgbClr val="FF0000"/>
                </a:solidFill>
              </a:rPr>
            </a:br>
            <a:r>
              <a:rPr lang="ru-RU" sz="2900" b="1" dirty="0" smtClean="0">
                <a:solidFill>
                  <a:srgbClr val="FF0000"/>
                </a:solidFill>
              </a:rPr>
              <a:t>«Группы риска»</a:t>
            </a:r>
            <a:endParaRPr lang="ru-RU" sz="29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ew\Downloads\Screenshot_20240522-1451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46" t="21857" r="251" b="28639"/>
          <a:stretch>
            <a:fillRect/>
          </a:stretch>
        </p:blipFill>
        <p:spPr bwMode="auto">
          <a:xfrm>
            <a:off x="142843" y="142852"/>
            <a:ext cx="566741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15328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Наши реальности</a:t>
            </a:r>
            <a:endParaRPr lang="ru-RU" sz="4400" b="1" dirty="0"/>
          </a:p>
        </p:txBody>
      </p:sp>
      <p:pic>
        <p:nvPicPr>
          <p:cNvPr id="1026" name="Picture 2" descr="C:\Users\New\Downloads\IMG_20240522_111250_164.jpg"/>
          <p:cNvPicPr>
            <a:picLocks noChangeAspect="1" noChangeArrowheads="1"/>
          </p:cNvPicPr>
          <p:nvPr/>
        </p:nvPicPr>
        <p:blipFill>
          <a:blip r:embed="rId2" cstate="print"/>
          <a:srcRect t="21212" r="2272"/>
          <a:stretch>
            <a:fillRect/>
          </a:stretch>
        </p:blipFill>
        <p:spPr bwMode="auto">
          <a:xfrm>
            <a:off x="3929058" y="780818"/>
            <a:ext cx="4714908" cy="2850838"/>
          </a:xfrm>
          <a:prstGeom prst="rect">
            <a:avLst/>
          </a:prstGeom>
          <a:noFill/>
        </p:spPr>
      </p:pic>
      <p:pic>
        <p:nvPicPr>
          <p:cNvPr id="1027" name="Picture 3" descr="C:\Users\New\Downloads\IMG_20240522_111213_1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7960" r="-1774"/>
          <a:stretch>
            <a:fillRect/>
          </a:stretch>
        </p:blipFill>
        <p:spPr bwMode="auto">
          <a:xfrm>
            <a:off x="3929058" y="3714752"/>
            <a:ext cx="4857784" cy="2936877"/>
          </a:xfrm>
          <a:prstGeom prst="rect">
            <a:avLst/>
          </a:prstGeom>
          <a:noFill/>
        </p:spPr>
      </p:pic>
      <p:pic>
        <p:nvPicPr>
          <p:cNvPr id="1028" name="Picture 4" descr="C:\Users\New\Downloads\IMG_20240522_111157_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3762402" cy="28932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07154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Незадействованная в образовательном процессе спальная комната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186106" cy="164307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Наши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МЕЧТЫ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ew\Downloads\f29082026b61a4851807d0cdedaadde1_b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6143667" cy="4244941"/>
          </a:xfrm>
          <a:prstGeom prst="rect">
            <a:avLst/>
          </a:prstGeom>
          <a:noFill/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4929222" cy="3429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57950" y="3643314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пространство, организованное таким образом, что находящийся в нем </a:t>
            </a:r>
            <a:r>
              <a:rPr lang="ru-RU" b="1" dirty="0" smtClean="0"/>
              <a:t>ребенок</a:t>
            </a:r>
            <a:r>
              <a:rPr lang="ru-RU" dirty="0" smtClean="0"/>
              <a:t> ощущает покой, комфорт и безопасность.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КРАТКОЕ ОПИСАНИЕ ПРОЕКТА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Проект «Мир </a:t>
            </a:r>
            <a:r>
              <a:rPr lang="ru-RU" dirty="0" err="1" smtClean="0"/>
              <a:t>сенсориум</a:t>
            </a:r>
            <a:r>
              <a:rPr lang="ru-RU" dirty="0" smtClean="0"/>
              <a:t>» предполагает открытие комнаты психологической разгрузки под руководством опытного и заинтересованного педагога – психолога на базе МБДОУ ЦРР детский сад «Солнышко» г. Сорск и будет способствовать эффективному сопровождению детей «группы риска». </a:t>
            </a:r>
          </a:p>
          <a:p>
            <a:r>
              <a:rPr lang="ru-RU" dirty="0" smtClean="0"/>
              <a:t>В рамках проекта дети «группы риска» (ОВЗ, опекаемые, дети участников СВО, дети прибывшие из ДНР и ЛНР) испытывающие воздействие негативных факторов получат помощь, поддержку в  преодолении трудностей со стороны педагогов. Процесс реализации кризисного сопровождения детей и их родителей специалистами ДОУ прошедших повышение квалификации, приобретет интенсивный характер, углубленное воздействие, благодаря дополнительному инструменту, - комнате психологической разгрузки, что будет являться основой сопровождения детей «группы риска» и их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93978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возможность более продуктивно осуществлять психологическое </a:t>
            </a:r>
            <a:r>
              <a:rPr lang="ru-RU" sz="1800" b="1" dirty="0" smtClean="0">
                <a:solidFill>
                  <a:schemeClr val="tx1"/>
                </a:solidFill>
              </a:rPr>
              <a:t>сопровождение и консультирование</a:t>
            </a:r>
            <a:r>
              <a:rPr lang="ru-RU" sz="1800" dirty="0" smtClean="0">
                <a:solidFill>
                  <a:schemeClr val="tx1"/>
                </a:solidFill>
              </a:rPr>
              <a:t> родителей детей «группы риска»  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C:\Users\New\Downloads\shutterstock_2584626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715304" cy="533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857652" cy="22860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сохранение физического и психического здоровья </a:t>
            </a:r>
            <a:r>
              <a:rPr lang="ru-RU" sz="2400" b="1" dirty="0" smtClean="0">
                <a:solidFill>
                  <a:schemeClr val="tx1"/>
                </a:solidFill>
              </a:rPr>
              <a:t>педагогов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xn--j1akam.xn--p1ai/novosty/2018-2019/December/IMG_1656.jpg"/>
          <p:cNvPicPr>
            <a:picLocks noChangeAspect="1" noChangeArrowheads="1"/>
          </p:cNvPicPr>
          <p:nvPr/>
        </p:nvPicPr>
        <p:blipFill>
          <a:blip r:embed="rId2"/>
          <a:srcRect l="12048" r="7786" b="16393"/>
          <a:stretch>
            <a:fillRect/>
          </a:stretch>
        </p:blipFill>
        <p:spPr bwMode="auto">
          <a:xfrm>
            <a:off x="142844" y="142852"/>
            <a:ext cx="4512357" cy="3529567"/>
          </a:xfrm>
          <a:prstGeom prst="rect">
            <a:avLst/>
          </a:prstGeom>
          <a:noFill/>
        </p:spPr>
      </p:pic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r="11364"/>
          <a:stretch>
            <a:fillRect/>
          </a:stretch>
        </p:blipFill>
        <p:spPr bwMode="auto">
          <a:xfrm>
            <a:off x="4286248" y="3000372"/>
            <a:ext cx="4429156" cy="37477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407194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нормализация функционального состояния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ew\Downloads\1644896002_2-fikiwiki-com-p-kartinka-spasibo-za-vnimanie-dlya-prezenta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286808" cy="63579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нашем МБДОУ ЦРР детский сад «Солнышко» воспитывается 39 детей с заключением ПМПК.</a:t>
            </a:r>
          </a:p>
          <a:p>
            <a:r>
              <a:rPr lang="ru-RU" dirty="0" smtClean="0"/>
              <a:t>В соответствии предоставленной информацией специалиста УСПН в городе проживает трое детей дошкольного возраста с инвалидностью, </a:t>
            </a:r>
            <a:r>
              <a:rPr lang="ru-RU" b="1" dirty="0" smtClean="0"/>
              <a:t>1</a:t>
            </a:r>
            <a:r>
              <a:rPr lang="ru-RU" dirty="0" smtClean="0"/>
              <a:t> из них посещает наш детский сад.</a:t>
            </a:r>
          </a:p>
          <a:p>
            <a:r>
              <a:rPr lang="ru-RU" dirty="0" smtClean="0"/>
              <a:t>По предоставленным данным Отдела опеки и попечительства в городе Сорске на сегодняшний день в опекаемых семьях проживают </a:t>
            </a:r>
            <a:r>
              <a:rPr lang="ru-RU" b="1" dirty="0" smtClean="0"/>
              <a:t>12</a:t>
            </a:r>
            <a:r>
              <a:rPr lang="ru-RU" dirty="0" smtClean="0"/>
              <a:t> детей дошкольного возраста, </a:t>
            </a:r>
            <a:r>
              <a:rPr lang="ru-RU" b="1" dirty="0" smtClean="0"/>
              <a:t>2</a:t>
            </a:r>
            <a:r>
              <a:rPr lang="ru-RU" dirty="0" smtClean="0"/>
              <a:t> из них посещают наш детский сад.</a:t>
            </a:r>
          </a:p>
          <a:p>
            <a:r>
              <a:rPr lang="ru-RU" dirty="0" smtClean="0"/>
              <a:t>Так же, в соответствии с предоставленной информацией специалиста УСПН, в  городе Сорске проживают 19 детей дошкольного возраста, чьи родители участники СВО. (2017 г.р.-3 ребенка; 2018 г.р.-7 детей; 2020г.р.-3  ребенка; 2021 г.р. – 1 ребенок; 2022 г.р. – 3 ребенка; 2022 г. р. -2 ребенка), </a:t>
            </a:r>
            <a:r>
              <a:rPr lang="ru-RU" b="1" dirty="0" smtClean="0"/>
              <a:t>4</a:t>
            </a:r>
            <a:r>
              <a:rPr lang="ru-RU" dirty="0" smtClean="0"/>
              <a:t> детей посещают наш детский сад.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 ПРОЕКТА, ПОСТАНОВКА ПРОБЛЕМЫ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181980" cy="56436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Должно быть:</a:t>
            </a:r>
            <a:endParaRPr lang="ru-RU" dirty="0" smtClean="0"/>
          </a:p>
          <a:p>
            <a:r>
              <a:rPr lang="ru-RU" dirty="0" smtClean="0"/>
              <a:t> Проектируя образовательную среду дошкольного учреждения для </a:t>
            </a:r>
            <a:r>
              <a:rPr lang="ru-RU" b="1" dirty="0" smtClean="0"/>
              <a:t>детей с особенными потребностями </a:t>
            </a:r>
            <a:r>
              <a:rPr lang="ru-RU" dirty="0" smtClean="0"/>
              <a:t>и разрабатывая технологии организации жизни и деятельности ребенка в этой среде, важно иметь условия и наличие инструментов для развития всех видов способностей, </a:t>
            </a:r>
            <a:r>
              <a:rPr lang="ru-RU" dirty="0" err="1" smtClean="0"/>
              <a:t>психопрофилактики</a:t>
            </a:r>
            <a:r>
              <a:rPr lang="ru-RU" dirty="0" smtClean="0"/>
              <a:t>, социальной адаптации ребёнка с разными изначальными возможностями, запросами через различные каналы восприятия.</a:t>
            </a:r>
          </a:p>
          <a:p>
            <a:pPr>
              <a:buNone/>
            </a:pPr>
            <a:r>
              <a:rPr lang="ru-RU" b="1" dirty="0" smtClean="0"/>
              <a:t>Есть сейчас:</a:t>
            </a:r>
            <a:endParaRPr lang="ru-RU" dirty="0" smtClean="0"/>
          </a:p>
          <a:p>
            <a:r>
              <a:rPr lang="ru-RU" dirty="0" smtClean="0"/>
              <a:t>Актуальность заявленной проблемы подтверждается данными проведенного опроса родителей имеющихся в нашем дошкольном учреждении детей «Группы риска», в котором приняли участие 46 человек.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МАТЕРИАЛЫ, ПОДТВЕРЖДАЮЩИЕ НАЛИЧИЕ ПРОБЛЕМЫ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Ссылка на </a:t>
            </a:r>
            <a:r>
              <a:rPr lang="ru-RU" dirty="0" err="1" smtClean="0"/>
              <a:t>видеообращение</a:t>
            </a:r>
            <a:r>
              <a:rPr lang="ru-RU" dirty="0" smtClean="0"/>
              <a:t> родителей детей «группы риска» 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https://cloud.mail.ru/public/GMQ1/GRC1gU8Gc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Ссылка на отчеты о количестве детей прошедших ПМПК в г. Сорске за 2021-2023 год</a:t>
            </a:r>
          </a:p>
          <a:p>
            <a:pPr>
              <a:buNone/>
            </a:pPr>
            <a:r>
              <a:rPr lang="ru-RU" u="sng" dirty="0" smtClean="0">
                <a:hlinkClick r:id="rId3"/>
              </a:rPr>
              <a:t>	https://cloud.mail.ru/public/Vuq4/pJhfsGz8n</a:t>
            </a:r>
            <a:endParaRPr lang="ru-RU" u="sng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Ссылка на опрос родителей детей входящих в «группу риска»</a:t>
            </a:r>
          </a:p>
          <a:p>
            <a:pPr>
              <a:buNone/>
            </a:pPr>
            <a:r>
              <a:rPr lang="ru-RU" u="sng" dirty="0" smtClean="0">
                <a:hlinkClick r:id="rId4"/>
              </a:rPr>
              <a:t>	https://cloud.mail.ru/public/S3wH/YCXFw57Tm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УНИКАЛЬНОСТЬ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358246" cy="6072230"/>
          </a:xfrm>
        </p:spPr>
        <p:txBody>
          <a:bodyPr>
            <a:noAutofit/>
          </a:bodyPr>
          <a:lstStyle/>
          <a:p>
            <a:r>
              <a:rPr lang="ru-RU" sz="1400" dirty="0" smtClean="0"/>
              <a:t>		</a:t>
            </a:r>
            <a:r>
              <a:rPr lang="ru-RU" sz="1800" dirty="0" smtClean="0"/>
              <a:t>В городе Сорске нет аналогичных комнат психологической разгрузки, только сенсорная комната в детском саду «Голубок», использование которой в большей степени направлено на развитие и коррекцию детей с ОВЗ. Посещение этой комнаты не представляется возможным, т.к.: </a:t>
            </a:r>
          </a:p>
          <a:p>
            <a:r>
              <a:rPr lang="ru-RU" sz="1800" dirty="0" smtClean="0"/>
              <a:t>1) долгосрочные выходы детей из детского сада будут нарушать режим дня, не будут систематизированы по разным причинам: пандемия, плохая погода и др.</a:t>
            </a:r>
          </a:p>
          <a:p>
            <a:r>
              <a:rPr lang="ru-RU" sz="1800" dirty="0" smtClean="0"/>
              <a:t> 2) Наполненность групп детей д.с. «Голубок» с ОВЗ не позволит организовать нужный график посещения в образовательное для детей д.с. «Солнышко» время. </a:t>
            </a:r>
          </a:p>
          <a:p>
            <a:pPr>
              <a:buNone/>
            </a:pPr>
            <a:r>
              <a:rPr lang="ru-RU" sz="1800" dirty="0" smtClean="0"/>
              <a:t>Уникальность проекта представляется  возможностью объединения трех требующих помощи подгрупп детей и их родителей в одно психолого-профилактическое сопровождение.  Авторская программа  предполагает систему подгрупповых и индивидуальных занятий с использованием единого эффективного инструмента в работе - комнату психологической разгрузки.</a:t>
            </a:r>
          </a:p>
          <a:p>
            <a:pPr>
              <a:buNone/>
            </a:pPr>
            <a:r>
              <a:rPr lang="ru-RU" sz="1800" dirty="0" smtClean="0"/>
              <a:t>		Главное в реализация данного проекта - психологическое сопровождение, т.е. человек, обладающий соответствующими компетенциями.  В нашем дошкольном учреждении это опытный педагог-психолог.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ЦЕЛЕВАЯ АУДИТОРИЯ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01122" cy="18573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b="1" dirty="0" smtClean="0"/>
              <a:t>	Первичная целевая аудитория</a:t>
            </a:r>
            <a:r>
              <a:rPr lang="ru-RU" sz="2800" dirty="0" smtClean="0"/>
              <a:t>: </a:t>
            </a:r>
            <a:r>
              <a:rPr lang="ru-RU" sz="2900" u="sng" dirty="0" smtClean="0"/>
              <a:t>дети </a:t>
            </a:r>
            <a:r>
              <a:rPr lang="ru-RU" sz="2900" dirty="0" smtClean="0"/>
              <a:t>группы риска – дети участников СВО; дети, находящиеся под опекой; дети с ОВЗ; дети прибывшие с ДНР и ЛНР, дошкольного возраста, посещающие и не посещающие МБДОУ ЦРР детский сад «Солнышко» и их </a:t>
            </a:r>
            <a:r>
              <a:rPr lang="ru-RU" sz="2900" u="sng" dirty="0" smtClean="0"/>
              <a:t>родители</a:t>
            </a:r>
            <a:r>
              <a:rPr lang="ru-RU" sz="2900" dirty="0" smtClean="0"/>
              <a:t>, нуждающиеся в психологическом сопровождении.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	Вторичная целевая аудитория: </a:t>
            </a:r>
            <a:r>
              <a:rPr lang="ru-RU" sz="2800" dirty="0" smtClean="0"/>
              <a:t>Сотрудники, сопровождающие детей «группы риска» МБДОУ ЦРР детский сад «Солнышко» (возраст от 25 до 65 лет).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3000372"/>
          <a:ext cx="835824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6715140" y="3000372"/>
            <a:ext cx="1785950" cy="785818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Первичная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286124"/>
            <a:ext cx="1571636" cy="50006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Вторичная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7245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58204" cy="5572164"/>
          </a:xfrm>
        </p:spPr>
        <p:txBody>
          <a:bodyPr/>
          <a:lstStyle/>
          <a:p>
            <a:r>
              <a:rPr lang="ru-RU" b="1" dirty="0" smtClean="0"/>
              <a:t>Цель  – </a:t>
            </a:r>
            <a:r>
              <a:rPr lang="ru-RU" dirty="0" smtClean="0"/>
              <a:t>реализация потенциальных возможностей каждого ребенка из «группы риска», обеспечение социальной адаптации, нормализация </a:t>
            </a:r>
            <a:r>
              <a:rPr lang="ru-RU" dirty="0" err="1" smtClean="0"/>
              <a:t>психоэмоциональных</a:t>
            </a:r>
            <a:r>
              <a:rPr lang="ru-RU" dirty="0" smtClean="0"/>
              <a:t> отклонений  в период воспитания  в ДОУ, удовлетворение ситуацией обучения и воспитания всех участников образовательного процесса – детей, родителей, педагогов.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901014" cy="58579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Организовать систему психопрофилактической помощи  детям группы риска </a:t>
            </a:r>
          </a:p>
          <a:p>
            <a:r>
              <a:rPr lang="ru-RU" dirty="0" smtClean="0"/>
              <a:t>Способствовать профессиональному росту  педагогов в соответствии с увеличением и усложнением функций педагогических кадров, поскольку в своей деятельности педагогам необходимы профессиональные компетенции для работы с различными категориями детей.</a:t>
            </a:r>
          </a:p>
          <a:p>
            <a:r>
              <a:rPr lang="ru-RU" dirty="0" smtClean="0"/>
              <a:t>Найти и использовать эффективные подходы, способы и методы консультационно-профилактической, просветительской  работы с родителями детей группы риска</a:t>
            </a:r>
          </a:p>
          <a:p>
            <a:r>
              <a:rPr lang="ru-RU" dirty="0" smtClean="0"/>
              <a:t>Использовать все виды презентации-информирования о наличии возможности  детского сада оказывать дополнительную психолого-педагогическую, профилактическую помощь</a:t>
            </a:r>
          </a:p>
          <a:p>
            <a:r>
              <a:rPr lang="ru-RU" dirty="0" smtClean="0"/>
              <a:t>Сопроводить (по возможности вывести из «группы риска») ребенка и его родителей от момента поступления в образовательное учреждение до его окончания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485</TotalTime>
  <Words>1073</Words>
  <PresentationFormat>Экран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НАПРАВЛЕНИЕ Образование ТЕРРИТОРИЯ РЕАЛИЗАЦИИ г. Сорск НАЗВАНИЕ ПРОЕКТА «Мир Сенсориум» ПРОДОЛЖИТЕЛЬНОСТЬ ПРОЕКТА 15.09.2024-30.05.2025г. </vt:lpstr>
      <vt:lpstr>  КРАТКОЕ ОПИСАНИЕ ПРОЕКТА  </vt:lpstr>
      <vt:lpstr>Слайд 3</vt:lpstr>
      <vt:lpstr>АКТУАЛЬНОСТЬ ПРОЕКТА, ПОСТАНОВКА ПРОБЛЕМЫ </vt:lpstr>
      <vt:lpstr>МАТЕРИАЛЫ, ПОДТВЕРЖДАЮЩИЕ НАЛИЧИЕ ПРОБЛЕМЫ </vt:lpstr>
      <vt:lpstr>УНИКАЛЬНОСТЬ ПРОЕКТА </vt:lpstr>
      <vt:lpstr>ЦЕЛЕВАЯ АУДИТОРИЯ</vt:lpstr>
      <vt:lpstr>ЦЕЛЬ ПРОЕКТА </vt:lpstr>
      <vt:lpstr>ЗАДАЧИ ПРОЕКТА</vt:lpstr>
      <vt:lpstr>     МЕХАНИЗМЫ РЕАЛИЗАЦИИ И КЛЮЧЕВЫЕ МЕРОПРИЯТИЯ ПРОЕКТА </vt:lpstr>
      <vt:lpstr>Слайд 11</vt:lpstr>
      <vt:lpstr>КОЛИЧЕСТВЕННЫЕ РЕЗУЛЬТАТЫ ПРОЕКТА</vt:lpstr>
      <vt:lpstr>КАЧЕСТВЕННЫЕ РЕЗУЛЬТАТЫ ПРОЕКТА</vt:lpstr>
      <vt:lpstr>ПЕРСПЕКТИВЫ РАЗВИТИЯ ПРОЕКТА</vt:lpstr>
      <vt:lpstr>ИНФОРМАЦИОННОЕ СОПРОВОЖДЕНИЕ ПРОЕКТА</vt:lpstr>
      <vt:lpstr>РИСКИ И НЕГАТИВНЫЕ ФАКТОРЫ, СПОСОБНЫЕ ПОВЛИЯТЬ НА ДОСТИЖЕНИЕ ЦЕЛЕЙ И ЗАДАЧ ПРОЕКТА, СПОСОБЫ ИХ ПРЕОДОЛЕНИЯ</vt:lpstr>
      <vt:lpstr>Циклограмма работы по сопровождению детей  «Группы риска»</vt:lpstr>
      <vt:lpstr>Наши реальности</vt:lpstr>
      <vt:lpstr>Наши МЕЧТЫ</vt:lpstr>
      <vt:lpstr>возможность более продуктивно осуществлять психологическое сопровождение и консультирование родителей детей «группы риска»  </vt:lpstr>
      <vt:lpstr>сохранение физического и психического здоровья педагогов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Образование ТЕРРИТОРИЯ РЕАЛИЗАЦИИ г. Сорск НАЗВАНИЕ ПРОЕКТА «Мир Сенсориум» ПРОДОЛЖИТЕЛЬНОСТЬ ПРОЕКТА 15.09.2023-30.05.2024г. </dc:title>
  <dc:creator>New</dc:creator>
  <cp:lastModifiedBy>User Windows</cp:lastModifiedBy>
  <cp:revision>50</cp:revision>
  <dcterms:created xsi:type="dcterms:W3CDTF">2024-05-22T01:04:52Z</dcterms:created>
  <dcterms:modified xsi:type="dcterms:W3CDTF">2025-03-13T05:11:55Z</dcterms:modified>
</cp:coreProperties>
</file>