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12" name="Уровень текста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21" name="Уровень текста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0" name="Уровень текста 1…"/>
          <p:cNvSpPr txBox="1"/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39" name="Уровень текста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48" name="Уровень текста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Текст 4"/>
          <p:cNvSpPr/>
          <p:nvPr>
            <p:ph type="body" sz="quarter" idx="21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5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/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73" name="Уровень текста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Текст 3"/>
          <p:cNvSpPr/>
          <p:nvPr>
            <p:ph type="body" sz="half" idx="21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83" name="Рисунок 2"/>
          <p:cNvSpPr/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Уровень текста 1…"/>
          <p:cNvSpPr txBox="1"/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Текст заголовка</a:t>
            </a:r>
          </a:p>
        </p:txBody>
      </p:sp>
      <p:sp>
        <p:nvSpPr>
          <p:cNvPr id="3" name="Уровень текста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hyperlink" Target="http://cyberpsy.online/" TargetMode="External"/><Relationship Id="rId5" Type="http://schemas.openxmlformats.org/officeDocument/2006/relationships/hyperlink" Target="https://rutube.ru/video/3b321b7b2d1806675ac912ee945773ba/" TargetMode="Externa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pic>
        <p:nvPicPr>
          <p:cNvPr id="95" name="Picture 3" descr="Pictur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148062" y="0"/>
            <a:ext cx="3995938" cy="3387034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Rectangle 6"/>
          <p:cNvSpPr txBox="1"/>
          <p:nvPr/>
        </p:nvSpPr>
        <p:spPr>
          <a:xfrm>
            <a:off x="297239" y="1700808"/>
            <a:ext cx="7001510" cy="21788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lnSpc>
                <a:spcPct val="150000"/>
              </a:lnSpc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Презентация к ВКР на тему:</a:t>
            </a:r>
            <a:br/>
            <a:r>
              <a:rPr b="1" cap="small" sz="1400">
                <a:uFill>
                  <a:solidFill>
                    <a:srgbClr val="000000"/>
                  </a:solidFill>
                </a:uFill>
              </a:rPr>
              <a:t>«</a:t>
            </a:r>
            <a:r>
              <a:rPr b="1" cap="small" sz="2000">
                <a:uFill>
                  <a:solidFill>
                    <a:srgbClr val="000000"/>
                  </a:solidFill>
                </a:uFill>
              </a:rPr>
              <a:t>Исследование и разработка интернет платформы «Киберпсихология» на основе искусственного интеллекта в сфере психологической поддержки»</a:t>
            </a:r>
            <a:endParaRPr b="1" sz="2000">
              <a:uFill>
                <a:solidFill>
                  <a:srgbClr val="000000"/>
                </a:solidFill>
              </a:uFill>
            </a:endParaRPr>
          </a:p>
        </p:txBody>
      </p:sp>
      <p:sp>
        <p:nvSpPr>
          <p:cNvPr id="97" name="Rectangle 2"/>
          <p:cNvSpPr txBox="1"/>
          <p:nvPr>
            <p:ph type="ctrTitle"/>
          </p:nvPr>
        </p:nvSpPr>
        <p:spPr>
          <a:xfrm>
            <a:off x="3094037" y="3400425"/>
            <a:ext cx="6049965" cy="3457575"/>
          </a:xfrm>
          <a:prstGeom prst="rect">
            <a:avLst/>
          </a:prstGeom>
        </p:spPr>
        <p:txBody>
          <a:bodyPr/>
          <a:lstStyle/>
          <a:p>
            <a:pPr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Студентка группы ПМ5А22/12ОЛ</a:t>
            </a:r>
            <a:br/>
            <a:r>
              <a:t>Нечаева Татьяна Давидовна</a:t>
            </a:r>
            <a:br/>
            <a:br/>
            <a:r>
              <a:t>Научный руководитель: кандидат психологических наук Курдюкова Н.А.</a:t>
            </a:r>
          </a:p>
          <a:p>
            <a:pPr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консультант Зверкова Е.М.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5" name="Схема 3"/>
          <p:cNvGrpSpPr/>
          <p:nvPr/>
        </p:nvGrpSpPr>
        <p:grpSpPr>
          <a:xfrm>
            <a:off x="435585" y="413635"/>
            <a:ext cx="7663860" cy="4582405"/>
            <a:chOff x="0" y="-1"/>
            <a:chExt cx="7663859" cy="4582403"/>
          </a:xfrm>
        </p:grpSpPr>
        <p:grpSp>
          <p:nvGrpSpPr>
            <p:cNvPr id="135" name="Сгруппировать"/>
            <p:cNvGrpSpPr/>
            <p:nvPr/>
          </p:nvGrpSpPr>
          <p:grpSpPr>
            <a:xfrm>
              <a:off x="5774" y="41583"/>
              <a:ext cx="3702366" cy="2221422"/>
              <a:chOff x="0" y="0"/>
              <a:chExt cx="3702365" cy="2221420"/>
            </a:xfrm>
          </p:grpSpPr>
          <p:sp>
            <p:nvSpPr>
              <p:cNvPr id="133" name="Прямоугольник"/>
              <p:cNvSpPr/>
              <p:nvPr/>
            </p:nvSpPr>
            <p:spPr>
              <a:xfrm>
                <a:off x="-1" y="-1"/>
                <a:ext cx="3702366" cy="2221422"/>
              </a:xfrm>
              <a:prstGeom prst="rect">
                <a:avLst/>
              </a:prstGeom>
              <a:solidFill>
                <a:schemeClr val="accent2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19113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34" name="Методики исследования"/>
              <p:cNvSpPr txBox="1"/>
              <p:nvPr/>
            </p:nvSpPr>
            <p:spPr>
              <a:xfrm>
                <a:off x="-1" y="366133"/>
                <a:ext cx="3702366" cy="148915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163829" tIns="163829" rIns="163829" bIns="163829" numCol="1" anchor="ctr">
                <a:spAutoFit/>
              </a:bodyPr>
              <a:lstStyle>
                <a:lvl1pPr algn="ctr" defTabSz="1911350">
                  <a:lnSpc>
                    <a:spcPct val="90000"/>
                  </a:lnSpc>
                  <a:spcBef>
                    <a:spcPts val="1800"/>
                  </a:spcBef>
                  <a:defRPr b="1" sz="43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lvl1pPr>
              </a:lstStyle>
              <a:p>
                <a:pPr/>
                <a:r>
                  <a:t>Методики исследования</a:t>
                </a:r>
              </a:p>
            </p:txBody>
          </p:sp>
        </p:grpSp>
        <p:grpSp>
          <p:nvGrpSpPr>
            <p:cNvPr id="138" name="Сгруппировать"/>
            <p:cNvGrpSpPr/>
            <p:nvPr/>
          </p:nvGrpSpPr>
          <p:grpSpPr>
            <a:xfrm>
              <a:off x="3960529" y="-2"/>
              <a:ext cx="3702367" cy="2221422"/>
              <a:chOff x="0" y="0"/>
              <a:chExt cx="3702365" cy="2221420"/>
            </a:xfrm>
          </p:grpSpPr>
          <p:sp>
            <p:nvSpPr>
              <p:cNvPr id="136" name="Прямоугольник"/>
              <p:cNvSpPr/>
              <p:nvPr/>
            </p:nvSpPr>
            <p:spPr>
              <a:xfrm>
                <a:off x="0" y="-1"/>
                <a:ext cx="3702367" cy="2221422"/>
              </a:xfrm>
              <a:prstGeom prst="rect">
                <a:avLst/>
              </a:prstGeom>
              <a:solidFill>
                <a:schemeClr val="accent3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1911350">
                  <a:lnSpc>
                    <a:spcPct val="90000"/>
                  </a:lnSpc>
                  <a:spcBef>
                    <a:spcPts val="700"/>
                  </a:spcBef>
                  <a:defRPr sz="43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  <p:sp>
            <p:nvSpPr>
              <p:cNvPr id="137" name="Анализ рынка"/>
              <p:cNvSpPr txBox="1"/>
              <p:nvPr/>
            </p:nvSpPr>
            <p:spPr>
              <a:xfrm>
                <a:off x="0" y="647328"/>
                <a:ext cx="3702367" cy="9267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163829" tIns="163829" rIns="163829" bIns="163829" numCol="1" anchor="ctr">
                <a:spAutoFit/>
              </a:bodyPr>
              <a:lstStyle>
                <a:lvl1pPr algn="ctr" defTabSz="1911350">
                  <a:lnSpc>
                    <a:spcPct val="90000"/>
                  </a:lnSpc>
                  <a:spcBef>
                    <a:spcPts val="1800"/>
                  </a:spcBef>
                  <a:defRPr sz="43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lvl1pPr>
              </a:lstStyle>
              <a:p>
                <a:pPr/>
                <a:r>
                  <a:t>Анализ рынка </a:t>
                </a:r>
              </a:p>
            </p:txBody>
          </p:sp>
        </p:grpSp>
        <p:grpSp>
          <p:nvGrpSpPr>
            <p:cNvPr id="141" name="Сгруппировать"/>
            <p:cNvGrpSpPr/>
            <p:nvPr/>
          </p:nvGrpSpPr>
          <p:grpSpPr>
            <a:xfrm>
              <a:off x="-1" y="2360981"/>
              <a:ext cx="3702366" cy="2221422"/>
              <a:chOff x="0" y="0"/>
              <a:chExt cx="3702365" cy="2221421"/>
            </a:xfrm>
          </p:grpSpPr>
          <p:sp>
            <p:nvSpPr>
              <p:cNvPr id="139" name="Прямоугольник"/>
              <p:cNvSpPr/>
              <p:nvPr/>
            </p:nvSpPr>
            <p:spPr>
              <a:xfrm>
                <a:off x="-1" y="-1"/>
                <a:ext cx="3702366" cy="2221422"/>
              </a:xfrm>
              <a:prstGeom prst="rect">
                <a:avLst/>
              </a:prstGeom>
              <a:solidFill>
                <a:schemeClr val="accent4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1911350">
                  <a:lnSpc>
                    <a:spcPct val="90000"/>
                  </a:lnSpc>
                  <a:spcBef>
                    <a:spcPts val="700"/>
                  </a:spcBef>
                  <a:defRPr sz="43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40" name="Интервью"/>
              <p:cNvSpPr txBox="1"/>
              <p:nvPr/>
            </p:nvSpPr>
            <p:spPr>
              <a:xfrm>
                <a:off x="-1" y="647328"/>
                <a:ext cx="3702366" cy="9267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163829" tIns="163829" rIns="163829" bIns="163829" numCol="1" anchor="ctr">
                <a:spAutoFit/>
              </a:bodyPr>
              <a:lstStyle>
                <a:lvl1pPr algn="ctr" defTabSz="1911350">
                  <a:lnSpc>
                    <a:spcPct val="90000"/>
                  </a:lnSpc>
                  <a:spcBef>
                    <a:spcPts val="1800"/>
                  </a:spcBef>
                  <a:defRPr sz="43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lvl1pPr>
              </a:lstStyle>
              <a:p>
                <a:pPr/>
                <a:r>
                  <a:t>Интервью</a:t>
                </a:r>
              </a:p>
            </p:txBody>
          </p:sp>
        </p:grpSp>
        <p:grpSp>
          <p:nvGrpSpPr>
            <p:cNvPr id="144" name="Сгруппировать"/>
            <p:cNvGrpSpPr/>
            <p:nvPr/>
          </p:nvGrpSpPr>
          <p:grpSpPr>
            <a:xfrm>
              <a:off x="3961493" y="2341455"/>
              <a:ext cx="3702367" cy="2221422"/>
              <a:chOff x="0" y="0"/>
              <a:chExt cx="3702365" cy="2221420"/>
            </a:xfrm>
          </p:grpSpPr>
          <p:sp>
            <p:nvSpPr>
              <p:cNvPr id="142" name="Прямоугольник"/>
              <p:cNvSpPr/>
              <p:nvPr/>
            </p:nvSpPr>
            <p:spPr>
              <a:xfrm>
                <a:off x="0" y="-1"/>
                <a:ext cx="3702367" cy="2221422"/>
              </a:xfrm>
              <a:prstGeom prst="rect">
                <a:avLst/>
              </a:prstGeom>
              <a:solidFill>
                <a:schemeClr val="accent5"/>
              </a:solidFill>
              <a:ln w="254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19113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43" name="MVP"/>
              <p:cNvSpPr txBox="1"/>
              <p:nvPr/>
            </p:nvSpPr>
            <p:spPr>
              <a:xfrm>
                <a:off x="0" y="647328"/>
                <a:ext cx="3702367" cy="9267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163829" tIns="163829" rIns="163829" bIns="163829" numCol="1" anchor="ctr">
                <a:spAutoFit/>
              </a:bodyPr>
              <a:lstStyle>
                <a:lvl1pPr algn="ctr" defTabSz="1911350">
                  <a:lnSpc>
                    <a:spcPct val="90000"/>
                  </a:lnSpc>
                  <a:spcBef>
                    <a:spcPts val="1800"/>
                  </a:spcBef>
                  <a:defRPr sz="430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defRPr>
                </a:lvl1pPr>
              </a:lstStyle>
              <a:p>
                <a:pPr/>
                <a:r>
                  <a:t>MVP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Объект 2"/>
          <p:cNvSpPr txBox="1"/>
          <p:nvPr>
            <p:ph type="body" idx="1"/>
          </p:nvPr>
        </p:nvSpPr>
        <p:spPr>
          <a:xfrm>
            <a:off x="323527" y="1412776"/>
            <a:ext cx="7992889" cy="4464347"/>
          </a:xfrm>
          <a:prstGeom prst="rect">
            <a:avLst/>
          </a:prstGeom>
        </p:spPr>
        <p:txBody>
          <a:bodyPr/>
          <a:lstStyle/>
          <a:p>
            <a:pPr marL="0" indent="0" algn="just">
              <a:spcBef>
                <a:spcPts val="500"/>
              </a:spcBef>
              <a:buSzTx/>
              <a:buNone/>
              <a:defRPr b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В теоретической части описаны 2 основополагающий принципа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290945" indent="-290945" defTabSz="457200">
              <a:spcBef>
                <a:spcPts val="0"/>
              </a:spcBef>
              <a:buFontTx/>
              <a:buAutoNum type="arabicPeriod" startAt="1"/>
              <a:defRPr sz="2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Исследования о том, что нейропомощников возможно обучить подобным функциям.</a:t>
            </a:r>
          </a:p>
          <a:p>
            <a:pPr marL="290945" indent="-290945" defTabSz="457200">
              <a:spcBef>
                <a:spcPts val="0"/>
              </a:spcBef>
              <a:buFontTx/>
              <a:buAutoNum type="arabicPeriod" startAt="1"/>
              <a:defRPr sz="2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Исследования о том, насколько искусственный интеллект способен оказывать влияние на психологические особенности человека.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Объект 2"/>
          <p:cNvSpPr txBox="1"/>
          <p:nvPr>
            <p:ph type="body" idx="1"/>
          </p:nvPr>
        </p:nvSpPr>
        <p:spPr>
          <a:xfrm>
            <a:off x="323527" y="1412776"/>
            <a:ext cx="7992889" cy="4464347"/>
          </a:xfrm>
          <a:prstGeom prst="rect">
            <a:avLst/>
          </a:prstGeom>
        </p:spPr>
        <p:txBody>
          <a:bodyPr/>
          <a:lstStyle/>
          <a:p>
            <a:pPr marL="0" indent="0" algn="just">
              <a:spcBef>
                <a:spcPts val="500"/>
              </a:spcBef>
              <a:buSzTx/>
              <a:buNone/>
              <a:defRPr b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Практическая часть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290945" indent="-290945" defTabSz="457200">
              <a:spcBef>
                <a:spcPts val="0"/>
              </a:spcBef>
              <a:buFontTx/>
              <a:buAutoNum type="arabicPeriod" startAt="1"/>
              <a:defRPr sz="2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Емкость рынка </a:t>
            </a:r>
          </a:p>
        </p:txBody>
      </p:sp>
      <p:graphicFrame>
        <p:nvGraphicFramePr>
          <p:cNvPr id="154" name="Tаблица 1"/>
          <p:cNvGraphicFramePr/>
          <p:nvPr/>
        </p:nvGraphicFramePr>
        <p:xfrm>
          <a:off x="668505" y="2834531"/>
          <a:ext cx="5514976" cy="2026921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{4C3C2611-4C71-4FC5-86AE-919BDF0F9419}</a:tableStyleId>
              </a:tblPr>
              <a:tblGrid>
                <a:gridCol w="1838325"/>
                <a:gridCol w="1838325"/>
                <a:gridCol w="1838325"/>
              </a:tblGrid>
              <a:tr h="1013460"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В Мире</a:t>
                      </a:r>
                    </a:p>
                  </a:txBody>
                  <a:tcPr marL="88900" marR="88900" marT="88900" marB="8890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5 миллиардов $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25 миллионов пользователей</a:t>
                      </a:r>
                    </a:p>
                  </a:txBody>
                  <a:tcPr marL="0" marR="0" marT="0" marB="0" anchor="t" anchorCtr="0" horzOverflow="overflow"/>
                </a:tc>
              </a:tr>
              <a:tr h="1013460"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В России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40 миллиардов рублей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500000 человек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Объект 2"/>
          <p:cNvSpPr txBox="1"/>
          <p:nvPr>
            <p:ph type="body" idx="1"/>
          </p:nvPr>
        </p:nvSpPr>
        <p:spPr>
          <a:xfrm>
            <a:off x="323527" y="1412776"/>
            <a:ext cx="7992889" cy="4464347"/>
          </a:xfrm>
          <a:prstGeom prst="rect">
            <a:avLst/>
          </a:prstGeom>
        </p:spPr>
        <p:txBody>
          <a:bodyPr/>
          <a:lstStyle/>
          <a:p>
            <a:pPr marL="0" indent="0" algn="just">
              <a:spcBef>
                <a:spcPts val="500"/>
              </a:spcBef>
              <a:buSzTx/>
              <a:buNone/>
              <a:defRPr b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Практическая часть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290945" indent="-290945" defTabSz="457200">
              <a:spcBef>
                <a:spcPts val="0"/>
              </a:spcBef>
              <a:buFontTx/>
              <a:buAutoNum type="arabicPeriod" startAt="1"/>
              <a:defRPr sz="2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Анализ конкурентов</a:t>
            </a:r>
          </a:p>
        </p:txBody>
      </p:sp>
      <p:graphicFrame>
        <p:nvGraphicFramePr>
          <p:cNvPr id="159" name="Tаблица 1"/>
          <p:cNvGraphicFramePr/>
          <p:nvPr/>
        </p:nvGraphicFramePr>
        <p:xfrm>
          <a:off x="97817" y="2367603"/>
          <a:ext cx="8188326" cy="4305301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{4C3C2611-4C71-4FC5-86AE-919BDF0F9419}</a:tableStyleId>
              </a:tblPr>
              <a:tblGrid>
                <a:gridCol w="1637665"/>
                <a:gridCol w="1637665"/>
                <a:gridCol w="1637665"/>
                <a:gridCol w="1637665"/>
                <a:gridCol w="1637665"/>
              </a:tblGrid>
              <a:tr h="861060"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Стартап</a:t>
                      </a:r>
                    </a:p>
                  </a:txBody>
                  <a:tcPr marL="88900" marR="88900" marT="88900" marB="88900" anchor="t" anchorCtr="0" horzOverflow="overflow">
                    <a:lnB w="3175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описание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инвестиции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пользователи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услуги</a:t>
                      </a:r>
                    </a:p>
                  </a:txBody>
                  <a:tcPr marL="0" marR="0" marT="0" marB="0" anchor="t" anchorCtr="0" horzOverflow="overflow"/>
                </a:tc>
              </a:tr>
              <a:tr h="861060">
                <a:tc>
                  <a:txBody>
                    <a:bodyPr/>
                    <a:lstStyle/>
                    <a:p>
                      <a:pPr algn="l" defTabSz="4572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Woebot Health 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3175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чат бот</a:t>
                      </a:r>
                    </a:p>
                  </a:txBody>
                  <a:tcPr marL="0" marR="0" marT="0" marB="0" anchor="t" anchorCtr="0" horzOverflow="overflow">
                    <a:lnL w="3175">
                      <a:solidFill>
                        <a:srgbClr val="FFFFFF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90 миллионов $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1 миллион 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психологическая поддержка</a:t>
                      </a:r>
                    </a:p>
                  </a:txBody>
                  <a:tcPr marL="0" marR="0" marT="0" marB="0" anchor="t" anchorCtr="0" horzOverflow="overflow"/>
                </a:tc>
              </a:tr>
              <a:tr h="861060">
                <a:tc>
                  <a:txBody>
                    <a:bodyPr/>
                    <a:lstStyle/>
                    <a:p>
                      <a:pPr algn="l" defTabSz="4572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Wysa </a:t>
                      </a:r>
                    </a:p>
                  </a:txBody>
                  <a:tcPr marL="0" marR="0" marT="0" marB="0" anchor="t" anchorCtr="0" horzOverflow="overflow">
                    <a:lnT w="3175">
                      <a:solidFill>
                        <a:srgbClr val="FFFFFF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приложение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25 миллионов$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3 миллиона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психическое здоровье</a:t>
                      </a:r>
                    </a:p>
                  </a:txBody>
                  <a:tcPr marL="0" marR="0" marT="0" marB="0" anchor="t" anchorCtr="0" horzOverflow="overflow"/>
                </a:tc>
              </a:tr>
              <a:tr h="861060">
                <a:tc>
                  <a:txBody>
                    <a:bodyPr/>
                    <a:lstStyle/>
                    <a:p>
                      <a:pPr algn="l" defTabSz="4572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Replika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чат бот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10 миллионов$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10 миллионов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виртуальный друг</a:t>
                      </a:r>
                    </a:p>
                  </a:txBody>
                  <a:tcPr marL="0" marR="0" marT="0" marB="0" anchor="t" anchorCtr="0" horzOverflow="overflow"/>
                </a:tc>
              </a:tr>
              <a:tr h="861060">
                <a:tc>
                  <a:txBody>
                    <a:bodyPr/>
                    <a:lstStyle/>
                    <a:p>
                      <a:pPr algn="l" defTabSz="4572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MyMind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платформа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нет данных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нет данных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корпоративная помощь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63" name="Объект 2"/>
          <p:cNvSpPr txBox="1"/>
          <p:nvPr>
            <p:ph type="body" idx="1"/>
          </p:nvPr>
        </p:nvSpPr>
        <p:spPr>
          <a:xfrm>
            <a:off x="323527" y="1412776"/>
            <a:ext cx="7992889" cy="4464347"/>
          </a:xfrm>
          <a:prstGeom prst="rect">
            <a:avLst/>
          </a:prstGeom>
        </p:spPr>
        <p:txBody>
          <a:bodyPr/>
          <a:lstStyle/>
          <a:p>
            <a:pPr marL="0" indent="0" algn="just" defTabSz="576072">
              <a:spcBef>
                <a:spcPts val="300"/>
              </a:spcBef>
              <a:buSzTx/>
              <a:buNone/>
              <a:defRPr b="1" sz="15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Уникальное торговое предложение стартап Киберспихология. Можно занять  5% рынка (2 миллиарда рублей)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Инструмент для профессионалов (психологов и коучей):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 Наша платформа предоставляет психологам и коучам возможность наблюдать за сессиями, в ходе которых искусственный интеллект взаимодействует с клиентами. Это позволяет специалистам: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- Участвовать как наблюдатели, сохраняя внимание на процессе.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- Делать заметки и анализировать поведение клиента, не отвлекаясь на диалог.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- Получить доступ к обширной базе знаний и методик ИИ для повышения эффективности своей практики.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- Улучшать свои навыки благодаря возможности анализа сессий и применения новых методов.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2. Автономная работа над собой: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Платформа также предназначена для людей, которые хотят самостоятельно работать над своим психологическим состоянием. Она предлагает: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- Доступ к надежному и беспристрастному ИИ, который может оказывать поддержку без эмоциональных предвзятостей.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- Широкий набор методик и подходов, реализуемых в диалогах, которые могут помочь пользователям углубить понимание себя и своих эмоций.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- Возможность работать в удобном ритме и получать помощь в любое время.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Тренажер для начинающих психологов и преподавателей психологии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Использование платформы «Киберпсихология» может стать настоящим прорывом для преподавателей психологии, стремящихся улучшить навыки своих студентов в консультировании. 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Преподаватели смогут организовывать интерактивные сессии, где студенты будут тренироваться в консультировании с виртуальными помощниками, что даст возможность применять теоретические знания на практике.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 Студенты получат возможность нарабатывать навыки в безопасной и неоценочной атмосфере, что поможет им более уверенно подходить к реальным консультациям.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 Платформа позволяет настроить сценарии взаимодействия, что значит, что преподаватели могут адаптировать тренировки под специфические задачи и потребности студентов.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4.  Роботы могут предоставлять мгновенную оценку и советы по взаимодействию, что помогает студентам понять, что нужно улучшить в своем подходе к консультированию.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5. Преподаватели могут создавать сценарии, отражающие разнообразные клинические случаи, которые помогут студентам получить более богатый и разнообразный опыт.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6.Использование платформы может стать важной частью учебного плана, способствуя развитию компетенций будущих психологов.</a:t>
            </a:r>
          </a:p>
          <a:p>
            <a:pPr marL="0" indent="0" defTabSz="288036">
              <a:spcBef>
                <a:spcPts val="0"/>
              </a:spcBef>
              <a:buSzTx/>
              <a:buNone/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 помощью платформы «Кибер психология» преподаватели смогут существенно обогатить процесс обучения, подготовив своих студентов к успешной практике в области психологии.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Rectangle 13"/>
          <p:cNvSpPr txBox="1"/>
          <p:nvPr/>
        </p:nvSpPr>
        <p:spPr>
          <a:xfrm>
            <a:off x="500320" y="1909860"/>
            <a:ext cx="5669203" cy="28015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indent="449262" algn="ctr">
              <a:lnSpc>
                <a:spcPct val="150000"/>
              </a:lnSpc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Результаты исследование MVP</a:t>
            </a:r>
          </a:p>
          <a:p>
            <a:pPr defTabSz="457200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80 % участников отмечали,  что роботы хорошо обучены и демонстрируют достойные алгоритмы, подчеркивают высокое качество технических решений. </a:t>
            </a:r>
          </a:p>
          <a:p>
            <a:pPr defTabSz="457200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95%  говорили о том, что они получили инсайты.  </a:t>
            </a:r>
          </a:p>
          <a:p>
            <a:pPr defTabSz="457200"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25 % дали важную рекомендацию, что  платформу можно использовать как тренажер  в обучении начинающих психологов, что открывает новые горизонты для подготовки специалистов. Специалистам в области психологии важно иметь возможность наблюдения за поведением клиента в рамках интерактивный сессии.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71" name="Rectangle 13"/>
          <p:cNvSpPr txBox="1"/>
          <p:nvPr/>
        </p:nvSpPr>
        <p:spPr>
          <a:xfrm>
            <a:off x="500320" y="918721"/>
            <a:ext cx="5669203" cy="478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indent="449262" algn="ctr">
              <a:lnSpc>
                <a:spcPct val="150000"/>
              </a:lnSpc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457200">
              <a:defRPr b="1"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Roadmap для стартап платформы Киберпсихология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Этап 1: Исследование и разработка (до 10 месяцев)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Обзоры и исследования: Анализ потребностей целевой аудитории, конкуренции и рыночных возможностей.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Построение MVP: Разработка первичной версии платформы с основными функциями.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Тестирование MVP: Проведение испытаний на первой группе пользователей; сбор обратной связи.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Этап 2: Запуск основной платформы (6–12 месяцев)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 Публикация платформы для широкой аудитории.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Запуск рекламных мероприятий для привлечения первых пользователей.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 Активный мониторинг отзывов пользователей и анализа пользовательского поведения.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Этап 3: Улучшение и доработка (12–18 месяцев)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 На основе полученных данных проводить доработки интерфейса и функционала.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Добавление новых функций, таких как мобильное приложение и адаптация для разных профессиональных групп.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Проведение семинаров, вебинаров и курсов для специалистов.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Этап 4: Укрепление позиций на рынке (18–24 месяца)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75" name="Прямоугольник 1"/>
          <p:cNvSpPr txBox="1"/>
          <p:nvPr/>
        </p:nvSpPr>
        <p:spPr>
          <a:xfrm>
            <a:off x="225231" y="1340768"/>
            <a:ext cx="7828599" cy="69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indent="449262" algn="just">
              <a:lnSpc>
                <a:spcPct val="150000"/>
              </a:lnSpc>
              <a:defRPr b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Выводы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"Платформа кибер-психологии: наблюдайте, учитесь и развивайтесь! Постоянный инструмент для психологов и коучей, который позволяет наблюдать за взаимодействием ИИ с клиентами и собирать полезные инсайты, одновременно предлагая пользователям возможность самостоятельно исследовать свои эмоции и получать профессиональную поддержку."</a:t>
            </a:r>
          </a:p>
          <a:p>
            <a:pPr marL="193963" indent="-193963" defTabSz="457200">
              <a:buSzPct val="120000"/>
              <a:buChar char="-"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"Используйте силу ИИ для роста и понимания! Кибер-психология предоставляет уникальную возможность психологам наблюдать за сессиями с искусственным интеллектом, а пользователям — безопасный и эффективный инструмент для самостоятельной работы над собой.»</a:t>
            </a:r>
          </a:p>
          <a:p>
            <a:pPr marL="193963" indent="-193963" defTabSz="457200">
              <a:buSzPct val="120000"/>
              <a:buChar char="-"/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"Тренируйте своих студентов в консультировании с помощью инновационной платформы, где искусственный интеллект становится вашим помощником! Получите возможность создать безопасную и интерактивную образовательную среду, где начинающие психологи смогут развивать свои навыки, практикуя реальные сценарии с умными виртуальными помощниками. Повышайте уверенность своих студентов, предоставляя им уникальный опыт, поддержку мгновенной обратной связи и возможность адаптации под любые обучающие цели. Сделайте шаг к будущему психологического образования и подготовьте своих студентов к успешной практике!"</a:t>
            </a:r>
          </a:p>
          <a:p>
            <a:pPr defTabSz="457200"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449262" algn="just">
              <a:lnSpc>
                <a:spcPct val="150000"/>
              </a:lnSpc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449262" algn="just">
              <a:lnSpc>
                <a:spcPct val="150000"/>
              </a:lnSpc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449262" algn="just">
              <a:lnSpc>
                <a:spcPct val="150000"/>
              </a:lnSpc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449262" algn="just">
              <a:lnSpc>
                <a:spcPct val="150000"/>
              </a:lnSpc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449262" algn="just">
              <a:lnSpc>
                <a:spcPct val="150000"/>
              </a:lnSpc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449262" algn="just">
              <a:lnSpc>
                <a:spcPct val="150000"/>
              </a:lnSpc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indent="449262" algn="just">
              <a:lnSpc>
                <a:spcPct val="150000"/>
              </a:lnSpc>
              <a:defRPr b="1" sz="2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Объект 2"/>
          <p:cNvSpPr txBox="1"/>
          <p:nvPr>
            <p:ph type="body" idx="1"/>
          </p:nvPr>
        </p:nvSpPr>
        <p:spPr>
          <a:xfrm>
            <a:off x="539551" y="476671"/>
            <a:ext cx="7620001" cy="56229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</a:p>
          <a:p>
            <a:pPr marL="0" indent="0" algn="ctr">
              <a:buSzTx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СПАСИБО ЗА ВНИМАНИЕ!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Rectangle 7"/>
          <p:cNvSpPr txBox="1"/>
          <p:nvPr/>
        </p:nvSpPr>
        <p:spPr>
          <a:xfrm>
            <a:off x="219932" y="1713354"/>
            <a:ext cx="7901448" cy="3431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indent="449262" algn="just">
              <a:defRPr b="1"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Проблемное поле.</a:t>
            </a:r>
          </a:p>
          <a:p>
            <a:pPr indent="449262" algn="just">
              <a:defRPr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Создание стартапа в области киберпсихологии, использующего искусственный интеллект, актуально в условиях современного общества, где растёт психическое напряжение и стрессы на фоне цифровизации. ИИ может эффективно диагностировать и предлагать решения для психических проблем, а также улучшать доступ к психологической поддержке. Простота и доступность технологий сделают психологию более доступной и персонализированной, что значительно повысит качество жизни и продуктивность людей. Такой стартап способен не только создать новое направление в психологии, но и ответить на актуальные вызовы общества.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05" name="Rectangle 7"/>
          <p:cNvSpPr txBox="1"/>
          <p:nvPr/>
        </p:nvSpPr>
        <p:spPr>
          <a:xfrm>
            <a:off x="219932" y="1818439"/>
            <a:ext cx="7901448" cy="32211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indent="450215" algn="just" defTabSz="457200">
              <a:lnSpc>
                <a:spcPct val="150000"/>
              </a:lnSpc>
              <a:defRPr sz="21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Цель исследования:</a:t>
            </a:r>
            <a:r>
              <a:t> разработка и исследования стартап продукта интернет-платформы «Киберпсихология» на основе искусственного интеллекта, включая функциональность, архитектуру, бизнес - модель, методы взаимодействия с пользователями и потенциал для оказания психологической поддержки.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Rectangle 7"/>
          <p:cNvSpPr txBox="1"/>
          <p:nvPr/>
        </p:nvSpPr>
        <p:spPr>
          <a:xfrm>
            <a:off x="219932" y="1328804"/>
            <a:ext cx="7901448" cy="4200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sz="1400"/>
              <a:t>Задачи исследования:</a:t>
            </a:r>
            <a:endParaRPr b="1" sz="1400"/>
          </a:p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1. Описать особенности современного общества с учетом предпосылок создания интернет-платформы психологической поддержки с использованием ИИ. </a:t>
            </a:r>
            <a:endParaRPr sz="1400"/>
          </a:p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2. Изучить возможности машинного обучения нейропомощников функциям психологической помощи с учетом этических норм, принятых в психологическом сообществе. </a:t>
            </a:r>
            <a:endParaRPr sz="1400"/>
          </a:p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3. Изучить влияние искусственного интеллекта на психологические особенности человека. </a:t>
            </a:r>
            <a:endParaRPr sz="1400"/>
          </a:p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4. Изучить возможности интеграции и адаптации методов психологической поддержки к алгоритмам ИИ. </a:t>
            </a:r>
            <a:endParaRPr sz="1400"/>
          </a:p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5. Создать образец продукта. </a:t>
            </a:r>
            <a:endParaRPr sz="1400"/>
          </a:p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6. Провести пользовательское тестирование продукта. </a:t>
            </a:r>
            <a:endParaRPr sz="1400"/>
          </a:p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7. Описать маркетинговую стратегию развития продукта. </a:t>
            </a:r>
            <a:endParaRPr sz="1400"/>
          </a:p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8. Описать бизнес-модель развития продукта. </a:t>
            </a:r>
            <a:endParaRPr sz="1400"/>
          </a:p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9. Описать дорожную карту и перспективные направления развития продукта. </a:t>
            </a:r>
            <a:endParaRPr sz="14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13" name="Rectangle 7"/>
          <p:cNvSpPr txBox="1"/>
          <p:nvPr/>
        </p:nvSpPr>
        <p:spPr>
          <a:xfrm>
            <a:off x="82816" y="870715"/>
            <a:ext cx="7901449" cy="5116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39700" tIns="139700" rIns="139700" bIns="139700" anchor="ctr">
            <a:spAutoFit/>
          </a:bodyPr>
          <a:lstStyle/>
          <a:p>
            <a:pPr indent="449262" algn="just"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</a:t>
            </a:r>
          </a:p>
          <a:p>
            <a:pPr indent="450215" algn="just" defTabSz="457200">
              <a:lnSpc>
                <a:spcPct val="150000"/>
              </a:lnSpc>
              <a:defRPr sz="16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Продукт исследования:</a:t>
            </a:r>
            <a:r>
              <a:t> «Кибер психология» представляет собой интегрированное решение, использующее искусственный интеллект для предоставления разных форм психологического сервиса. Работающие внутри платформы нейропомощники нацелены на поддержку психического состояния пользователей, обеспечение коучинговых инструментов и помощь в личностном росте. Ключевым преимуществом является сочетание больших массивов теоретических наработок в психологии и возможностей современных алгоритмов анализа. В структуре платформы предусмотрено несколько основных направлений:</a:t>
            </a:r>
          </a:p>
          <a:p>
            <a:pPr indent="450215" algn="just" defTabSz="457200">
              <a:lnSpc>
                <a:spcPct val="150000"/>
              </a:lnSpc>
              <a:defRPr sz="14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b="1" sz="2200"/>
          </a:p>
          <a:p>
            <a:pPr indent="449262" algn="just"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http://cyberpsy.online/</a:t>
            </a:r>
          </a:p>
          <a:p>
            <a:pPr indent="449262" algn="just">
              <a:defRPr b="1"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https://rutube.ru/video/3b321b7b2d1806675ac912ee945773ba/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17" name="Объект 2"/>
          <p:cNvSpPr txBox="1"/>
          <p:nvPr>
            <p:ph type="body" idx="1"/>
          </p:nvPr>
        </p:nvSpPr>
        <p:spPr>
          <a:xfrm>
            <a:off x="131271" y="1553297"/>
            <a:ext cx="7620002" cy="4608364"/>
          </a:xfrm>
          <a:prstGeom prst="rect">
            <a:avLst/>
          </a:prstGeom>
        </p:spPr>
        <p:txBody>
          <a:bodyPr/>
          <a:lstStyle/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Основные разделы платформы: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Психологическое консультирование: 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Здесь мы глубоко разбираемся с вопросами душевного и ментального здоровья, применяя проверенные методики. Платформа позволяет провести анализ текущего состояния клиента и предложить пути его улучшения.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Юнгианский психоанализ: 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Этот раздел помогает пользователю понять свои внутренние конфликты и архетипы, что способствует глубокой саморефлексии и самоосознанию.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Коучинговые сессии: 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Мы предлагаем коучинг-сессии, направленные на целеполагание и достижение личных и корпоративных целей. Пользователь может работать над стратегиями достижения успеха, что особенно полезно для сотрудников организаций.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4. Коммуникативное моделирование: 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С помощью этой системы возможно моделировать любую ситуацию, переходя от рутинного общения к открытому диалогу. Метод позволяет работать с запросами и фигурами, что значительно улучшает командную работу и взаимодействие.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5. Символы и метафорические карты: 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В этом разделе пользователи могут исследовать символы, вызывающие разные реакции, и использовать метафорические карты для анализа своих ситуаций, что помогает изменить восприятие и приобрести новые инсайты.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6. Медитативные сессии: </a:t>
            </a:r>
          </a:p>
          <a:p>
            <a:pPr marL="0" indent="0" defTabSz="384047">
              <a:spcBef>
                <a:spcPts val="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Пользователи могут заказать медитативные сессии у нашего робота-гипнолога, что позволяет погрузиться в гармонию и расслабление, особенно в стрессовых корпоративных условиях.</a:t>
            </a:r>
          </a:p>
          <a:p>
            <a:pPr marL="0" indent="0" algn="just" defTabSz="768094">
              <a:spcBef>
                <a:spcPts val="400"/>
              </a:spcBef>
              <a:buSzTx/>
              <a:buNone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Rectangle 7"/>
          <p:cNvSpPr txBox="1"/>
          <p:nvPr/>
        </p:nvSpPr>
        <p:spPr>
          <a:xfrm>
            <a:off x="303053" y="2131624"/>
            <a:ext cx="7901448" cy="25947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indent="450215" algn="just" defTabSz="457200">
              <a:lnSpc>
                <a:spcPct val="150000"/>
              </a:lnSpc>
              <a:defRPr sz="17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Гипотеза исследования:</a:t>
            </a:r>
            <a:r>
              <a:t> состоит в том, что действительно можно создать эффективного цифрового помощника, работающего на алгоритмах искусственного интеллекта, способного предоставлять психологическую поддержку. Более того, интернет-платформа «Киберпсихология» способна охватывать широкий круг пользователей — от обычных людей, которым важно быстро получить адекватный совет, до специалистов, задействованных в психологическом консультировании, психотерапии или корпоративных </a:t>
            </a:r>
            <a:r>
              <a:t>HR</a:t>
            </a:r>
            <a:r>
              <a:t>-практиках.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Rectangle 7"/>
          <p:cNvSpPr txBox="1"/>
          <p:nvPr/>
        </p:nvSpPr>
        <p:spPr>
          <a:xfrm>
            <a:off x="303053" y="1786150"/>
            <a:ext cx="7901448" cy="3285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indent="450215" algn="just" defTabSz="457200">
              <a:lnSpc>
                <a:spcPct val="150000"/>
              </a:lnSpc>
              <a:defRPr sz="12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400"/>
              <a:t>Применение такого продукта может идти по нескольким направлениям:</a:t>
            </a:r>
            <a:endParaRPr sz="1400"/>
          </a:p>
          <a:p>
            <a:pPr marL="914400" indent="-464184" algn="just" defTabSz="457200">
              <a:lnSpc>
                <a:spcPct val="150000"/>
              </a:lnSpc>
              <a:buSzPct val="100000"/>
              <a:buAutoNum type="arabicPeriod" startAt="1"/>
              <a:defRPr sz="14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Для любого человека открывается возможность самостоятельно использовать те или иные техники самооценки и управления эмоциями, обращаясь к готовым материалам и предложениям по самопомощи. </a:t>
            </a:r>
          </a:p>
          <a:p>
            <a:pPr marL="914400" indent="-464184" algn="just" defTabSz="457200">
              <a:lnSpc>
                <a:spcPct val="150000"/>
              </a:lnSpc>
              <a:buSzPct val="100000"/>
              <a:buAutoNum type="arabicPeriod" startAt="1"/>
              <a:defRPr sz="14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Специалисты могут анализировать динамику состояния клиентов, собирая структурированные отчеты, и таким образом эффективнее проводить очные встречи, выстраивая на их основе долгосрочные стратегии помощи. </a:t>
            </a:r>
          </a:p>
          <a:p>
            <a:pPr marL="914400" indent="-464184" algn="just" defTabSz="457200">
              <a:lnSpc>
                <a:spcPct val="150000"/>
              </a:lnSpc>
              <a:buSzPct val="100000"/>
              <a:buAutoNum type="arabicPeriod" startAt="1"/>
              <a:defRPr sz="14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Психологи или коучи могут рекомендовать платформу своим клиентам, чтобы обеспечить дополнительный канал постоянной поддержки между сеансами и стимулировать более осознанную работу над собой.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27443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28425"/>
            <a:ext cx="2380840" cy="679577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Rectangle 7"/>
          <p:cNvSpPr txBox="1"/>
          <p:nvPr/>
        </p:nvSpPr>
        <p:spPr>
          <a:xfrm>
            <a:off x="303053" y="1944361"/>
            <a:ext cx="7901448" cy="29692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indent="450215" algn="just" defTabSz="457200">
              <a:lnSpc>
                <a:spcPct val="150000"/>
              </a:lnSpc>
              <a:defRPr sz="20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Методика исследования:</a:t>
            </a:r>
            <a:r>
              <a:t> чтобы проверить эти гипотезы и выявить сильные и слабые стороны будущего продукта, был организован процесс тестирования, включающий пользовательские интервью: порядка 30 потенциальных пользователей взаимодействовали с прототипом, после чего делились впечатлениями и замечаниями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