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005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54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506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7407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669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221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82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701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43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68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124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967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93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30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63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90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94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C0B2882-0D8E-48FC-AECE-C043369261E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C1FF961-37B4-451A-B4D1-EB6C689BD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8016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Помощь </a:t>
            </a:r>
            <a:r>
              <a:rPr lang="ru-RU" b="1" dirty="0" err="1" smtClean="0">
                <a:solidFill>
                  <a:srgbClr val="FF0000"/>
                </a:solidFill>
              </a:rPr>
              <a:t>СВО</a:t>
            </a:r>
            <a:r>
              <a:rPr lang="ru-RU" dirty="0" err="1" smtClean="0">
                <a:solidFill>
                  <a:srgbClr val="FF0000"/>
                </a:solidFill>
              </a:rPr>
              <a:t>им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/>
              <a:t>«Моя наставница» </a:t>
            </a:r>
            <a:r>
              <a:rPr lang="ru-RU" dirty="0" smtClean="0"/>
              <a:t>проект </a:t>
            </a:r>
            <a:r>
              <a:rPr lang="ru-RU" dirty="0"/>
              <a:t>«Женщины: Школа наставничества</a:t>
            </a:r>
            <a:r>
              <a:rPr lang="ru-RU" dirty="0" smtClean="0"/>
              <a:t>»</a:t>
            </a:r>
            <a:endParaRPr lang="en-US" dirty="0" smtClean="0"/>
          </a:p>
          <a:p>
            <a:pPr algn="ctr"/>
            <a:r>
              <a:rPr lang="ru-RU" dirty="0" smtClean="0"/>
              <a:t>Республика Калмыкия</a:t>
            </a:r>
          </a:p>
          <a:p>
            <a:pPr algn="ctr"/>
            <a:endParaRPr lang="ru-RU" dirty="0"/>
          </a:p>
        </p:txBody>
      </p:sp>
      <p:pic>
        <p:nvPicPr>
          <p:cNvPr id="1030" name="Picture 6" descr="https://upload.wikimedia.org/wikipedia/commons/thumb/0/0f/%D0%93%D0%B5%D1%80%D0%B1_%D0%9A%D0%B0%D0%BB%D0%BC%D1%8B%D0%BA%D0%B8%D0%B8.gif/200px-%D0%93%D0%B5%D1%80%D0%B1_%D0%9A%D0%B0%D0%BB%D0%BC%D1%8B%D0%BA%D0%B8%D0%B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976" y="0"/>
            <a:ext cx="190500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64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603" y="0"/>
            <a:ext cx="8534400" cy="150706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Солидарность и забота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3603" y="2362662"/>
            <a:ext cx="9736615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accent1"/>
                </a:solidFill>
              </a:rPr>
              <a:t>Медицинские консультации и </a:t>
            </a:r>
            <a:r>
              <a:rPr lang="ru-RU" sz="2800" dirty="0" smtClean="0">
                <a:solidFill>
                  <a:schemeClr val="accent1"/>
                </a:solidFill>
              </a:rPr>
              <a:t>обследования;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accent1"/>
                </a:solidFill>
              </a:rPr>
              <a:t>Координация с </a:t>
            </a:r>
            <a:r>
              <a:rPr lang="ru-RU" sz="2800" dirty="0" smtClean="0">
                <a:solidFill>
                  <a:schemeClr val="accent1"/>
                </a:solidFill>
              </a:rPr>
              <a:t>органами исполнительной власти, подведомственными организациями, партии «Единая Россия», общественными движениями;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accent1"/>
                </a:solidFill>
              </a:rPr>
              <a:t>Психологическая поддержка;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accent1"/>
                </a:solidFill>
              </a:rPr>
              <a:t>Образовательные мероприятия;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accent1"/>
                </a:solidFill>
              </a:rPr>
              <a:t>Социальная интеграция.</a:t>
            </a:r>
            <a:endParaRPr lang="ru-RU" sz="2800" dirty="0">
              <a:solidFill>
                <a:schemeClr val="accent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2458" y="1359653"/>
            <a:ext cx="97115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М</a:t>
            </a:r>
            <a:r>
              <a:rPr lang="ru-RU" sz="2000" dirty="0" smtClean="0">
                <a:solidFill>
                  <a:srgbClr val="FF0000"/>
                </a:solidFill>
              </a:rPr>
              <a:t>едицинская помощь участникам специальной военной операции, членам их семей и семьям погибших.</a:t>
            </a:r>
          </a:p>
          <a:p>
            <a:pPr algn="ctr"/>
            <a:endParaRPr lang="ru-RU" sz="2000" dirty="0" smtClean="0">
              <a:solidFill>
                <a:srgbClr val="FF0000"/>
              </a:solidFill>
            </a:endParaRPr>
          </a:p>
        </p:txBody>
      </p:sp>
      <p:pic>
        <p:nvPicPr>
          <p:cNvPr id="5" name="Picture 6" descr="https://upload.wikimedia.org/wikipedia/commons/thumb/0/0f/%D0%93%D0%B5%D1%80%D0%B1_%D0%9A%D0%B0%D0%BB%D0%BC%D1%8B%D0%BA%D0%B8%D0%B8.gif/200px-%D0%93%D0%B5%D1%80%D0%B1_%D0%9A%D0%B0%D0%BB%D0%BC%D1%8B%D0%BA%D0%B8%D0%B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976" y="0"/>
            <a:ext cx="190500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56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603" y="0"/>
            <a:ext cx="8534400" cy="1507067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Медицинские консультации и обследования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2483" y="1610822"/>
            <a:ext cx="973661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В Калмыкии организованы регулярные медицинские осмотры </a:t>
            </a:r>
            <a:r>
              <a:rPr lang="ru-RU" sz="2000" dirty="0">
                <a:solidFill>
                  <a:schemeClr val="bg1"/>
                </a:solidFill>
              </a:rPr>
              <a:t>для </a:t>
            </a:r>
            <a:r>
              <a:rPr lang="ru-RU" sz="2000" dirty="0" smtClean="0">
                <a:solidFill>
                  <a:schemeClr val="bg1"/>
                </a:solidFill>
              </a:rPr>
              <a:t>участников СВО и </a:t>
            </a:r>
            <a:r>
              <a:rPr lang="ru-RU" sz="2000" dirty="0">
                <a:solidFill>
                  <a:schemeClr val="bg1"/>
                </a:solidFill>
              </a:rPr>
              <a:t>членов их семей с целью выявления и своевременного лечения возможных заболеваний, а также предоставления рекомендаций по поддержанию здоровья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000" dirty="0" err="1" smtClean="0">
                <a:solidFill>
                  <a:schemeClr val="bg1"/>
                </a:solidFill>
              </a:rPr>
              <a:t>Подпроект</a:t>
            </a:r>
            <a:r>
              <a:rPr lang="ru-RU" sz="2000" dirty="0" smtClean="0">
                <a:solidFill>
                  <a:schemeClr val="bg1"/>
                </a:solidFill>
              </a:rPr>
              <a:t> реализуется совместно с партией «Единая Россия», республиканским министерством здравоохранения, филиалом фонда «Защитники Отечества», региональным Комитетом Семей Воинов Отечества, депутатским корпусом Парламента Калмыкии.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sz="2000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Установление партнерских отношений с медицинскими учреждениями для обеспечения качественной и доступной медицинской помощи ветеранам и их семьям</a:t>
            </a:r>
          </a:p>
          <a:p>
            <a:pPr lvl="0"/>
            <a:endParaRPr lang="ru-RU" sz="2000" dirty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000" dirty="0" err="1" smtClean="0">
                <a:solidFill>
                  <a:schemeClr val="bg1"/>
                </a:solidFill>
              </a:rPr>
              <a:t>Подпроект</a:t>
            </a:r>
            <a:r>
              <a:rPr lang="ru-RU" sz="2000" dirty="0" smtClean="0">
                <a:solidFill>
                  <a:schemeClr val="bg1"/>
                </a:solidFill>
              </a:rPr>
              <a:t> получил положительные отзывы от самих ветеранов и членов их семей.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6" descr="https://upload.wikimedia.org/wikipedia/commons/thumb/0/0f/%D0%93%D0%B5%D1%80%D0%B1_%D0%9A%D0%B0%D0%BB%D0%BC%D1%8B%D0%BA%D0%B8%D0%B8.gif/200px-%D0%93%D0%B5%D1%80%D0%B1_%D0%9A%D0%B0%D0%BB%D0%BC%D1%8B%D0%BA%D0%B8%D0%B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976" y="0"/>
            <a:ext cx="190500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8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163" y="62375"/>
            <a:ext cx="9122397" cy="1507067"/>
          </a:xfrm>
        </p:spPr>
        <p:txBody>
          <a:bodyPr>
            <a:noAutofit/>
          </a:bodyPr>
          <a:lstStyle/>
          <a:p>
            <a:pPr lvl="0"/>
            <a:r>
              <a:rPr lang="ru-RU" sz="3200" dirty="0">
                <a:solidFill>
                  <a:srgbClr val="FF0000"/>
                </a:solidFill>
              </a:rPr>
              <a:t>Координация </a:t>
            </a:r>
            <a:r>
              <a:rPr lang="ru-RU" sz="3200" dirty="0" smtClean="0">
                <a:solidFill>
                  <a:srgbClr val="FF0000"/>
                </a:solidFill>
              </a:rPr>
              <a:t>с организациями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3603" y="1976582"/>
            <a:ext cx="9736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q"/>
            </a:pPr>
            <a:endParaRPr lang="ru-RU" dirty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dirty="0" smtClean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6" descr="https://upload.wikimedia.org/wikipedia/commons/thumb/0/0f/%D0%93%D0%B5%D1%80%D0%B1_%D0%9A%D0%B0%D0%BB%D0%BC%D1%8B%D0%BA%D0%B8%D0%B8.gif/200px-%D0%93%D0%B5%D1%80%D0%B1_%D0%9A%D0%B0%D0%BB%D0%BC%D1%8B%D0%BA%D0%B8%D0%B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976" y="0"/>
            <a:ext cx="190500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3602" y="1376065"/>
            <a:ext cx="665605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На партийных заседаниях, сессиях Народного Хурала (Парламента) Республики Калмыкия, личных встречах постоянно поднимаются вопросы оказания помощи участникам спецоперации. Большой блок внимания направлен именно медицинскому направления.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dirty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Зачастую, после участия в боевых действиях ветераны получают различные травмы, отсюда и появляется нужда в получении квалифицированной медпомощи. 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dirty="0" smtClean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Вышеуказанными организациями и движениями проводятся систематические мониторинги </a:t>
            </a:r>
            <a:r>
              <a:rPr lang="ru-RU" dirty="0">
                <a:solidFill>
                  <a:schemeClr val="bg1"/>
                </a:solidFill>
              </a:rPr>
              <a:t>и оценки эффективности проводимых мероприятий с целью постоянного улучшения и оптимизации поддержки ветеранов и их семей.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dirty="0" smtClean="0">
              <a:solidFill>
                <a:schemeClr val="bg1"/>
              </a:solidFill>
            </a:endParaRPr>
          </a:p>
        </p:txBody>
      </p:sp>
      <p:pic>
        <p:nvPicPr>
          <p:cNvPr id="2050" name="Picture 2" descr="https://sun9-77.userapi.com/impg/6cp41GwPEsFt-gITJsQJQ7DcDf3vg8ADZ1F-NA/Drf8999vmqM.jpg?size=1280x854&amp;quality=95&amp;sign=70369daf75c7e9589f5fd834f13b06b7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24742" r="16946" b="12792"/>
          <a:stretch/>
        </p:blipFill>
        <p:spPr bwMode="auto">
          <a:xfrm>
            <a:off x="7785094" y="2438247"/>
            <a:ext cx="4180723" cy="25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18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603" y="0"/>
            <a:ext cx="8534400" cy="1507067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Психологическая поддержка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0404" y="1641302"/>
            <a:ext cx="674634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Центры психологической помощи на постоянной основе расположены в Штабе Общественной Поддержи партии Единая Россия.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В Калмыкии созданы центры психологической поддержки для ветеранов и их семей, где они могут получить консультации и терапевтическую помощь для преодоления посттравматического стрессового расстройства и других психологических проблем.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За такие встречи нас регулярно благодарят. Целевая аудитория проекта говорит, что, разделив проблему и переживания с соратниками, становится легче жить.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6" descr="https://upload.wikimedia.org/wikipedia/commons/thumb/0/0f/%D0%93%D0%B5%D1%80%D0%B1_%D0%9A%D0%B0%D0%BB%D0%BC%D1%8B%D0%BA%D0%B8%D0%B8.gif/200px-%D0%93%D0%B5%D1%80%D0%B1_%D0%9A%D0%B0%D0%BB%D0%BC%D1%8B%D0%BA%D0%B8%D0%B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976" y="0"/>
            <a:ext cx="190500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6600" r="16253" b="12017"/>
          <a:stretch/>
        </p:blipFill>
        <p:spPr>
          <a:xfrm>
            <a:off x="8598324" y="2411041"/>
            <a:ext cx="3434503" cy="2195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186" t="30349" r="11254" b="8267"/>
          <a:stretch/>
        </p:blipFill>
        <p:spPr>
          <a:xfrm>
            <a:off x="7458829" y="4779282"/>
            <a:ext cx="3718347" cy="197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6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603" y="0"/>
            <a:ext cx="8534400" cy="1507067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Образовательные </a:t>
            </a:r>
            <a:r>
              <a:rPr lang="ru-RU" dirty="0" smtClean="0">
                <a:solidFill>
                  <a:srgbClr val="FF0000"/>
                </a:solidFill>
              </a:rPr>
              <a:t>мероприятия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1095" y="1622829"/>
            <a:ext cx="674634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solidFill>
                <a:schemeClr val="bg1"/>
              </a:solidFill>
              <a:effectLst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Раз в неделю проводятся образовательные программы </a:t>
            </a:r>
            <a:r>
              <a:rPr lang="ru-RU" sz="2000" dirty="0">
                <a:solidFill>
                  <a:schemeClr val="bg1"/>
                </a:solidFill>
              </a:rPr>
              <a:t>для ветеранов и их семей о важности здорового образа жизни, профилактике заболеваний, и методах </a:t>
            </a:r>
            <a:r>
              <a:rPr lang="ru-RU" sz="2000" dirty="0" smtClean="0">
                <a:solidFill>
                  <a:schemeClr val="bg1"/>
                </a:solidFill>
              </a:rPr>
              <a:t>самоанализа. </a:t>
            </a:r>
          </a:p>
          <a:p>
            <a:pPr lvl="1"/>
            <a:endParaRPr lang="ru-RU" sz="2000" dirty="0" smtClean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Обычно программы проводятся в формате лекций и </a:t>
            </a:r>
            <a:r>
              <a:rPr lang="ru-RU" sz="2000" dirty="0" err="1" smtClean="0">
                <a:solidFill>
                  <a:schemeClr val="bg1"/>
                </a:solidFill>
              </a:rPr>
              <a:t>вебинаров</a:t>
            </a:r>
            <a:r>
              <a:rPr lang="ru-RU" sz="2000" dirty="0" smtClean="0">
                <a:solidFill>
                  <a:schemeClr val="bg1"/>
                </a:solidFill>
              </a:rPr>
              <a:t>. Все участники имеют возможность задать вопросы экспертам и получить развернутые ответы. </a:t>
            </a:r>
          </a:p>
          <a:p>
            <a:pPr lvl="1"/>
            <a:endParaRPr lang="ru-RU" sz="2000" dirty="0" smtClean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На таких встречах легко познакомиться с единомышленниками.</a:t>
            </a:r>
            <a:endParaRPr lang="ru-RU" sz="1600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6" descr="https://upload.wikimedia.org/wikipedia/commons/thumb/0/0f/%D0%93%D0%B5%D1%80%D0%B1_%D0%9A%D0%B0%D0%BB%D0%BC%D1%8B%D0%BA%D0%B8%D0%B8.gif/200px-%D0%93%D0%B5%D1%80%D0%B1_%D0%9A%D0%B0%D0%BB%D0%BC%D1%8B%D0%BA%D0%B8%D0%B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976" y="0"/>
            <a:ext cx="190500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-417" t="21877" r="6775" b="16461"/>
          <a:stretch/>
        </p:blipFill>
        <p:spPr>
          <a:xfrm>
            <a:off x="7458511" y="4549833"/>
            <a:ext cx="4309037" cy="2128058"/>
          </a:xfrm>
          <a:prstGeom prst="rect">
            <a:avLst/>
          </a:prstGeom>
        </p:spPr>
      </p:pic>
      <p:pic>
        <p:nvPicPr>
          <p:cNvPr id="5122" name="Picture 2" descr="https://sun9-36.userapi.com/impg/zpwMZgQArDH-WUDa3WLUSC-SSCcBVdl1SHn6HQ/pY2RZI325Pc.jpg?size=2560x1706&amp;quality=95&amp;sign=4d34aecc8646ed97398d1f3af1b14f6b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3" b="20451"/>
          <a:stretch/>
        </p:blipFill>
        <p:spPr bwMode="auto">
          <a:xfrm>
            <a:off x="7458511" y="2475344"/>
            <a:ext cx="4299380" cy="177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8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603" y="0"/>
            <a:ext cx="8534400" cy="150706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Социальная интеграция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1095" y="1622829"/>
            <a:ext cx="674634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solidFill>
                <a:schemeClr val="bg1"/>
              </a:solidFill>
              <a:effectLst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Досуг ветеранов – тоже частично наша задача.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ru-RU" sz="2000" dirty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Вместе с общественными организациями, спортивным федерациями проводятся мероприятия, направленные на </a:t>
            </a:r>
            <a:r>
              <a:rPr lang="ru-RU" sz="2000" dirty="0" err="1" smtClean="0">
                <a:solidFill>
                  <a:schemeClr val="bg1"/>
                </a:solidFill>
              </a:rPr>
              <a:t>ресоциализацию</a:t>
            </a:r>
            <a:r>
              <a:rPr lang="ru-RU" sz="2000" dirty="0" smtClean="0">
                <a:solidFill>
                  <a:schemeClr val="bg1"/>
                </a:solidFill>
              </a:rPr>
              <a:t> наших ветеранов и членов семей погибших участников СВО. </a:t>
            </a:r>
          </a:p>
          <a:p>
            <a:pPr lvl="1"/>
            <a:endParaRPr lang="ru-RU" sz="2000" dirty="0" smtClean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На таких встречах легко познакомиться с единомышленниками.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ru-RU" sz="2000" dirty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Создана небольшая волейбольная команда, состоящая из вдов участников СВО. В планах создать футбольную команду.</a:t>
            </a:r>
            <a:endParaRPr lang="ru-RU" sz="1600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6" descr="https://upload.wikimedia.org/wikipedia/commons/thumb/0/0f/%D0%93%D0%B5%D1%80%D0%B1_%D0%9A%D0%B0%D0%BB%D0%BC%D1%8B%D0%BA%D0%B8%D0%B8.gif/200px-%D0%93%D0%B5%D1%80%D0%B1_%D0%9A%D0%B0%D0%BB%D0%BC%D1%8B%D0%BA%D0%B8%D0%B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976" y="0"/>
            <a:ext cx="190500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108" t="23267" r="1042" b="11601"/>
          <a:stretch/>
        </p:blipFill>
        <p:spPr>
          <a:xfrm>
            <a:off x="7640320" y="4223616"/>
            <a:ext cx="4026644" cy="20959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379" t="32433" b="13961"/>
          <a:stretch/>
        </p:blipFill>
        <p:spPr>
          <a:xfrm>
            <a:off x="7640319" y="2326640"/>
            <a:ext cx="3962893" cy="166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0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603" y="0"/>
            <a:ext cx="8534400" cy="150706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Помощь и поддержка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3603" y="2362662"/>
            <a:ext cx="973661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1"/>
                </a:solidFill>
              </a:rPr>
              <a:t>За время существования программы мы помогли большому количеству ветеранов и членов семей.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1"/>
                </a:solidFill>
              </a:rPr>
              <a:t>В планах – продолжение реализации проекта.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1"/>
                </a:solidFill>
              </a:rPr>
              <a:t>Под наставничеством Аюшевой </a:t>
            </a:r>
            <a:r>
              <a:rPr lang="ru-RU" sz="2000" dirty="0" err="1" smtClean="0">
                <a:solidFill>
                  <a:schemeClr val="accent1"/>
                </a:solidFill>
              </a:rPr>
              <a:t>Гиляны</a:t>
            </a:r>
            <a:r>
              <a:rPr lang="ru-RU" sz="2000" dirty="0" smtClean="0">
                <a:solidFill>
                  <a:schemeClr val="accent1"/>
                </a:solidFill>
              </a:rPr>
              <a:t> Игоревны – руководителя проекта, члена партии «Единая Россия», депутата регионального парламента, врача – проект динамично развивается и будет существовать дальше. 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1"/>
                </a:solidFill>
              </a:rPr>
              <a:t>Главная задача – помощь </a:t>
            </a:r>
            <a:r>
              <a:rPr lang="ru-RU" sz="2000" dirty="0" err="1" smtClean="0">
                <a:solidFill>
                  <a:schemeClr val="accent1"/>
                </a:solidFill>
              </a:rPr>
              <a:t>СВОим</a:t>
            </a:r>
            <a:r>
              <a:rPr lang="ru-RU" sz="2000" dirty="0" smtClean="0">
                <a:solidFill>
                  <a:schemeClr val="accent1"/>
                </a:solidFill>
              </a:rPr>
              <a:t>! </a:t>
            </a:r>
            <a:endParaRPr lang="ru-RU" sz="2000" dirty="0">
              <a:solidFill>
                <a:schemeClr val="accent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2458" y="1359653"/>
            <a:ext cx="97115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М</a:t>
            </a:r>
            <a:r>
              <a:rPr lang="ru-RU" sz="2000" dirty="0" smtClean="0">
                <a:solidFill>
                  <a:srgbClr val="FF0000"/>
                </a:solidFill>
              </a:rPr>
              <a:t>едицинская помощь участникам специальной военной операции, членам их семей и семьям погибших.</a:t>
            </a:r>
          </a:p>
          <a:p>
            <a:pPr algn="ctr"/>
            <a:endParaRPr lang="ru-RU" sz="2000" dirty="0" smtClean="0">
              <a:solidFill>
                <a:srgbClr val="FF0000"/>
              </a:solidFill>
            </a:endParaRPr>
          </a:p>
        </p:txBody>
      </p:sp>
      <p:pic>
        <p:nvPicPr>
          <p:cNvPr id="5" name="Picture 6" descr="https://upload.wikimedia.org/wikipedia/commons/thumb/0/0f/%D0%93%D0%B5%D1%80%D0%B1_%D0%9A%D0%B0%D0%BB%D0%BC%D1%8B%D0%BA%D0%B8%D0%B8.gif/200px-%D0%93%D0%B5%D1%80%D0%B1_%D0%9A%D0%B0%D0%BB%D0%BC%D1%8B%D0%BA%D0%B8%D0%B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976" y="0"/>
            <a:ext cx="190500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53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65</TotalTime>
  <Words>491</Words>
  <Application>Microsoft Office PowerPoint</Application>
  <PresentationFormat>Широкоэкранный</PresentationFormat>
  <Paragraphs>56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</vt:lpstr>
      <vt:lpstr>Wingdings 3</vt:lpstr>
      <vt:lpstr>Сектор</vt:lpstr>
      <vt:lpstr>Помощь СВОим</vt:lpstr>
      <vt:lpstr>Солидарность и забота</vt:lpstr>
      <vt:lpstr>Медицинские консультации и обследования</vt:lpstr>
      <vt:lpstr>Координация с организациями</vt:lpstr>
      <vt:lpstr>Психологическая поддержка</vt:lpstr>
      <vt:lpstr>Образовательные мероприятия</vt:lpstr>
      <vt:lpstr>Социальная интеграция</vt:lpstr>
      <vt:lpstr>Помощь и поддержка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Помощь СВОим</dc:title>
  <dc:creator>Пользователь</dc:creator>
  <cp:lastModifiedBy>Пользователь</cp:lastModifiedBy>
  <cp:revision>7</cp:revision>
  <dcterms:created xsi:type="dcterms:W3CDTF">2024-06-10T13:15:44Z</dcterms:created>
  <dcterms:modified xsi:type="dcterms:W3CDTF">2024-06-10T14:21:22Z</dcterms:modified>
</cp:coreProperties>
</file>