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 showGuides="1">
      <p:cViewPr varScale="1">
        <p:scale>
          <a:sx n="113" d="100"/>
          <a:sy n="113" d="100"/>
        </p:scale>
        <p:origin x="-39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  <a:pPr/>
              <a:t>14.04.2025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public212451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BC2C3183-3BA4-DC45-A563-EB07D8457435}"/>
              </a:ext>
            </a:extLst>
          </p:cNvPr>
          <p:cNvSpPr/>
          <p:nvPr/>
        </p:nvSpPr>
        <p:spPr>
          <a:xfrm>
            <a:off x="304801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A9B813D-2B66-114A-A35A-8916837DF786}"/>
              </a:ext>
            </a:extLst>
          </p:cNvPr>
          <p:cNvSpPr txBox="1"/>
          <p:nvPr/>
        </p:nvSpPr>
        <p:spPr>
          <a:xfrm>
            <a:off x="767255" y="2921934"/>
            <a:ext cx="5328745" cy="1579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 smtClean="0">
                <a:solidFill>
                  <a:schemeClr val="bg1"/>
                </a:solidFill>
                <a:latin typeface="Playfair Display" pitchFamily="2" charset="-52"/>
              </a:rPr>
              <a:t>«Мама на спорте»</a:t>
            </a:r>
            <a:endParaRPr lang="ru-RU" sz="48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105712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  <a:r>
              <a:rPr lang="ru-RU" sz="2000" dirty="0" smtClean="0">
                <a:solidFill>
                  <a:schemeClr val="bg1"/>
                </a:solidFill>
              </a:rPr>
              <a:t>Кичигина Ольга Юрьевна, инструктор по физической культуре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Муниципальное автономное дошкольное образовательное учреждение – детский сад № 151, </a:t>
            </a:r>
            <a:r>
              <a:rPr lang="ru-RU" sz="2000" dirty="0">
                <a:solidFill>
                  <a:schemeClr val="bg1"/>
                </a:solidFill>
              </a:rPr>
              <a:t/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Россия, Свердловская область, город Екатеринбург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8E84038-B740-F244-89E0-809A1E3F117D}"/>
              </a:ext>
            </a:extLst>
          </p:cNvPr>
          <p:cNvSpPr txBox="1"/>
          <p:nvPr/>
        </p:nvSpPr>
        <p:spPr>
          <a:xfrm>
            <a:off x="767255" y="4523602"/>
            <a:ext cx="9195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layfair Display" pitchFamily="2" charset="-52"/>
              </a:rPr>
              <a:t>Номинация: «Материнство и детство»</a:t>
            </a:r>
            <a:endParaRPr lang="ru-RU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A3B4EC6-9801-A646-9E70-2AE8325B5C6E}"/>
              </a:ext>
            </a:extLst>
          </p:cNvPr>
          <p:cNvSpPr txBox="1"/>
          <p:nvPr/>
        </p:nvSpPr>
        <p:spPr>
          <a:xfrm>
            <a:off x="2954867" y="588577"/>
            <a:ext cx="703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xmlns="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i="1" dirty="0" smtClean="0"/>
              <a:t>Социальные сети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xmlns="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Создание группы/страницы: Создать страницу или группу в социальных сетях (например, </a:t>
            </a:r>
            <a:r>
              <a:rPr lang="ru-RU" dirty="0" err="1" smtClean="0"/>
              <a:t>Вконтакте</a:t>
            </a:r>
            <a:r>
              <a:rPr lang="ru-RU" dirty="0" smtClean="0"/>
              <a:t>), где будут публиковаться новости проекта, фотографии с мероприятий, советы по здоровому образу жизни и спорту. Реклама: Запустить </a:t>
            </a:r>
            <a:r>
              <a:rPr lang="ru-RU" dirty="0" err="1" smtClean="0"/>
              <a:t>таргетированную</a:t>
            </a:r>
            <a:r>
              <a:rPr lang="ru-RU" dirty="0" smtClean="0"/>
              <a:t> рекламу в социальных сетях, направленную на родителей детей соответствующего возраста.</a:t>
            </a:r>
            <a:endParaRPr lang="ru-RU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xmlns="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Сайт детского сада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xmlns="" id="{475633CC-A75F-0848-98FF-DB9865A7CF51}"/>
              </a:ext>
            </a:extLst>
          </p:cNvPr>
          <p:cNvSpPr/>
          <p:nvPr/>
        </p:nvSpPr>
        <p:spPr>
          <a:xfrm>
            <a:off x="3275802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Разместить информацию о проекте на официальном сайте детского сада. Это может включать описание проекта, расписание мероприятий, контакты организаторов. Добавление раздела с отзывами и историями успеха участников проекта.</a:t>
            </a:r>
            <a:endParaRPr lang="ru-RU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xmlns="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i="1" dirty="0" smtClean="0"/>
              <a:t>Видео и  </a:t>
            </a:r>
            <a:r>
              <a:rPr lang="ru-RU" i="1" dirty="0" err="1" smtClean="0"/>
              <a:t>фотоотчеты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xmlns="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Создание видеоотчетов о проведенных мероприятиях и размещение их на сайте детского сада, в социальных сетях . Фотографии с занятий и тренировок, которые помогут продемонстрировать атмосферу и результаты проекта.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6251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71F3F78-4164-C442-B1F3-0D24135B3721}"/>
              </a:ext>
            </a:extLst>
          </p:cNvPr>
          <p:cNvSpPr txBox="1"/>
          <p:nvPr/>
        </p:nvSpPr>
        <p:spPr>
          <a:xfrm>
            <a:off x="4639733" y="588577"/>
            <a:ext cx="2692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2B1303B-4984-EF43-9CF9-35A1F375DD81}"/>
              </a:ext>
            </a:extLst>
          </p:cNvPr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2F2C625-2AC4-0B4D-B712-C83866954A68}"/>
              </a:ext>
            </a:extLst>
          </p:cNvPr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CFBDE54-120F-D048-86E3-8F4AFF1F5D24}"/>
              </a:ext>
            </a:extLst>
          </p:cNvPr>
          <p:cNvSpPr txBox="1"/>
          <p:nvPr/>
        </p:nvSpPr>
        <p:spPr>
          <a:xfrm>
            <a:off x="1604580" y="1952331"/>
            <a:ext cx="35415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Материальные ресурсы</a:t>
            </a:r>
            <a:r>
              <a:rPr lang="ru-RU" dirty="0" smtClean="0"/>
              <a:t> Это физическая инфраструктура и оборудование, необходимое для проведения спортивных мероприятий и активностей.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446D28A-C696-C14B-ADEF-559FBD28C51A}"/>
              </a:ext>
            </a:extLst>
          </p:cNvPr>
          <p:cNvSpPr txBox="1"/>
          <p:nvPr/>
        </p:nvSpPr>
        <p:spPr>
          <a:xfrm>
            <a:off x="1604580" y="4645832"/>
            <a:ext cx="32018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Информационные ресурсы</a:t>
            </a:r>
            <a:r>
              <a:rPr lang="ru-RU" dirty="0" smtClean="0"/>
              <a:t> Материалы, используемые для повышения осведомленности и мотивации участников.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16C6BCC-4033-BA49-82B0-5C88AD80D52D}"/>
              </a:ext>
            </a:extLst>
          </p:cNvPr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A4FA4F9-94E1-1144-8DE5-0D8925FF38C7}"/>
              </a:ext>
            </a:extLst>
          </p:cNvPr>
          <p:cNvSpPr txBox="1"/>
          <p:nvPr/>
        </p:nvSpPr>
        <p:spPr>
          <a:xfrm>
            <a:off x="5430144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3BBEFB7-12E9-3A4E-9AA1-6E4D32AD633C}"/>
              </a:ext>
            </a:extLst>
          </p:cNvPr>
          <p:cNvSpPr txBox="1"/>
          <p:nvPr/>
        </p:nvSpPr>
        <p:spPr>
          <a:xfrm>
            <a:off x="6324226" y="2099909"/>
            <a:ext cx="3541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Организационные ресурсы</a:t>
            </a:r>
            <a:r>
              <a:rPr lang="ru-RU" dirty="0" smtClean="0"/>
              <a:t> Инфраструктура и процессы, обеспечивающие бесперебойную работу проекта.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A5D5F436-7DDA-D64A-A811-BF722EC6DE01}"/>
              </a:ext>
            </a:extLst>
          </p:cNvPr>
          <p:cNvSpPr txBox="1"/>
          <p:nvPr/>
        </p:nvSpPr>
        <p:spPr>
          <a:xfrm>
            <a:off x="6324226" y="3429659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Финансовые ресурсы</a:t>
            </a:r>
            <a:r>
              <a:rPr lang="ru-RU" dirty="0" smtClean="0"/>
              <a:t> Средства, выделяемые на реализацию проекта.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604580" y="3403253"/>
            <a:ext cx="38026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Человеческие ресурсы</a:t>
            </a:r>
            <a:r>
              <a:rPr lang="ru-RU" dirty="0" smtClean="0"/>
              <a:t>  Кадровый состав, который будет обеспечивать проведение всех мероприятий и поддержку проекта.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0629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xmlns="" id="{542E1A9A-5B69-4C48-93D1-12245F700B90}"/>
              </a:ext>
            </a:extLst>
          </p:cNvPr>
          <p:cNvSpPr/>
          <p:nvPr/>
        </p:nvSpPr>
        <p:spPr>
          <a:xfrm>
            <a:off x="599090" y="3109150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9" name="Овал 25">
            <a:extLst>
              <a:ext uri="{FF2B5EF4-FFF2-40B4-BE49-F238E27FC236}">
                <a16:creationId xmlns:a16="http://schemas.microsoft.com/office/drawing/2014/main" xmlns="" id="{36C56E9E-1EE5-AF41-8154-A19F2CEB6114}"/>
              </a:ext>
            </a:extLst>
          </p:cNvPr>
          <p:cNvSpPr/>
          <p:nvPr/>
        </p:nvSpPr>
        <p:spPr>
          <a:xfrm>
            <a:off x="599090" y="4730259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0" name="Овал 28">
            <a:extLst>
              <a:ext uri="{FF2B5EF4-FFF2-40B4-BE49-F238E27FC236}">
                <a16:creationId xmlns:a16="http://schemas.microsoft.com/office/drawing/2014/main" xmlns="" id="{6F5EF453-8BA8-5248-948E-4677620C92AA}"/>
              </a:ext>
            </a:extLst>
          </p:cNvPr>
          <p:cNvSpPr/>
          <p:nvPr/>
        </p:nvSpPr>
        <p:spPr>
          <a:xfrm>
            <a:off x="6423417" y="3088345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03E1AB8-A27C-0540-B40E-DDBEBC322F07}"/>
              </a:ext>
            </a:extLst>
          </p:cNvPr>
          <p:cNvSpPr txBox="1"/>
          <p:nvPr/>
        </p:nvSpPr>
        <p:spPr>
          <a:xfrm>
            <a:off x="2223025" y="3129820"/>
            <a:ext cx="4080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Кичигина Ольга Юрьевна, 1975 г.р., инструктор по физической культуре МАДОУ  – детский сад № 151, Россия, Свердловская область, город Екатеринбург</a:t>
            </a:r>
            <a:endParaRPr lang="ru-RU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EE9F1C1-09E7-8348-AB0E-43361AEC3573}"/>
              </a:ext>
            </a:extLst>
          </p:cNvPr>
          <p:cNvSpPr txBox="1"/>
          <p:nvPr/>
        </p:nvSpPr>
        <p:spPr>
          <a:xfrm>
            <a:off x="2223025" y="4817076"/>
            <a:ext cx="40809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9D5AE49-FCC8-D949-836F-A74AD3355702}"/>
              </a:ext>
            </a:extLst>
          </p:cNvPr>
          <p:cNvSpPr txBox="1"/>
          <p:nvPr/>
        </p:nvSpPr>
        <p:spPr>
          <a:xfrm>
            <a:off x="8114727" y="3126847"/>
            <a:ext cx="34260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Макарова Ксения Александровна, учитель-логопед  МАДОУ - детский сад № 151, Россия, Свердловская область, город Екатеринбург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3A5C35F-2BAF-3D4B-ACCF-DC530FD2EB68}"/>
              </a:ext>
            </a:extLst>
          </p:cNvPr>
          <p:cNvSpPr txBox="1"/>
          <p:nvPr/>
        </p:nvSpPr>
        <p:spPr>
          <a:xfrm>
            <a:off x="584549" y="1337733"/>
            <a:ext cx="30380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BA8F5C6B-9DA1-054C-BDF6-066529B98D57}"/>
              </a:ext>
            </a:extLst>
          </p:cNvPr>
          <p:cNvSpPr txBox="1"/>
          <p:nvPr/>
        </p:nvSpPr>
        <p:spPr>
          <a:xfrm>
            <a:off x="6364656" y="1481667"/>
            <a:ext cx="3533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984085" y="4817076"/>
            <a:ext cx="386426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Галицкая Ольга Викторовна, 1976 г.р., педагог – психолог МАДОУ  – детский сад № 151, Россия, Свердловская область, город Екатеринбург</a:t>
            </a:r>
            <a:endParaRPr lang="ru-RU" sz="1400" dirty="0"/>
          </a:p>
        </p:txBody>
      </p:sp>
      <p:pic>
        <p:nvPicPr>
          <p:cNvPr id="1026" name="Picture 2" descr="C:\Users\Ольга\Desktop\46\фото Галицкая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646" y="4814799"/>
            <a:ext cx="1100487" cy="1651376"/>
          </a:xfrm>
          <a:prstGeom prst="rect">
            <a:avLst/>
          </a:prstGeom>
          <a:noFill/>
        </p:spPr>
      </p:pic>
      <p:pic>
        <p:nvPicPr>
          <p:cNvPr id="2" name="Picture 2" descr="C:\Users\88kol\Desktop\WhatsApp Image 2022-12-04 at 10.24.32 (1)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0646" y="3088345"/>
            <a:ext cx="1119965" cy="1563482"/>
          </a:xfrm>
          <a:prstGeom prst="rect">
            <a:avLst/>
          </a:prstGeom>
          <a:noFill/>
        </p:spPr>
      </p:pic>
      <p:pic>
        <p:nvPicPr>
          <p:cNvPr id="21" name="Рисунок 20" descr="C:\Users\88kol\Desktop\Фото Ксюша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32975" y="2985430"/>
            <a:ext cx="1175437" cy="1474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B46D322-CBE5-544C-9576-5AB63A8F2DAD}"/>
              </a:ext>
            </a:extLst>
          </p:cNvPr>
          <p:cNvSpPr txBox="1"/>
          <p:nvPr/>
        </p:nvSpPr>
        <p:spPr>
          <a:xfrm>
            <a:off x="599090" y="1125302"/>
            <a:ext cx="1073106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Проект реализовывался три раза в МАДОУ – детский сад № 151 города Екатеринбург</a:t>
            </a:r>
          </a:p>
          <a:p>
            <a:r>
              <a:rPr lang="ru-RU" sz="2000" dirty="0" smtClean="0"/>
              <a:t>В 2022 году участвовало 27 мам воспитанников; в 2023 -42; в 2024 -57</a:t>
            </a:r>
          </a:p>
          <a:p>
            <a:r>
              <a:rPr lang="ru-RU" sz="2000" dirty="0" smtClean="0"/>
              <a:t> </a:t>
            </a:r>
            <a:endParaRPr lang="ru-RU" sz="2000" dirty="0"/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xmlns="" id="{9F6E69A9-5301-7B4E-92FA-1F8457768E3C}"/>
              </a:ext>
            </a:extLst>
          </p:cNvPr>
          <p:cNvSpPr/>
          <p:nvPr/>
        </p:nvSpPr>
        <p:spPr>
          <a:xfrm>
            <a:off x="599090" y="2448741"/>
            <a:ext cx="10731062" cy="4296004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D910EEE-BC29-304B-9E47-CEEC63703760}"/>
              </a:ext>
            </a:extLst>
          </p:cNvPr>
          <p:cNvSpPr txBox="1"/>
          <p:nvPr/>
        </p:nvSpPr>
        <p:spPr>
          <a:xfrm>
            <a:off x="1612095" y="2616633"/>
            <a:ext cx="9718055" cy="147732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i="1" dirty="0" smtClean="0"/>
              <a:t>Укрепление здоровья детей</a:t>
            </a:r>
            <a:r>
              <a:rPr lang="ru-RU" dirty="0" smtClean="0"/>
              <a:t> Физическая активность играет ключевую роль в развитии ребенка. Регулярные занятия спортом помогают укрепить иммунную систему, развить координацию движений, улучшить выносливость и общее физическое состояние. Проект позволяет вовлечь родителей в процесс физического воспитания детей, что способствует формированию здорового образа жизни всей семьи.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89DE830-45A8-874C-AFAB-3F5290048970}"/>
              </a:ext>
            </a:extLst>
          </p:cNvPr>
          <p:cNvSpPr txBox="1"/>
          <p:nvPr/>
        </p:nvSpPr>
        <p:spPr>
          <a:xfrm>
            <a:off x="1612096" y="4093961"/>
            <a:ext cx="9454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Улучшение взаимодействия между родителями и детьми</a:t>
            </a:r>
            <a:r>
              <a:rPr lang="ru-RU" dirty="0" smtClean="0"/>
              <a:t> Совместные спортивные мероприятия способствуют укреплению семейных связей. Мамы и дети получают возможность проводить больше времени вместе, что положительно сказывается на эмоциональной близости и взаимопонимании внутри семьи.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E56765F-582D-8346-8EDF-C67D0745B7AB}"/>
              </a:ext>
            </a:extLst>
          </p:cNvPr>
          <p:cNvSpPr txBox="1"/>
          <p:nvPr/>
        </p:nvSpPr>
        <p:spPr>
          <a:xfrm>
            <a:off x="1770751" y="5345445"/>
            <a:ext cx="95593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Формирование культуры активного отдыха</a:t>
            </a:r>
            <a:r>
              <a:rPr lang="ru-RU" dirty="0" smtClean="0"/>
              <a:t> Спортивные мероприятия становятся частью семейного досуга, что способствует формированию привычки проводить свободное время активно и полезно. Это важный аспект профилактики малоподвижного образа жизни и связанных с ним проблем со здоровьем.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3C306F3-43A5-3A4C-BCD8-D0207E3A747A}"/>
              </a:ext>
            </a:extLst>
          </p:cNvPr>
          <p:cNvSpPr txBox="1"/>
          <p:nvPr/>
        </p:nvSpPr>
        <p:spPr>
          <a:xfrm>
            <a:off x="919978" y="244874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7CF2911-A4F6-6F4B-94D7-5D790B8B48F4}"/>
              </a:ext>
            </a:extLst>
          </p:cNvPr>
          <p:cNvSpPr txBox="1"/>
          <p:nvPr/>
        </p:nvSpPr>
        <p:spPr>
          <a:xfrm>
            <a:off x="791738" y="3770796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60AB43A-6FF0-EC46-A91F-70C0BBFB8398}"/>
              </a:ext>
            </a:extLst>
          </p:cNvPr>
          <p:cNvSpPr txBox="1"/>
          <p:nvPr/>
        </p:nvSpPr>
        <p:spPr>
          <a:xfrm>
            <a:off x="704193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xmlns="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0BFE4FB-DBD4-3046-8961-57C86C99613F}"/>
              </a:ext>
            </a:extLst>
          </p:cNvPr>
          <p:cNvSpPr txBox="1"/>
          <p:nvPr/>
        </p:nvSpPr>
        <p:spPr>
          <a:xfrm>
            <a:off x="3708400" y="588577"/>
            <a:ext cx="535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110043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000" i="1" dirty="0" smtClean="0"/>
              <a:t>Родители (в первую очередь мамы)</a:t>
            </a:r>
            <a:r>
              <a:rPr lang="ru-RU" sz="2000" dirty="0" smtClean="0"/>
              <a:t> Особое внимание уделяется привлечению мам к участию в проекте. Они играют важную роль в формировании здорового образа жизни у детей и создании поддерживающей атмосферы во время занятий. В рамках проекта мамы участвуют в совместных тренировках, играх и соревнованиях вместе с детьми. Возраст, пол, социальный статус, уровень образования не важно. Любая мама может принять участие в проекте. </a:t>
            </a:r>
          </a:p>
          <a:p>
            <a:pPr marL="457200" indent="-457200">
              <a:buAutoNum type="arabicPeriod"/>
            </a:pPr>
            <a:r>
              <a:rPr lang="ru-RU" sz="2000" i="1" dirty="0" smtClean="0"/>
              <a:t>Педагогический состав</a:t>
            </a:r>
            <a:r>
              <a:rPr lang="ru-RU" sz="2000" dirty="0" smtClean="0"/>
              <a:t> Воспитатели и инструктор по физической культуре также входят в целевую аудиторию. Они занимаются организацией мероприятий и обеспечением безопасности участников. Педагоги поддерживают взаимодействие между детьми и родителями, создавая благоприятные условия для совместной деятельности.</a:t>
            </a:r>
          </a:p>
          <a:p>
            <a:pPr marL="457200" indent="-457200">
              <a:buAutoNum type="arabicPeriod"/>
            </a:pPr>
            <a:r>
              <a:rPr lang="ru-RU" sz="2000" i="1" dirty="0" smtClean="0"/>
              <a:t>Администрация детского сада</a:t>
            </a:r>
            <a:r>
              <a:rPr lang="ru-RU" sz="2000" dirty="0" smtClean="0"/>
              <a:t> Руководство учреждения заинтересовано в успешном проведении проекта, поскольку он способствует улучшению имиджа детского сада, повышению уровня вовлеченности родителей и созданию комфортной среды для развития детей.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8FD9C88-5035-B741-9EF2-4D25C8FCEB64}"/>
              </a:ext>
            </a:extLst>
          </p:cNvPr>
          <p:cNvSpPr txBox="1"/>
          <p:nvPr/>
        </p:nvSpPr>
        <p:spPr>
          <a:xfrm>
            <a:off x="2184400" y="588577"/>
            <a:ext cx="76792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endParaRPr lang="ru-RU" sz="2000" dirty="0" smtClean="0"/>
          </a:p>
          <a:p>
            <a:pPr>
              <a:spcBef>
                <a:spcPts val="1200"/>
              </a:spcBef>
            </a:pP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47127" y="1542684"/>
            <a:ext cx="100256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Устойчивая стадия</a:t>
            </a:r>
            <a:r>
              <a:rPr lang="ru-RU" dirty="0" smtClean="0"/>
              <a:t> . Проект стал неотъемлемой частью образовательного процесса детского сада. Проект проводится ежегодно в течении 3 лет, участие родителей становится привычным. Результаты становятся стабильными и заметными: улучшается здоровье детей, повышается уровень физической активности семей.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D9C69FB-0247-0B45-B74E-CC7C827B27CE}"/>
              </a:ext>
            </a:extLst>
          </p:cNvPr>
          <p:cNvSpPr txBox="1"/>
          <p:nvPr/>
        </p:nvSpPr>
        <p:spPr>
          <a:xfrm>
            <a:off x="524632" y="1111797"/>
            <a:ext cx="1107879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Миссия проекта </a:t>
            </a:r>
            <a:r>
              <a:rPr lang="ru-RU" sz="2000" i="1" dirty="0" smtClean="0"/>
              <a:t>«Мама на спорте»</a:t>
            </a:r>
            <a:r>
              <a:rPr lang="ru-RU" sz="2000" dirty="0" smtClean="0"/>
              <a:t> заключается в создании условий для формирования здорового и активного образа жизни у детей и их семей через совместные спортивные мероприятия. Проект направлен на укрепление физического и эмоционального здоровья дошкольников, развитие их двигательных навыков, а также на установление тесных связей между родителями и детьми посредством участия в физической активности.</a:t>
            </a:r>
            <a:endParaRPr lang="ru-RU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278B6A2-483B-5041-9AAB-37FF081A67F6}"/>
              </a:ext>
            </a:extLst>
          </p:cNvPr>
          <p:cNvSpPr txBox="1"/>
          <p:nvPr/>
        </p:nvSpPr>
        <p:spPr>
          <a:xfrm>
            <a:off x="325617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7C7FB12-663E-BB45-B0AE-A412BADB16B3}"/>
              </a:ext>
            </a:extLst>
          </p:cNvPr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6AF7BDC-95D7-3642-91FF-A8B00E650BBC}"/>
              </a:ext>
            </a:extLst>
          </p:cNvPr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BA06FC8-20DC-1442-B6F9-1D752E470FFA}"/>
              </a:ext>
            </a:extLst>
          </p:cNvPr>
          <p:cNvSpPr txBox="1"/>
          <p:nvPr/>
        </p:nvSpPr>
        <p:spPr>
          <a:xfrm>
            <a:off x="787531" y="2823510"/>
            <a:ext cx="28023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Цель и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AEF22A-80F6-934F-814E-7A34502A8484}"/>
              </a:ext>
            </a:extLst>
          </p:cNvPr>
          <p:cNvSpPr txBox="1"/>
          <p:nvPr/>
        </p:nvSpPr>
        <p:spPr>
          <a:xfrm>
            <a:off x="1175658" y="3346730"/>
            <a:ext cx="37960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повышении уровня физической активности и укрепления здоровья детей дошкольного возраста путем привлечения родителей, особенно мам, к совместным спортивным занятиям. Этот подход способствует формированию у детей устойчивых привычек к здоровому образу жизни, улучшает физическую подготовку и развивает социальные навыки через активное взаимодействие с семьей и сверстниками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93B1BA54-CEA8-324D-A51C-67190010D735}"/>
              </a:ext>
            </a:extLst>
          </p:cNvPr>
          <p:cNvSpPr txBox="1"/>
          <p:nvPr/>
        </p:nvSpPr>
        <p:spPr>
          <a:xfrm>
            <a:off x="5567728" y="3199152"/>
            <a:ext cx="61712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Активизация участия мам в спортивной жизни детского сада, создание условий для совместного времяпровождения с детьми.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EC083BC-A197-F644-8276-D16BE958C6FF}"/>
              </a:ext>
            </a:extLst>
          </p:cNvPr>
          <p:cNvSpPr txBox="1"/>
          <p:nvPr/>
        </p:nvSpPr>
        <p:spPr>
          <a:xfrm>
            <a:off x="5637587" y="4175376"/>
            <a:ext cx="61013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Воспитание у детей и родителей осознанного отношения к своему здоровью и прививание устойчивых привычек ведения активного образа жизни.</a:t>
            </a:r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13142D69-389E-FA41-B6F5-C90265FC495B}"/>
              </a:ext>
            </a:extLst>
          </p:cNvPr>
          <p:cNvSpPr txBox="1"/>
          <p:nvPr/>
        </p:nvSpPr>
        <p:spPr>
          <a:xfrm>
            <a:off x="5637587" y="5084110"/>
            <a:ext cx="61013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Укрепление взаимоотношений между детьми и родителями, а также формирование доверительной и теплой атмосферы в семье через совместное участие в спортивных событиях.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690254-2E86-BE45-BDF3-C531AFA98911}"/>
              </a:ext>
            </a:extLst>
          </p:cNvPr>
          <p:cNvSpPr txBox="1"/>
          <p:nvPr/>
        </p:nvSpPr>
        <p:spPr>
          <a:xfrm>
            <a:off x="3979333" y="588577"/>
            <a:ext cx="48344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137FA73-FDF5-4545-9A83-B81C56B1FB7A}"/>
              </a:ext>
            </a:extLst>
          </p:cNvPr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Проект </a:t>
            </a:r>
            <a:r>
              <a:rPr lang="ru-RU" sz="2000" i="1" dirty="0" smtClean="0"/>
              <a:t>«Мама на спорте»</a:t>
            </a:r>
            <a:r>
              <a:rPr lang="ru-RU" sz="2000" dirty="0" smtClean="0"/>
              <a:t> направлен на приобщение детей и их родителей, особенно мам, к активному и здоровому образу жизни через совместные спортивные занятия в детском саду.</a:t>
            </a:r>
            <a:endParaRPr lang="ru-RU" sz="2000" dirty="0"/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xmlns="" id="{A94B22EA-478D-ED42-A6D1-AF33314DED96}"/>
              </a:ext>
            </a:extLst>
          </p:cNvPr>
          <p:cNvSpPr/>
          <p:nvPr/>
        </p:nvSpPr>
        <p:spPr>
          <a:xfrm>
            <a:off x="599090" y="2254942"/>
            <a:ext cx="11004332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Механизм проекта включает : 1. </a:t>
            </a:r>
            <a:r>
              <a:rPr lang="ru-RU" i="1" dirty="0" smtClean="0"/>
              <a:t>Создание видеоролика о спортивном увлечении мамы</a:t>
            </a:r>
            <a:r>
              <a:rPr lang="ru-RU" dirty="0" smtClean="0"/>
              <a:t>. 2. </a:t>
            </a:r>
            <a:r>
              <a:rPr lang="ru-RU" i="1" dirty="0" smtClean="0"/>
              <a:t>Создание видеоролика о приготовлении полезного блюда. </a:t>
            </a:r>
            <a:r>
              <a:rPr lang="ru-RU" dirty="0" smtClean="0"/>
              <a:t>3. З</a:t>
            </a:r>
            <a:r>
              <a:rPr lang="ru-RU" i="1" dirty="0" smtClean="0"/>
              <a:t>арядка для воспитанников</a:t>
            </a:r>
            <a:r>
              <a:rPr lang="ru-RU" dirty="0" smtClean="0"/>
              <a:t> 4. </a:t>
            </a:r>
            <a:r>
              <a:rPr lang="ru-RU" i="1" dirty="0" smtClean="0"/>
              <a:t>Сдача норм ГТО</a:t>
            </a:r>
            <a:r>
              <a:rPr lang="ru-RU" dirty="0" smtClean="0"/>
              <a:t>. 5 </a:t>
            </a:r>
            <a:r>
              <a:rPr lang="ru-RU" dirty="0" err="1" smtClean="0"/>
              <a:t>Флешмоб</a:t>
            </a:r>
            <a:r>
              <a:rPr lang="ru-RU" dirty="0" smtClean="0"/>
              <a:t> «Повтори движение». 6. </a:t>
            </a:r>
            <a:r>
              <a:rPr lang="ru-RU" i="1" dirty="0" smtClean="0"/>
              <a:t>Информационная поддержка</a:t>
            </a:r>
            <a:endParaRPr lang="ru-RU" dirty="0"/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:a16="http://schemas.microsoft.com/office/drawing/2014/main" xmlns="" id="{BEB46AAA-30A5-DB41-83AD-72BC9CB91D2F}"/>
              </a:ext>
            </a:extLst>
          </p:cNvPr>
          <p:cNvSpPr/>
          <p:nvPr/>
        </p:nvSpPr>
        <p:spPr>
          <a:xfrm>
            <a:off x="1266718" y="3640621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Проект </a:t>
            </a:r>
            <a:r>
              <a:rPr lang="ru-RU" i="1" dirty="0" smtClean="0"/>
              <a:t>«Мама на спорте»</a:t>
            </a:r>
            <a:r>
              <a:rPr lang="ru-RU" dirty="0" smtClean="0"/>
              <a:t> — это инициатива, реализуемая в детском саду, направленная на привлечение родителей, преимущественно мам, к активному участию в спортивных мероприятиях вместе с их детьми. </a:t>
            </a:r>
            <a:endParaRPr lang="ru-RU" dirty="0"/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:a16="http://schemas.microsoft.com/office/drawing/2014/main" xmlns="" id="{67F45B01-050D-CE47-83F2-B1A6474A87AF}"/>
              </a:ext>
            </a:extLst>
          </p:cNvPr>
          <p:cNvSpPr/>
          <p:nvPr/>
        </p:nvSpPr>
        <p:spPr>
          <a:xfrm>
            <a:off x="1266718" y="5026300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Ключевые инициативы и события: 1.</a:t>
            </a:r>
            <a:r>
              <a:rPr lang="ru-RU" i="1" dirty="0" smtClean="0"/>
              <a:t>Регулярные совместные тренировки. </a:t>
            </a:r>
            <a:r>
              <a:rPr lang="ru-RU" dirty="0" smtClean="0"/>
              <a:t>2.</a:t>
            </a:r>
            <a:r>
              <a:rPr lang="ru-RU" i="1" dirty="0" smtClean="0"/>
              <a:t>Игровые эстафеты и соревнования</a:t>
            </a:r>
            <a:r>
              <a:rPr lang="ru-RU" dirty="0" smtClean="0"/>
              <a:t>. 3.</a:t>
            </a:r>
            <a:r>
              <a:rPr lang="ru-RU" i="1" dirty="0" smtClean="0"/>
              <a:t>Мастер-классы по различным видам спорта</a:t>
            </a:r>
            <a:r>
              <a:rPr lang="ru-RU" dirty="0" smtClean="0"/>
              <a:t>. 4.</a:t>
            </a:r>
            <a:r>
              <a:rPr lang="ru-RU" i="1" dirty="0" smtClean="0"/>
              <a:t>Дни здоровья и спортивные праздники</a:t>
            </a:r>
            <a:r>
              <a:rPr lang="ru-RU" dirty="0" smtClean="0"/>
              <a:t> 5.</a:t>
            </a:r>
            <a:r>
              <a:rPr lang="ru-RU" i="1" dirty="0" smtClean="0"/>
              <a:t>Образовательные лекции и семинары</a:t>
            </a:r>
            <a:r>
              <a:rPr lang="ru-RU" dirty="0" smtClean="0"/>
              <a:t> 6.</a:t>
            </a:r>
            <a:r>
              <a:rPr lang="ru-RU" i="1" dirty="0" smtClean="0"/>
              <a:t>Флешмобы и </a:t>
            </a:r>
            <a:r>
              <a:rPr lang="ru-RU" i="1" dirty="0" err="1" smtClean="0"/>
              <a:t>челленджи</a:t>
            </a:r>
            <a:r>
              <a:rPr lang="ru-RU" dirty="0" smtClean="0"/>
              <a:t> 7.</a:t>
            </a:r>
            <a:r>
              <a:rPr lang="ru-RU" i="1" dirty="0" smtClean="0"/>
              <a:t>Награждение и поощрение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8E5D33E-8624-9F40-B0DC-F3E78C924CAB}"/>
              </a:ext>
            </a:extLst>
          </p:cNvPr>
          <p:cNvSpPr txBox="1"/>
          <p:nvPr/>
        </p:nvSpPr>
        <p:spPr>
          <a:xfrm>
            <a:off x="3632200" y="588577"/>
            <a:ext cx="57065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:a16="http://schemas.microsoft.com/office/drawing/2014/main" xmlns="" id="{89879918-B16C-1F4D-A71E-A636346F56B4}"/>
              </a:ext>
            </a:extLst>
          </p:cNvPr>
          <p:cNvSpPr/>
          <p:nvPr/>
        </p:nvSpPr>
        <p:spPr>
          <a:xfrm>
            <a:off x="599090" y="2327514"/>
            <a:ext cx="4845269" cy="193968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dirty="0" smtClean="0"/>
              <a:t>Запуск проекта </a:t>
            </a:r>
            <a:r>
              <a:rPr lang="ru-RU" sz="1400" i="1" dirty="0" smtClean="0"/>
              <a:t>«Мама на спорте»</a:t>
            </a:r>
            <a:r>
              <a:rPr lang="ru-RU" sz="1400" dirty="0" smtClean="0"/>
              <a:t> в детском саду начинается с тщательной подготовки и планирования. Вот ключевые этапы запуска: </a:t>
            </a:r>
          </a:p>
          <a:p>
            <a:r>
              <a:rPr lang="ru-RU" sz="1400" dirty="0" smtClean="0"/>
              <a:t>1.</a:t>
            </a:r>
            <a:r>
              <a:rPr lang="ru-RU" sz="1400" i="1" dirty="0" smtClean="0"/>
              <a:t>Идея и концепция;</a:t>
            </a:r>
            <a:r>
              <a:rPr lang="ru-RU" sz="1400" dirty="0" smtClean="0"/>
              <a:t> 2.</a:t>
            </a:r>
            <a:r>
              <a:rPr lang="ru-RU" sz="1400" i="1" dirty="0" smtClean="0"/>
              <a:t>Планирование</a:t>
            </a:r>
            <a:r>
              <a:rPr lang="ru-RU" sz="1400" dirty="0" smtClean="0"/>
              <a:t> ;3.</a:t>
            </a:r>
            <a:r>
              <a:rPr lang="ru-RU" sz="1400" i="1" dirty="0" smtClean="0"/>
              <a:t>Команда проекта</a:t>
            </a:r>
            <a:r>
              <a:rPr lang="ru-RU" sz="1400" dirty="0" smtClean="0"/>
              <a:t> ; 4.</a:t>
            </a:r>
            <a:r>
              <a:rPr lang="ru-RU" sz="1400" i="1" dirty="0" smtClean="0"/>
              <a:t>Информирование и привлечение участников</a:t>
            </a:r>
            <a:r>
              <a:rPr lang="ru-RU" sz="1400" dirty="0" smtClean="0"/>
              <a:t> ; 5.</a:t>
            </a:r>
            <a:r>
              <a:rPr lang="ru-RU" sz="1400" i="1" dirty="0" smtClean="0"/>
              <a:t>Подготовка инфраструктуры</a:t>
            </a:r>
            <a:r>
              <a:rPr lang="ru-RU" sz="1400" dirty="0" smtClean="0"/>
              <a:t> ; 6.</a:t>
            </a:r>
            <a:r>
              <a:rPr lang="ru-RU" sz="1400" i="1" dirty="0" smtClean="0"/>
              <a:t>Начало проекта; </a:t>
            </a:r>
            <a:r>
              <a:rPr lang="ru-RU" sz="1400" dirty="0" smtClean="0"/>
              <a:t> 7.</a:t>
            </a:r>
            <a:r>
              <a:rPr lang="ru-RU" sz="1400" i="1" dirty="0" smtClean="0"/>
              <a:t>Мониторинг и обратная связь</a:t>
            </a:r>
            <a:r>
              <a:rPr lang="ru-RU" sz="1400" dirty="0" smtClean="0"/>
              <a:t> ; 8.</a:t>
            </a:r>
            <a:r>
              <a:rPr lang="ru-RU" sz="1400" i="1" dirty="0" smtClean="0"/>
              <a:t>Документирование и отчетность</a:t>
            </a:r>
            <a:r>
              <a:rPr lang="ru-RU" sz="1400" dirty="0" smtClean="0"/>
              <a:t> </a:t>
            </a:r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xmlns="" id="{C99722BC-85BA-A140-9E9E-71C5F0D0B7CC}"/>
              </a:ext>
            </a:extLst>
          </p:cNvPr>
          <p:cNvSpPr/>
          <p:nvPr/>
        </p:nvSpPr>
        <p:spPr>
          <a:xfrm>
            <a:off x="5559973" y="2475552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Инструменты проекта </a:t>
            </a:r>
            <a:r>
              <a:rPr lang="ru-RU" i="1" dirty="0" smtClean="0"/>
              <a:t>«Мама на спорте»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1.</a:t>
            </a:r>
            <a:r>
              <a:rPr lang="ru-RU" i="1" dirty="0" smtClean="0"/>
              <a:t>Методические материалы</a:t>
            </a:r>
            <a:r>
              <a:rPr lang="ru-RU" dirty="0" smtClean="0"/>
              <a:t> ; 2.</a:t>
            </a:r>
            <a:r>
              <a:rPr lang="ru-RU" i="1" dirty="0" smtClean="0"/>
              <a:t>Спортивный инвентарь; </a:t>
            </a:r>
            <a:r>
              <a:rPr lang="ru-RU" dirty="0" smtClean="0"/>
              <a:t>3.</a:t>
            </a:r>
            <a:r>
              <a:rPr lang="ru-RU" i="1" dirty="0" smtClean="0"/>
              <a:t>Электронные ресурсы</a:t>
            </a:r>
            <a:r>
              <a:rPr lang="ru-RU" dirty="0" smtClean="0"/>
              <a:t> ; 4.</a:t>
            </a:r>
            <a:r>
              <a:rPr lang="ru-RU" i="1" dirty="0" smtClean="0"/>
              <a:t>Мероприятия и акции</a:t>
            </a:r>
            <a:r>
              <a:rPr lang="ru-RU" dirty="0" smtClean="0"/>
              <a:t> ; 5.</a:t>
            </a:r>
            <a:r>
              <a:rPr lang="ru-RU" i="1" dirty="0" smtClean="0"/>
              <a:t>Наградная система; </a:t>
            </a:r>
            <a:r>
              <a:rPr lang="ru-RU" dirty="0" smtClean="0"/>
              <a:t>6.</a:t>
            </a:r>
            <a:r>
              <a:rPr lang="ru-RU" i="1" dirty="0" smtClean="0"/>
              <a:t>Обратная связь и мониторинг</a:t>
            </a:r>
            <a:r>
              <a:rPr lang="ru-RU" dirty="0" smtClean="0"/>
              <a:t> ; 7</a:t>
            </a:r>
            <a:r>
              <a:rPr lang="ru-RU" i="1" dirty="0" smtClean="0"/>
              <a:t>. </a:t>
            </a:r>
            <a:r>
              <a:rPr lang="en-US" i="1" dirty="0" smtClean="0"/>
              <a:t>PR </a:t>
            </a:r>
            <a:r>
              <a:rPr lang="ru-RU" i="1" dirty="0" smtClean="0"/>
              <a:t>и продвижение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xmlns="" id="{2FEE36DE-3F0A-2C4F-8F97-DC06DFD1A9D9}"/>
              </a:ext>
            </a:extLst>
          </p:cNvPr>
          <p:cNvSpPr/>
          <p:nvPr/>
        </p:nvSpPr>
        <p:spPr>
          <a:xfrm>
            <a:off x="599090" y="4398057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</a:p>
          <a:p>
            <a:r>
              <a:rPr lang="ru-RU" dirty="0" smtClean="0"/>
              <a:t>1.</a:t>
            </a:r>
            <a:r>
              <a:rPr lang="ru-RU" i="1" dirty="0" smtClean="0"/>
              <a:t>Подготовительный этап: определение целей и задач, составление плана мероприятий, подбор команды.  2.Запуск проекта: презентация проекта, сбор заявок, подготовка инфраструктуры. 3.Реализация проекта: мероприятия в соответствии с планом, </a:t>
            </a:r>
            <a:r>
              <a:rPr lang="ru-RU" i="1" dirty="0" err="1" smtClean="0"/>
              <a:t>фотосессии</a:t>
            </a:r>
            <a:r>
              <a:rPr lang="ru-RU" i="1" dirty="0" smtClean="0"/>
              <a:t> и видеоматериалы: 4.Контроль и мониторинг: опросы и анкетирования, ведение отчетности. 5.Итоговый этап: подведение итогов, награждение участников, распространение опыта.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02DB4CB-73D1-2148-924A-D3D1A20C3243}"/>
              </a:ext>
            </a:extLst>
          </p:cNvPr>
          <p:cNvSpPr txBox="1"/>
          <p:nvPr/>
        </p:nvSpPr>
        <p:spPr>
          <a:xfrm>
            <a:off x="2175933" y="588577"/>
            <a:ext cx="6824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xmlns="" id="{95A6727E-4E54-5049-AD3F-7E4D733BE664}"/>
              </a:ext>
            </a:extLst>
          </p:cNvPr>
          <p:cNvSpPr/>
          <p:nvPr/>
        </p:nvSpPr>
        <p:spPr>
          <a:xfrm>
            <a:off x="707844" y="22966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xmlns="" id="{F97F9C59-89C4-ED46-BC9F-0D3E4EABDB46}"/>
              </a:ext>
            </a:extLst>
          </p:cNvPr>
          <p:cNvSpPr/>
          <p:nvPr/>
        </p:nvSpPr>
        <p:spPr>
          <a:xfrm>
            <a:off x="707844" y="293718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xmlns="" id="{0B50C7FF-C535-C04C-BB21-B8312DB0B06A}"/>
              </a:ext>
            </a:extLst>
          </p:cNvPr>
          <p:cNvSpPr/>
          <p:nvPr/>
        </p:nvSpPr>
        <p:spPr>
          <a:xfrm>
            <a:off x="707844" y="355573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:a16="http://schemas.microsoft.com/office/drawing/2014/main" xmlns="" id="{1A11A1F6-0531-364A-AD8A-E589334E16B2}"/>
              </a:ext>
            </a:extLst>
          </p:cNvPr>
          <p:cNvSpPr/>
          <p:nvPr/>
        </p:nvSpPr>
        <p:spPr>
          <a:xfrm>
            <a:off x="707844" y="433515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:a16="http://schemas.microsoft.com/office/drawing/2014/main" xmlns="" id="{D73557A0-38A9-CB4B-B14C-F1430907911C}"/>
              </a:ext>
            </a:extLst>
          </p:cNvPr>
          <p:cNvSpPr/>
          <p:nvPr/>
        </p:nvSpPr>
        <p:spPr>
          <a:xfrm>
            <a:off x="707844" y="4918675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8678E1D-1ED6-9A49-824B-A22693BFE844}"/>
              </a:ext>
            </a:extLst>
          </p:cNvPr>
          <p:cNvSpPr txBox="1"/>
          <p:nvPr/>
        </p:nvSpPr>
        <p:spPr>
          <a:xfrm>
            <a:off x="1096871" y="2019738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Укрепление эмоциональной связи между детьми и родителями через совместные занятия спортом. Создание традиций активного семейного досуга.</a:t>
            </a:r>
            <a:endParaRPr lang="ru-RU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DC87659-64EE-F442-B024-A538C907FAFE}"/>
              </a:ext>
            </a:extLst>
          </p:cNvPr>
          <p:cNvSpPr txBox="1"/>
          <p:nvPr/>
        </p:nvSpPr>
        <p:spPr>
          <a:xfrm>
            <a:off x="1096871" y="2727624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Распространение знаний о пользе спорта и здоровом питании среди родителей и детей. Вовлечение большего количества семей в активный образ жизни.</a:t>
            </a:r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D9F775E-F051-4040-A4CF-F5F248A66BCF}"/>
              </a:ext>
            </a:extLst>
          </p:cNvPr>
          <p:cNvSpPr txBox="1"/>
          <p:nvPr/>
        </p:nvSpPr>
        <p:spPr>
          <a:xfrm>
            <a:off x="1096871" y="3397947"/>
            <a:ext cx="103246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smtClean="0"/>
              <a:t>Рост интереса к физической активности и желание продолжать заниматься спортом. Увеличение числа детей и родителей, регулярно занимающихся физической культурой. </a:t>
            </a:r>
            <a:br>
              <a:rPr lang="ru-RU" sz="2000" smtClean="0"/>
            </a:br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52F3FE3-DDDF-F04D-99FC-5558F11755A7}"/>
              </a:ext>
            </a:extLst>
          </p:cNvPr>
          <p:cNvSpPr txBox="1"/>
          <p:nvPr/>
        </p:nvSpPr>
        <p:spPr>
          <a:xfrm>
            <a:off x="1096871" y="4174327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Получение новых знаний и навыков в области физической культуры и спорта. Повышение уровня осведомленности о принципах здорового образа жизни.</a:t>
            </a:r>
            <a:endParaRPr lang="ru-RU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26DD552-DC4B-A740-A522-4DBB1979DBB7}"/>
              </a:ext>
            </a:extLst>
          </p:cNvPr>
          <p:cNvSpPr txBox="1"/>
          <p:nvPr/>
        </p:nvSpPr>
        <p:spPr>
          <a:xfrm>
            <a:off x="1096871" y="4882213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Привычка к ежедневной физической активности как у детей, так и у родителей. Осознание важности здорового образа жизни и правильного питания.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388475A-0C6F-9641-A042-B188E420BA4B}"/>
              </a:ext>
            </a:extLst>
          </p:cNvPr>
          <p:cNvSpPr txBox="1"/>
          <p:nvPr/>
        </p:nvSpPr>
        <p:spPr>
          <a:xfrm>
            <a:off x="2370667" y="588577"/>
            <a:ext cx="74167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xmlns="" id="{C4169BAA-4B12-B14F-A2F9-009A19F16532}"/>
              </a:ext>
            </a:extLst>
          </p:cNvPr>
          <p:cNvSpPr/>
          <p:nvPr/>
        </p:nvSpPr>
        <p:spPr>
          <a:xfrm>
            <a:off x="599090" y="2454952"/>
            <a:ext cx="4845269" cy="18990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Проект реализовывался три раза в МАДОУ – детский сад № 151 города Екатеринбург</a:t>
            </a: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xmlns="" id="{444AD552-A7DD-B541-B481-B576E7BAE03B}"/>
              </a:ext>
            </a:extLst>
          </p:cNvPr>
          <p:cNvSpPr/>
          <p:nvPr/>
        </p:nvSpPr>
        <p:spPr>
          <a:xfrm>
            <a:off x="5559973" y="2475552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СМИ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xmlns="" id="{C18EE8D4-00F3-1F40-B507-684B74EA7715}"/>
              </a:ext>
            </a:extLst>
          </p:cNvPr>
          <p:cNvSpPr/>
          <p:nvPr/>
        </p:nvSpPr>
        <p:spPr>
          <a:xfrm>
            <a:off x="599090" y="4503591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В 2022 году участвовало 27 мам воспитанников; в 2023 -42; в 2024 -57</a:t>
            </a:r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xmlns="" id="{6925F8D5-4A90-3449-9C15-AFA3927AC4E0}"/>
              </a:ext>
            </a:extLst>
          </p:cNvPr>
          <p:cNvSpPr/>
          <p:nvPr/>
        </p:nvSpPr>
        <p:spPr>
          <a:xfrm>
            <a:off x="5559973" y="3465189"/>
            <a:ext cx="6032938" cy="888803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>
                <a:solidFill>
                  <a:schemeClr val="bg1"/>
                </a:solidFill>
              </a:rPr>
              <a:t>Соц. </a:t>
            </a:r>
            <a:r>
              <a:rPr lang="ru-RU" dirty="0" smtClean="0">
                <a:solidFill>
                  <a:schemeClr val="bg1"/>
                </a:solidFill>
              </a:rPr>
              <a:t>Сети</a:t>
            </a:r>
            <a:r>
              <a:rPr lang="ru-RU" u="sng" dirty="0" smtClean="0">
                <a:hlinkClick r:id="rId3"/>
              </a:rPr>
              <a:t> https://vk.com/public212451953</a:t>
            </a:r>
            <a:r>
              <a:rPr lang="ru-RU" dirty="0" smtClean="0"/>
              <a:t>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1300</Words>
  <Application>Microsoft Office PowerPoint</Application>
  <PresentationFormat>Произвольный</PresentationFormat>
  <Paragraphs>83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nikolai kichigin</cp:lastModifiedBy>
  <cp:revision>44</cp:revision>
  <dcterms:created xsi:type="dcterms:W3CDTF">2025-03-26T12:04:55Z</dcterms:created>
  <dcterms:modified xsi:type="dcterms:W3CDTF">2025-04-14T12:24:18Z</dcterms:modified>
</cp:coreProperties>
</file>