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3" r:id="rId9"/>
    <p:sldId id="266" r:id="rId10"/>
    <p:sldId id="267" r:id="rId11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2E87"/>
    <a:srgbClr val="A23694"/>
    <a:srgbClr val="863458"/>
    <a:srgbClr val="651C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 showGuides="1">
      <p:cViewPr varScale="1">
        <p:scale>
          <a:sx n="114" d="100"/>
          <a:sy n="114" d="100"/>
        </p:scale>
        <p:origin x="43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3CA14-0783-0442-8B43-1865A8812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07D968-37EC-FE40-AB46-32C59BD11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1B1C4-A9AA-9042-9A10-D8A21B428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04/10/2025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D9571-5E7F-E745-AEB9-7CA9B155D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E4D91-4232-2E40-B542-61599FA52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013099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8B3C3-C578-844B-AF87-F297E696D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4A91F7-A599-FB43-A586-0CC751004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1F158-2512-A44D-A26D-54697C16E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04/10/2025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4F998-4F9B-804A-9F02-0F4D60108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1966B-9D23-6848-99CB-AB9C01AB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29233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08C84E-89E4-D749-BF5D-C7AFF866AA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841363-9323-674F-A3CA-6D2AAEE61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CFA2A-828B-5843-93AB-C4BBF9132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04/10/2025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EFA42-7CDF-C24D-8B70-B191A9AEC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5325E-D7E8-9F48-B2BF-11C3640A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02137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563C7-BF04-9541-A3BA-1EC3155ED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8868E-D979-C241-9B7B-847DB9EFB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3B753-0970-BA49-8E1F-69739D451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04/10/2025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1C29A-35D4-764F-8EF5-3B1CB7A4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5C276-872E-5C43-B7CF-2AD1F9D3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66470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DDB34-A444-AC47-803F-5C0D2E85D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685CE-926B-ED47-BE9E-FA65006D4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7A14B-C39F-6845-B507-E6C27D1AE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04/10/2025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8461A-2CA5-9C43-BE32-7E938C3CD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39A6B-82D4-FA40-9BF2-3B5522C1D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759332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215C8-2F70-BA4E-AFC1-2D345E50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C1E8B-2AA2-DF40-A096-0F20FFA597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520B7B-023C-F549-8C1D-ABE1A60C5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3FBAD-B739-3849-AE3A-878D05538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04/10/2025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D44275-9D2F-D540-98C7-790CF9E40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D65E1B-BDC3-5E40-B884-047D1EED5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96910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A4140-6F29-874E-83AA-5CBE2EB5C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479D2-391E-3D47-9236-19E384C6B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7586E-75BA-BA45-8BC4-920EABE2A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EF321A-AC70-EF49-8FCC-46AA238979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A2D6C3-FD50-B64A-9FBE-62BB4E0DAF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462348-8F70-B14D-BE99-0C70F9FB2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04/10/2025</a:t>
            </a:fld>
            <a:endParaRPr lang="en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8A1FC1-9FD6-2546-BF32-F542B8245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87ADF1-7043-3943-9B86-91A5BFAAE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98242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22561-48E8-EE44-B6C8-58030750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EF9D8E-5CD9-FC4F-B6F4-C020B57E4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04/10/2025</a:t>
            </a:fld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9FEC1-62B9-824C-822A-7AF12162A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9528D4-1EA2-B548-9AD9-1B7F8428E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868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5A742A-4AF4-2543-813D-9C714AC9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04/10/2025</a:t>
            </a:fld>
            <a:endParaRPr lang="en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921CE1-9D2B-2843-8523-1F03F6B82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B24975-66A2-2B48-A7C4-BD60AEBFC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525301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92AEC-4239-8546-8CD5-EA687E73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61AE6-5F80-AA4C-9CB5-5F3A8FC8C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ABE359-5A99-DD4C-B0D3-25A48DB1C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B49FA-C8A1-2948-A5F0-3FC5D3054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04/10/2025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418EFC-7344-1549-8D73-BEF777EBA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730B34-6B03-2C4D-9648-5B35E449C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8075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BFACA-111A-D74A-AD16-129F183A4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E9030E-57F6-1141-BCB4-E951A80B43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6E3DE-83F5-6541-8F19-ED9CDCBD3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AA7955-355C-0145-B0AA-A67AC9CBD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04/10/2025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6279E2-40E0-E74A-9196-0CFD2D07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84C6A-B901-5F4D-B2DF-14E4FBA1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9454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00B775-6F2A-A24E-B50A-4A3DE0E5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D5A98-EC46-7644-8DA8-92AFCEC35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DDACC-C11C-8C47-8E0D-C4036CB53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EFBB3-7FA6-3D49-B851-9472CC50247F}" type="datetimeFigureOut">
              <a:rPr lang="en-RU" smtClean="0"/>
              <a:t>04/10/2025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3BE82-33C8-7C44-81AF-AE353C01D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79654-7902-ED4A-8D7C-93B21514F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11852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wall-217323625_176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C2C3183-3BA4-DC45-A563-EB07D8457435}"/>
              </a:ext>
            </a:extLst>
          </p:cNvPr>
          <p:cNvSpPr/>
          <p:nvPr/>
        </p:nvSpPr>
        <p:spPr>
          <a:xfrm>
            <a:off x="441434" y="1145628"/>
            <a:ext cx="11319642" cy="5370786"/>
          </a:xfrm>
          <a:prstGeom prst="roundRect">
            <a:avLst>
              <a:gd name="adj" fmla="val 5904"/>
            </a:avLst>
          </a:prstGeom>
          <a:solidFill>
            <a:srgbClr val="A72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475A95-DB94-754D-B3E8-90058E167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2933" y="113255"/>
            <a:ext cx="1661510" cy="8642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63974C-299F-3A42-928D-66554BBDC41B}"/>
              </a:ext>
            </a:extLst>
          </p:cNvPr>
          <p:cNvSpPr txBox="1"/>
          <p:nvPr/>
        </p:nvSpPr>
        <p:spPr>
          <a:xfrm>
            <a:off x="767255" y="1848585"/>
            <a:ext cx="59791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Всероссийский конкурсный отбор проектов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«Женщины за здоровое общество»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9B813D-2B66-114A-A35A-8916837DF786}"/>
              </a:ext>
            </a:extLst>
          </p:cNvPr>
          <p:cNvSpPr txBox="1"/>
          <p:nvPr/>
        </p:nvSpPr>
        <p:spPr>
          <a:xfrm>
            <a:off x="767255" y="2921934"/>
            <a:ext cx="9534985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700"/>
              </a:lnSpc>
            </a:pPr>
            <a:r>
              <a:rPr lang="ru-RU" sz="5400" dirty="0">
                <a:solidFill>
                  <a:schemeClr val="bg1"/>
                </a:solidFill>
                <a:latin typeface="Playfair Display" pitchFamily="2" charset="-52"/>
              </a:rPr>
              <a:t>ТРЕЗВАЯ МАМА – СЧАСТЛИВЫЕ ДЕТИ</a:t>
            </a:r>
            <a:endParaRPr lang="ru-RU" sz="4800" dirty="0">
              <a:solidFill>
                <a:schemeClr val="bg1"/>
              </a:solidFill>
              <a:latin typeface="Playfair Display" pitchFamily="2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9C0A55-CA0E-4A40-B358-6A83C9303414}"/>
              </a:ext>
            </a:extLst>
          </p:cNvPr>
          <p:cNvSpPr txBox="1"/>
          <p:nvPr/>
        </p:nvSpPr>
        <p:spPr>
          <a:xfrm>
            <a:off x="767255" y="5488042"/>
            <a:ext cx="108799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Руководитель команды: Малышко Елена Владимировна, </a:t>
            </a:r>
          </a:p>
          <a:p>
            <a:r>
              <a:rPr lang="ru-RU" sz="2000" dirty="0">
                <a:solidFill>
                  <a:schemeClr val="bg1"/>
                </a:solidFill>
              </a:rPr>
              <a:t>Государственное бюджетное учреждение </a:t>
            </a:r>
          </a:p>
          <a:p>
            <a:r>
              <a:rPr lang="ru-RU" sz="2000" dirty="0">
                <a:solidFill>
                  <a:schemeClr val="bg1"/>
                </a:solidFill>
              </a:rPr>
              <a:t>Ростовской области «Наркологический диспансер», Россия, Ростовская область, г. </a:t>
            </a:r>
            <a:r>
              <a:rPr lang="ru-RU" sz="2000" dirty="0" err="1">
                <a:solidFill>
                  <a:schemeClr val="bg1"/>
                </a:solidFill>
              </a:rPr>
              <a:t>Ростов</a:t>
            </a:r>
            <a:r>
              <a:rPr lang="ru-RU" sz="2000" dirty="0">
                <a:solidFill>
                  <a:schemeClr val="bg1"/>
                </a:solidFill>
              </a:rPr>
              <a:t>-на-Дону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E84038-B740-F244-89E0-809A1E3F117D}"/>
              </a:ext>
            </a:extLst>
          </p:cNvPr>
          <p:cNvSpPr txBox="1"/>
          <p:nvPr/>
        </p:nvSpPr>
        <p:spPr>
          <a:xfrm>
            <a:off x="767255" y="4523602"/>
            <a:ext cx="4708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Playfair Display" pitchFamily="2" charset="-52"/>
              </a:rPr>
              <a:t>Здоровый образ жизни</a:t>
            </a:r>
          </a:p>
        </p:txBody>
      </p:sp>
    </p:spTree>
    <p:extLst>
      <p:ext uri="{BB962C8B-B14F-4D97-AF65-F5344CB8AC3E}">
        <p14:creationId xmlns:p14="http://schemas.microsoft.com/office/powerpoint/2010/main" val="2196248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C12802-D0DB-8349-B613-80C69CA111E6}"/>
              </a:ext>
            </a:extLst>
          </p:cNvPr>
          <p:cNvSpPr txBox="1"/>
          <p:nvPr/>
        </p:nvSpPr>
        <p:spPr>
          <a:xfrm>
            <a:off x="599090" y="588577"/>
            <a:ext cx="3606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A72E88"/>
                </a:solidFill>
                <a:latin typeface="Playfair Display SemiBold" pitchFamily="2" charset="-52"/>
              </a:rPr>
              <a:t>Команда проекта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E1AB8-A27C-0540-B40E-DDBEBC322F07}"/>
              </a:ext>
            </a:extLst>
          </p:cNvPr>
          <p:cNvSpPr txBox="1"/>
          <p:nvPr/>
        </p:nvSpPr>
        <p:spPr>
          <a:xfrm>
            <a:off x="2074621" y="2169733"/>
            <a:ext cx="38107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Малышко Елена Владимировна, главный врач ГБУ РО «Наркологический диспансер»; Россия, Ростовская область,         г. </a:t>
            </a:r>
            <a:r>
              <a:rPr lang="ru-RU" sz="2000" dirty="0" err="1"/>
              <a:t>Ростов</a:t>
            </a:r>
            <a:r>
              <a:rPr lang="ru-RU" sz="2000" dirty="0"/>
              <a:t>-на-Дону; 1963 г.р.; интересы – здоровье, в том числе, здоровье подростков; успешные аналогичные проекты: «Счастливые люди», «Точка трезвости» (</a:t>
            </a:r>
            <a:r>
              <a:rPr lang="en-US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https://vk.com/wall-217323625_1768</a:t>
            </a:r>
            <a:r>
              <a:rPr lang="ru-RU" sz="2000" dirty="0"/>
              <a:t> 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D5AE49-FCC8-D949-836F-A74AD3355702}"/>
              </a:ext>
            </a:extLst>
          </p:cNvPr>
          <p:cNvSpPr txBox="1"/>
          <p:nvPr/>
        </p:nvSpPr>
        <p:spPr>
          <a:xfrm>
            <a:off x="7683392" y="2456175"/>
            <a:ext cx="36249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Латышева Татьяна Викторовна, клинический (медицинский) психолог ГБУ РО «Наркологический диспансер», Россия, Ростовская область,      г. </a:t>
            </a:r>
            <a:r>
              <a:rPr lang="ru-RU" sz="2000" dirty="0" err="1"/>
              <a:t>Ростов</a:t>
            </a:r>
            <a:r>
              <a:rPr lang="ru-RU" sz="2000" dirty="0"/>
              <a:t>-на-Дону, 1975 г.р.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A5C35F-2BAF-3D4B-ACCF-DC530FD2EB68}"/>
              </a:ext>
            </a:extLst>
          </p:cNvPr>
          <p:cNvSpPr txBox="1"/>
          <p:nvPr/>
        </p:nvSpPr>
        <p:spPr>
          <a:xfrm>
            <a:off x="500659" y="1262044"/>
            <a:ext cx="3590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Руководитель проекта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8F5C6B-9DA1-054C-BDF6-066529B98D57}"/>
              </a:ext>
            </a:extLst>
          </p:cNvPr>
          <p:cNvSpPr txBox="1"/>
          <p:nvPr/>
        </p:nvSpPr>
        <p:spPr>
          <a:xfrm>
            <a:off x="6096000" y="1262044"/>
            <a:ext cx="4276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B9D04A"/>
                </a:solidFill>
                <a:latin typeface="Playfair Display SemiBold" pitchFamily="2" charset="-52"/>
              </a:rPr>
              <a:t>Ключевые члены команды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91C53A-D50F-97D8-FD26-6FD9AB9893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089" y="2456175"/>
            <a:ext cx="1351933" cy="180487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EBCEF67-2F67-1AEA-87C8-86F6A78464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2686" y="2505937"/>
            <a:ext cx="1377108" cy="172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785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46D322-CBE5-544C-9576-5AB63A8F2DAD}"/>
              </a:ext>
            </a:extLst>
          </p:cNvPr>
          <p:cNvSpPr txBox="1"/>
          <p:nvPr/>
        </p:nvSpPr>
        <p:spPr>
          <a:xfrm>
            <a:off x="588578" y="549355"/>
            <a:ext cx="107310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Проект «Трезвая мама – счастливые дети» реализуется на базе</a:t>
            </a:r>
          </a:p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ГБУ РО «Наркологический диспансер» и направлен на помощь пациенткам-матерям справляться с химической зависимостью и развивать свои родительские навыки.</a:t>
            </a:r>
          </a:p>
        </p:txBody>
      </p:sp>
      <p:sp>
        <p:nvSpPr>
          <p:cNvPr id="8" name="Прямоугольник: скругленные углы 5">
            <a:extLst>
              <a:ext uri="{FF2B5EF4-FFF2-40B4-BE49-F238E27FC236}">
                <a16:creationId xmlns:a16="http://schemas.microsoft.com/office/drawing/2014/main" id="{9F6E69A9-5301-7B4E-92FA-1F8457768E3C}"/>
              </a:ext>
            </a:extLst>
          </p:cNvPr>
          <p:cNvSpPr/>
          <p:nvPr/>
        </p:nvSpPr>
        <p:spPr>
          <a:xfrm>
            <a:off x="588578" y="2365238"/>
            <a:ext cx="11277601" cy="4158790"/>
          </a:xfrm>
          <a:prstGeom prst="roundRect">
            <a:avLst>
              <a:gd name="adj" fmla="val 6704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910EEE-BC29-304B-9E47-CEEC63703760}"/>
              </a:ext>
            </a:extLst>
          </p:cNvPr>
          <p:cNvSpPr txBox="1"/>
          <p:nvPr/>
        </p:nvSpPr>
        <p:spPr>
          <a:xfrm>
            <a:off x="1752863" y="2822480"/>
            <a:ext cx="9295656" cy="64633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Зависимость матерей отрицательно влияет не только на их собственное здоровье, но и на воспитание ребенка и является причиной номер один для лишения родительских прав.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9DE830-45A8-874C-AFAB-3F5290048970}"/>
              </a:ext>
            </a:extLst>
          </p:cNvPr>
          <p:cNvSpPr txBox="1"/>
          <p:nvPr/>
        </p:nvSpPr>
        <p:spPr>
          <a:xfrm>
            <a:off x="1770752" y="3784544"/>
            <a:ext cx="9295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Социальная стигматизация, психологические, социальные и экономические аспекты зависимости в контексте материнства и семейной жизни требуют особого внимания к оказанию реабилитационной помощи данной категории населения.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56765F-582D-8346-8EDF-C67D0745B7AB}"/>
              </a:ext>
            </a:extLst>
          </p:cNvPr>
          <p:cNvSpPr txBox="1"/>
          <p:nvPr/>
        </p:nvSpPr>
        <p:spPr>
          <a:xfrm>
            <a:off x="1770752" y="5160779"/>
            <a:ext cx="9295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Реабилитация химически зависимых матерей должна включать гендерно-ориентированные методы терапии и учитывать особенности женского алкоголизма и наркомании.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C306F3-43A5-3A4C-BCD8-D0207E3A747A}"/>
              </a:ext>
            </a:extLst>
          </p:cNvPr>
          <p:cNvSpPr txBox="1"/>
          <p:nvPr/>
        </p:nvSpPr>
        <p:spPr>
          <a:xfrm>
            <a:off x="943161" y="2770429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CF2911-A4F6-6F4B-94D7-5D790B8B48F4}"/>
              </a:ext>
            </a:extLst>
          </p:cNvPr>
          <p:cNvSpPr txBox="1"/>
          <p:nvPr/>
        </p:nvSpPr>
        <p:spPr>
          <a:xfrm>
            <a:off x="919978" y="3910781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0AB43A-6FF0-EC46-A91F-70C0BBFB8398}"/>
              </a:ext>
            </a:extLst>
          </p:cNvPr>
          <p:cNvSpPr txBox="1"/>
          <p:nvPr/>
        </p:nvSpPr>
        <p:spPr>
          <a:xfrm>
            <a:off x="936912" y="5022280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05355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BFE4FB-DBD4-3046-8961-57C86C99613F}"/>
              </a:ext>
            </a:extLst>
          </p:cNvPr>
          <p:cNvSpPr txBox="1"/>
          <p:nvPr/>
        </p:nvSpPr>
        <p:spPr>
          <a:xfrm>
            <a:off x="599090" y="588577"/>
            <a:ext cx="3975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A72E88"/>
                </a:solidFill>
                <a:latin typeface="Playfair Display SemiBold" pitchFamily="2" charset="-52"/>
              </a:rPr>
              <a:t>Целевая аудитория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3FE0D1-C6A5-C04E-AEFC-D4902E28A74D}"/>
              </a:ext>
            </a:extLst>
          </p:cNvPr>
          <p:cNvSpPr txBox="1"/>
          <p:nvPr/>
        </p:nvSpPr>
        <p:spPr>
          <a:xfrm>
            <a:off x="599090" y="1545021"/>
            <a:ext cx="530246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Женщины, матери несовершеннолетних детей, имеющие алкогольную или наркотическую зависимость, лишенные или ограниченные в родительских правах, находящиеся на учете в комиссии по делам несовершеннолетних или просто испытывающие трудности в воспитании детей.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8CAED2B-6B56-4D15-A890-E9BC539F2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0443" y="1111797"/>
            <a:ext cx="5312979" cy="531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522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FD9C88-5035-B741-9EF2-4D25C8FCEB64}"/>
              </a:ext>
            </a:extLst>
          </p:cNvPr>
          <p:cNvSpPr txBox="1"/>
          <p:nvPr/>
        </p:nvSpPr>
        <p:spPr>
          <a:xfrm>
            <a:off x="599090" y="588577"/>
            <a:ext cx="6883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A72E88"/>
                </a:solidFill>
                <a:latin typeface="Playfair Display SemiBold" pitchFamily="2" charset="-52"/>
              </a:rPr>
              <a:t>Стадия проекта. Зрелость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9E9D96-F053-B14C-97B3-0191C1B7F1A9}"/>
              </a:ext>
            </a:extLst>
          </p:cNvPr>
          <p:cNvSpPr txBox="1"/>
          <p:nvPr/>
        </p:nvSpPr>
        <p:spPr>
          <a:xfrm>
            <a:off x="950688" y="1415638"/>
            <a:ext cx="102906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800" dirty="0"/>
              <a:t>Активный проект. Проект в стадии подготовки к реализации, срок старта - 2 квартал 2025г.,  продолжительность реализации 2-4 кварталы 2025г. </a:t>
            </a:r>
          </a:p>
        </p:txBody>
      </p:sp>
      <p:sp>
        <p:nvSpPr>
          <p:cNvPr id="8" name="Овал 2">
            <a:extLst>
              <a:ext uri="{FF2B5EF4-FFF2-40B4-BE49-F238E27FC236}">
                <a16:creationId xmlns:a16="http://schemas.microsoft.com/office/drawing/2014/main" id="{A17177B6-1C68-8E47-9657-8BC211F975BA}"/>
              </a:ext>
            </a:extLst>
          </p:cNvPr>
          <p:cNvSpPr/>
          <p:nvPr/>
        </p:nvSpPr>
        <p:spPr>
          <a:xfrm>
            <a:off x="599090" y="1496051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0074D91-8A56-F375-80C7-F88F4403C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145" y="2740043"/>
            <a:ext cx="3865709" cy="386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78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D0987B-83B4-AA46-BFCD-AB6618EC16FA}"/>
              </a:ext>
            </a:extLst>
          </p:cNvPr>
          <p:cNvSpPr txBox="1"/>
          <p:nvPr/>
        </p:nvSpPr>
        <p:spPr>
          <a:xfrm>
            <a:off x="599090" y="588577"/>
            <a:ext cx="8078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A72E88"/>
                </a:solidFill>
                <a:latin typeface="Playfair Display SemiBold" pitchFamily="2" charset="-52"/>
              </a:rPr>
              <a:t>Миссия проекта. Цели и задачи проекта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3A1142-CF42-E546-891A-29A412372602}"/>
              </a:ext>
            </a:extLst>
          </p:cNvPr>
          <p:cNvSpPr txBox="1"/>
          <p:nvPr/>
        </p:nvSpPr>
        <p:spPr>
          <a:xfrm>
            <a:off x="599090" y="2811986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B9D04A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C7FB12-663E-BB45-B0AE-A412BADB16B3}"/>
              </a:ext>
            </a:extLst>
          </p:cNvPr>
          <p:cNvSpPr txBox="1"/>
          <p:nvPr/>
        </p:nvSpPr>
        <p:spPr>
          <a:xfrm>
            <a:off x="596451" y="4334399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AF7BDC-95D7-3642-91FF-A8B00E650BBC}"/>
              </a:ext>
            </a:extLst>
          </p:cNvPr>
          <p:cNvSpPr txBox="1"/>
          <p:nvPr/>
        </p:nvSpPr>
        <p:spPr>
          <a:xfrm>
            <a:off x="616024" y="5428197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A06FC8-20DC-1442-B6F9-1D752E470FFA}"/>
              </a:ext>
            </a:extLst>
          </p:cNvPr>
          <p:cNvSpPr txBox="1"/>
          <p:nvPr/>
        </p:nvSpPr>
        <p:spPr>
          <a:xfrm>
            <a:off x="688350" y="1282264"/>
            <a:ext cx="108026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Playfair Display SemiBold" pitchFamily="2" charset="-52"/>
              </a:rPr>
              <a:t>Цель проекта — помощь матерям в преодолении зависимости, укреплении социальной адаптации, улучшении качества жизни и формировании устойчивых навыков для полноценного материнства.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B1BA54-CEA8-324D-A51C-67190010D735}"/>
              </a:ext>
            </a:extLst>
          </p:cNvPr>
          <p:cNvSpPr txBox="1"/>
          <p:nvPr/>
        </p:nvSpPr>
        <p:spPr>
          <a:xfrm>
            <a:off x="1274275" y="2653633"/>
            <a:ext cx="105919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Проведение социально-психологической реабилитационной программы с матерями несовершеннолетних детей, состоящими на диспансерном наблюдении в наркологическом диспансере. Поддержка матерей в </a:t>
            </a:r>
            <a:r>
              <a:rPr lang="ru-RU" sz="2800" dirty="0" err="1"/>
              <a:t>постреабилитационный</a:t>
            </a:r>
            <a:r>
              <a:rPr lang="ru-RU" sz="2800" dirty="0"/>
              <a:t> период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142D69-389E-FA41-B6F5-C90265FC495B}"/>
              </a:ext>
            </a:extLst>
          </p:cNvPr>
          <p:cNvSpPr txBox="1"/>
          <p:nvPr/>
        </p:nvSpPr>
        <p:spPr>
          <a:xfrm>
            <a:off x="1274273" y="5424130"/>
            <a:ext cx="101298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Обмен опытом по реализации социально-психологической реабилитационной программы с другим учреждениями наркологического профиля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EC5076-AA04-2658-004F-74AFB8A8E2EB}"/>
              </a:ext>
            </a:extLst>
          </p:cNvPr>
          <p:cNvSpPr txBox="1"/>
          <p:nvPr/>
        </p:nvSpPr>
        <p:spPr>
          <a:xfrm>
            <a:off x="1271636" y="4435210"/>
            <a:ext cx="10129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Оценка эффективности проекта и внесение, в случае необходимости, корректив</a:t>
            </a:r>
          </a:p>
        </p:txBody>
      </p:sp>
    </p:spTree>
    <p:extLst>
      <p:ext uri="{BB962C8B-B14F-4D97-AF65-F5344CB8AC3E}">
        <p14:creationId xmlns:p14="http://schemas.microsoft.com/office/powerpoint/2010/main" val="1478707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690254-2E86-BE45-BDF3-C531AFA98911}"/>
              </a:ext>
            </a:extLst>
          </p:cNvPr>
          <p:cNvSpPr txBox="1"/>
          <p:nvPr/>
        </p:nvSpPr>
        <p:spPr>
          <a:xfrm>
            <a:off x="599089" y="384675"/>
            <a:ext cx="11267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A72E88"/>
                </a:solidFill>
                <a:latin typeface="Playfair Display SemiBold" pitchFamily="2" charset="-52"/>
              </a:rPr>
              <a:t>Суть проекта. </a:t>
            </a:r>
          </a:p>
          <a:p>
            <a:r>
              <a:rPr lang="ru-RU" sz="3600" dirty="0">
                <a:solidFill>
                  <a:srgbClr val="A72E88"/>
                </a:solidFill>
                <a:latin typeface="Playfair Display SemiBold" pitchFamily="2" charset="-52"/>
              </a:rPr>
              <a:t>Реализация проекта будет содержать следующие блоки</a:t>
            </a:r>
          </a:p>
        </p:txBody>
      </p:sp>
      <p:sp>
        <p:nvSpPr>
          <p:cNvPr id="8" name="Прямоугольник: скругленные углы 11">
            <a:extLst>
              <a:ext uri="{FF2B5EF4-FFF2-40B4-BE49-F238E27FC236}">
                <a16:creationId xmlns:a16="http://schemas.microsoft.com/office/drawing/2014/main" id="{A94B22EA-478D-ED42-A6D1-AF33314DED96}"/>
              </a:ext>
            </a:extLst>
          </p:cNvPr>
          <p:cNvSpPr/>
          <p:nvPr/>
        </p:nvSpPr>
        <p:spPr>
          <a:xfrm>
            <a:off x="1266718" y="1947166"/>
            <a:ext cx="9658564" cy="115047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Блок 1. Беседа о стадиях формирования зависимости</a:t>
            </a:r>
          </a:p>
        </p:txBody>
      </p:sp>
      <p:sp>
        <p:nvSpPr>
          <p:cNvPr id="9" name="Прямоугольник: скругленные углы 15">
            <a:extLst>
              <a:ext uri="{FF2B5EF4-FFF2-40B4-BE49-F238E27FC236}">
                <a16:creationId xmlns:a16="http://schemas.microsoft.com/office/drawing/2014/main" id="{BEB46AAA-30A5-DB41-83AD-72BC9CB91D2F}"/>
              </a:ext>
            </a:extLst>
          </p:cNvPr>
          <p:cNvSpPr/>
          <p:nvPr/>
        </p:nvSpPr>
        <p:spPr>
          <a:xfrm>
            <a:off x="1266718" y="3307855"/>
            <a:ext cx="9658564" cy="144702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Блок 2. Групповая психотерапевтическая работа с химически зависимыми матерями, направленная на развитие у них эмоционально интеллекта</a:t>
            </a:r>
          </a:p>
        </p:txBody>
      </p:sp>
      <p:sp>
        <p:nvSpPr>
          <p:cNvPr id="10" name="Прямоугольник: скругленные углы 16">
            <a:extLst>
              <a:ext uri="{FF2B5EF4-FFF2-40B4-BE49-F238E27FC236}">
                <a16:creationId xmlns:a16="http://schemas.microsoft.com/office/drawing/2014/main" id="{67F45B01-050D-CE47-83F2-B1A6474A87AF}"/>
              </a:ext>
            </a:extLst>
          </p:cNvPr>
          <p:cNvSpPr/>
          <p:nvPr/>
        </p:nvSpPr>
        <p:spPr>
          <a:xfrm>
            <a:off x="1266718" y="5026300"/>
            <a:ext cx="9658564" cy="144702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Блок 3. Групповая психотерапевтическая работа, ориентированная на выявление и развитие внутренних и внешних ресурсов, способствующих поддержанию трезвости</a:t>
            </a:r>
          </a:p>
        </p:txBody>
      </p:sp>
    </p:spTree>
    <p:extLst>
      <p:ext uri="{BB962C8B-B14F-4D97-AF65-F5344CB8AC3E}">
        <p14:creationId xmlns:p14="http://schemas.microsoft.com/office/powerpoint/2010/main" val="2610397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893C31-4BEE-7A41-53E0-14E7F8D5B2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444ECC-2A25-EE56-21EF-BC3F41B63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E751BCC-66E9-3721-70F6-ACEAAB6A6645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8" name="Прямоугольник: скругленные углы 11">
            <a:extLst>
              <a:ext uri="{FF2B5EF4-FFF2-40B4-BE49-F238E27FC236}">
                <a16:creationId xmlns:a16="http://schemas.microsoft.com/office/drawing/2014/main" id="{4295E5F7-05A8-D454-71C6-D71223DC80CD}"/>
              </a:ext>
            </a:extLst>
          </p:cNvPr>
          <p:cNvSpPr/>
          <p:nvPr/>
        </p:nvSpPr>
        <p:spPr>
          <a:xfrm>
            <a:off x="1266718" y="1046201"/>
            <a:ext cx="9658564" cy="115047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Блок 4. Групповая психотерапевтическая работа по развитию навыков саморегуляции и профилактике срывов</a:t>
            </a:r>
          </a:p>
        </p:txBody>
      </p:sp>
      <p:sp>
        <p:nvSpPr>
          <p:cNvPr id="9" name="Прямоугольник: скругленные углы 15">
            <a:extLst>
              <a:ext uri="{FF2B5EF4-FFF2-40B4-BE49-F238E27FC236}">
                <a16:creationId xmlns:a16="http://schemas.microsoft.com/office/drawing/2014/main" id="{EC008F47-12F0-68D0-799B-CCA20D693326}"/>
              </a:ext>
            </a:extLst>
          </p:cNvPr>
          <p:cNvSpPr/>
          <p:nvPr/>
        </p:nvSpPr>
        <p:spPr>
          <a:xfrm>
            <a:off x="1266718" y="2454290"/>
            <a:ext cx="9658564" cy="194942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Блок 5. Групповая психотерапевтическая работа, направленная на помощь в осмыслении жизни без химических веществ и в формировании мотивирующих целей</a:t>
            </a:r>
          </a:p>
        </p:txBody>
      </p:sp>
      <p:sp>
        <p:nvSpPr>
          <p:cNvPr id="10" name="Прямоугольник: скругленные углы 16">
            <a:extLst>
              <a:ext uri="{FF2B5EF4-FFF2-40B4-BE49-F238E27FC236}">
                <a16:creationId xmlns:a16="http://schemas.microsoft.com/office/drawing/2014/main" id="{D6ABBAA8-E67F-F97D-1A86-AF6AC84021E7}"/>
              </a:ext>
            </a:extLst>
          </p:cNvPr>
          <p:cNvSpPr/>
          <p:nvPr/>
        </p:nvSpPr>
        <p:spPr>
          <a:xfrm>
            <a:off x="1266718" y="4624343"/>
            <a:ext cx="9658564" cy="144702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Блок 6. Формирование механизмов для безопасных отношений в семье</a:t>
            </a:r>
          </a:p>
        </p:txBody>
      </p:sp>
    </p:spTree>
    <p:extLst>
      <p:ext uri="{BB962C8B-B14F-4D97-AF65-F5344CB8AC3E}">
        <p14:creationId xmlns:p14="http://schemas.microsoft.com/office/powerpoint/2010/main" val="492758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2DB4CB-73D1-2148-924A-D3D1A20C3243}"/>
              </a:ext>
            </a:extLst>
          </p:cNvPr>
          <p:cNvSpPr txBox="1"/>
          <p:nvPr/>
        </p:nvSpPr>
        <p:spPr>
          <a:xfrm>
            <a:off x="599090" y="588577"/>
            <a:ext cx="8885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A72E88"/>
                </a:solidFill>
                <a:latin typeface="Playfair Display SemiBold" pitchFamily="2" charset="-52"/>
              </a:rPr>
              <a:t>Основные результаты проекта (ожидаемые)</a:t>
            </a:r>
          </a:p>
        </p:txBody>
      </p:sp>
      <p:sp>
        <p:nvSpPr>
          <p:cNvPr id="8" name="Овал 9">
            <a:extLst>
              <a:ext uri="{FF2B5EF4-FFF2-40B4-BE49-F238E27FC236}">
                <a16:creationId xmlns:a16="http://schemas.microsoft.com/office/drawing/2014/main" id="{95A6727E-4E54-5049-AD3F-7E4D733BE664}"/>
              </a:ext>
            </a:extLst>
          </p:cNvPr>
          <p:cNvSpPr/>
          <p:nvPr/>
        </p:nvSpPr>
        <p:spPr>
          <a:xfrm>
            <a:off x="709538" y="1736049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10">
            <a:extLst>
              <a:ext uri="{FF2B5EF4-FFF2-40B4-BE49-F238E27FC236}">
                <a16:creationId xmlns:a16="http://schemas.microsoft.com/office/drawing/2014/main" id="{F97F9C59-89C4-ED46-BC9F-0D3E4EABDB46}"/>
              </a:ext>
            </a:extLst>
          </p:cNvPr>
          <p:cNvSpPr/>
          <p:nvPr/>
        </p:nvSpPr>
        <p:spPr>
          <a:xfrm>
            <a:off x="707844" y="2885451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11">
            <a:extLst>
              <a:ext uri="{FF2B5EF4-FFF2-40B4-BE49-F238E27FC236}">
                <a16:creationId xmlns:a16="http://schemas.microsoft.com/office/drawing/2014/main" id="{0B50C7FF-C535-C04C-BB21-B8312DB0B06A}"/>
              </a:ext>
            </a:extLst>
          </p:cNvPr>
          <p:cNvSpPr/>
          <p:nvPr/>
        </p:nvSpPr>
        <p:spPr>
          <a:xfrm>
            <a:off x="724778" y="4000835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2">
            <a:extLst>
              <a:ext uri="{FF2B5EF4-FFF2-40B4-BE49-F238E27FC236}">
                <a16:creationId xmlns:a16="http://schemas.microsoft.com/office/drawing/2014/main" id="{1A11A1F6-0531-364A-AD8A-E589334E16B2}"/>
              </a:ext>
            </a:extLst>
          </p:cNvPr>
          <p:cNvSpPr/>
          <p:nvPr/>
        </p:nvSpPr>
        <p:spPr>
          <a:xfrm>
            <a:off x="707843" y="5150237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678E1D-1ED6-9A49-824B-A22693BFE844}"/>
              </a:ext>
            </a:extLst>
          </p:cNvPr>
          <p:cNvSpPr txBox="1"/>
          <p:nvPr/>
        </p:nvSpPr>
        <p:spPr>
          <a:xfrm>
            <a:off x="1096871" y="1478190"/>
            <a:ext cx="103246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1. Улучшение психоэмоционального состояния химически зависимых матерей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C87659-64EE-F442-B024-A538C907FAFE}"/>
              </a:ext>
            </a:extLst>
          </p:cNvPr>
          <p:cNvSpPr txBox="1"/>
          <p:nvPr/>
        </p:nvSpPr>
        <p:spPr>
          <a:xfrm>
            <a:off x="1096871" y="2743483"/>
            <a:ext cx="10324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2. Повышение устойчивости матерей к рецидивам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9F775E-F051-4040-A4CF-F5F248A66BCF}"/>
              </a:ext>
            </a:extLst>
          </p:cNvPr>
          <p:cNvSpPr txBox="1"/>
          <p:nvPr/>
        </p:nvSpPr>
        <p:spPr>
          <a:xfrm>
            <a:off x="1142560" y="3871168"/>
            <a:ext cx="10324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3. Возвращение детей в семью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2F3FE3-DDDF-F04D-99FC-5558F11755A7}"/>
              </a:ext>
            </a:extLst>
          </p:cNvPr>
          <p:cNvSpPr txBox="1"/>
          <p:nvPr/>
        </p:nvSpPr>
        <p:spPr>
          <a:xfrm>
            <a:off x="1159495" y="5014244"/>
            <a:ext cx="10324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4. Трезвое ответственное родительство</a:t>
            </a:r>
          </a:p>
        </p:txBody>
      </p:sp>
      <p:sp>
        <p:nvSpPr>
          <p:cNvPr id="2" name="Овал 12">
            <a:extLst>
              <a:ext uri="{FF2B5EF4-FFF2-40B4-BE49-F238E27FC236}">
                <a16:creationId xmlns:a16="http://schemas.microsoft.com/office/drawing/2014/main" id="{2151F33B-82BA-7AD6-5006-8E49359F4102}"/>
              </a:ext>
            </a:extLst>
          </p:cNvPr>
          <p:cNvSpPr/>
          <p:nvPr/>
        </p:nvSpPr>
        <p:spPr>
          <a:xfrm>
            <a:off x="690908" y="6153667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D63426-57C1-2A06-C906-51646E054261}"/>
              </a:ext>
            </a:extLst>
          </p:cNvPr>
          <p:cNvSpPr txBox="1"/>
          <p:nvPr/>
        </p:nvSpPr>
        <p:spPr>
          <a:xfrm>
            <a:off x="1142560" y="6017674"/>
            <a:ext cx="10324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5. Снижение уровня сиротства</a:t>
            </a:r>
          </a:p>
        </p:txBody>
      </p:sp>
    </p:spTree>
    <p:extLst>
      <p:ext uri="{BB962C8B-B14F-4D97-AF65-F5344CB8AC3E}">
        <p14:creationId xmlns:p14="http://schemas.microsoft.com/office/powerpoint/2010/main" val="3713168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1F3F78-4164-C442-B1F3-0D24135B3721}"/>
              </a:ext>
            </a:extLst>
          </p:cNvPr>
          <p:cNvSpPr txBox="1"/>
          <p:nvPr/>
        </p:nvSpPr>
        <p:spPr>
          <a:xfrm>
            <a:off x="599090" y="588577"/>
            <a:ext cx="1795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A72E88"/>
                </a:solidFill>
                <a:latin typeface="Playfair Display SemiBold" pitchFamily="2" charset="-52"/>
              </a:rPr>
              <a:t>Ресурсы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EE874E-3323-BF4D-9B75-DF953D69A747}"/>
              </a:ext>
            </a:extLst>
          </p:cNvPr>
          <p:cNvSpPr txBox="1"/>
          <p:nvPr/>
        </p:nvSpPr>
        <p:spPr>
          <a:xfrm>
            <a:off x="599090" y="1603031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B9D04A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1303B-4984-EF43-9CF9-35A1F375DD81}"/>
              </a:ext>
            </a:extLst>
          </p:cNvPr>
          <p:cNvSpPr txBox="1"/>
          <p:nvPr/>
        </p:nvSpPr>
        <p:spPr>
          <a:xfrm>
            <a:off x="616023" y="2865743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F2C625-2AC4-0B4D-B712-C83866954A68}"/>
              </a:ext>
            </a:extLst>
          </p:cNvPr>
          <p:cNvSpPr txBox="1"/>
          <p:nvPr/>
        </p:nvSpPr>
        <p:spPr>
          <a:xfrm>
            <a:off x="616024" y="4184296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FBDE54-120F-D048-86E3-8F4AFF1F5D24}"/>
              </a:ext>
            </a:extLst>
          </p:cNvPr>
          <p:cNvSpPr txBox="1"/>
          <p:nvPr/>
        </p:nvSpPr>
        <p:spPr>
          <a:xfrm>
            <a:off x="1264946" y="1678103"/>
            <a:ext cx="103047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Материальный ресурс. Проект будет реализован на базе диспансерного отделения ГБУ РО «Наркологический диспансер»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E612C6-676E-3449-8945-F356D1293AB0}"/>
              </a:ext>
            </a:extLst>
          </p:cNvPr>
          <p:cNvSpPr txBox="1"/>
          <p:nvPr/>
        </p:nvSpPr>
        <p:spPr>
          <a:xfrm>
            <a:off x="1264946" y="2834966"/>
            <a:ext cx="103384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Кадровый ресурс. В реализации проекта будут принимать участие врачи психиатры, психиатры-наркологи, медицинский психологи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46D28A-C696-C14B-ADEF-559FBD28C51A}"/>
              </a:ext>
            </a:extLst>
          </p:cNvPr>
          <p:cNvSpPr txBox="1"/>
          <p:nvPr/>
        </p:nvSpPr>
        <p:spPr>
          <a:xfrm>
            <a:off x="1231251" y="4022654"/>
            <a:ext cx="103384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Информационный ресурс. Распространение информации о проекте и приглашение к сотрудничеству через социальную сеть </a:t>
            </a:r>
            <a:r>
              <a:rPr lang="ru-RU" sz="2800" dirty="0" err="1"/>
              <a:t>Вконтакте</a:t>
            </a:r>
            <a:r>
              <a:rPr lang="ru-RU" sz="2800" dirty="0"/>
              <a:t>, официальные </a:t>
            </a:r>
            <a:r>
              <a:rPr lang="ru-RU" sz="2800" dirty="0" err="1"/>
              <a:t>госпаблики</a:t>
            </a:r>
            <a:r>
              <a:rPr lang="ru-RU" sz="2800" dirty="0"/>
              <a:t> Министерства здравоохранения Ростовской области и сайта Правительства Ростовской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806292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594</Words>
  <Application>Microsoft Office PowerPoint</Application>
  <PresentationFormat>Широкоэкранный</PresentationFormat>
  <Paragraphs>52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Dita Sweet</vt:lpstr>
      <vt:lpstr>Playfair Display</vt:lpstr>
      <vt:lpstr>Playfair Display SemiBold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Татьяна Латышева</cp:lastModifiedBy>
  <cp:revision>13</cp:revision>
  <dcterms:created xsi:type="dcterms:W3CDTF">2025-03-26T12:04:55Z</dcterms:created>
  <dcterms:modified xsi:type="dcterms:W3CDTF">2025-04-10T14:23:00Z</dcterms:modified>
</cp:coreProperties>
</file>