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ГКПЦ г. Уфы - Открытый роддом и Заботливая женская консультация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центр иллюстра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785926"/>
            <a:ext cx="7331774" cy="4125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4071966" cy="12144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Концепция «Открытый родильный дом» и «Заботливая женская консультация» реализован в ГБУЗ </a:t>
            </a:r>
            <a:r>
              <a:rPr lang="ru-RU" dirty="0" smtClean="0">
                <a:solidFill>
                  <a:srgbClr val="7030A0"/>
                </a:solidFill>
              </a:rPr>
              <a:t>Р</a:t>
            </a:r>
            <a:r>
              <a:rPr lang="ru-RU" dirty="0" smtClean="0">
                <a:solidFill>
                  <a:srgbClr val="7030A0"/>
                </a:solidFill>
              </a:rPr>
              <a:t>Б ГКПЦ г. Уфы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Polish_20231123_1305246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357166"/>
            <a:ext cx="4070523" cy="40005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357298"/>
            <a:ext cx="4500594" cy="521497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За период с 2021 по 2023 </a:t>
            </a:r>
            <a:r>
              <a:rPr lang="ru-RU" sz="1600" dirty="0" err="1" smtClean="0"/>
              <a:t>гг</a:t>
            </a:r>
            <a:r>
              <a:rPr lang="ru-RU" sz="1600" dirty="0" smtClean="0"/>
              <a:t> коэффициент </a:t>
            </a:r>
            <a:r>
              <a:rPr lang="ru-RU" sz="1600" dirty="0" smtClean="0"/>
              <a:t>рождаемости в </a:t>
            </a:r>
            <a:r>
              <a:rPr lang="ru-RU" sz="1600" dirty="0" smtClean="0"/>
              <a:t>Республике Башкортостан снизился </a:t>
            </a:r>
            <a:r>
              <a:rPr lang="ru-RU" sz="1600" dirty="0" smtClean="0"/>
              <a:t>с 10,2 до 9,2 на 1000 населения. </a:t>
            </a:r>
            <a:r>
              <a:rPr lang="ru-RU" sz="1600" dirty="0" smtClean="0"/>
              <a:t>Продолжается </a:t>
            </a:r>
            <a:r>
              <a:rPr lang="ru-RU" sz="1600" dirty="0" smtClean="0"/>
              <a:t>снижение рождаемости первых и вторых порядков, сельская структура рождений приближается к городской. Повышение возраста первых рождений сокращает возможности рождение вторых и третьих детей. </a:t>
            </a:r>
            <a:r>
              <a:rPr lang="ru-RU" sz="1600" dirty="0" smtClean="0"/>
              <a:t>Откладывание </a:t>
            </a:r>
            <a:r>
              <a:rPr lang="ru-RU" sz="1600" dirty="0" smtClean="0"/>
              <a:t>материнства существенно повышает риск бездетности.</a:t>
            </a:r>
          </a:p>
          <a:p>
            <a:r>
              <a:rPr lang="ru-RU" sz="1600" dirty="0" smtClean="0"/>
              <a:t>Сложная демографическая ситуация определяет необходимость </a:t>
            </a:r>
            <a:r>
              <a:rPr lang="ru-RU" sz="1600" dirty="0" smtClean="0"/>
              <a:t>создания условий </a:t>
            </a:r>
            <a:r>
              <a:rPr lang="ru-RU" sz="1600" dirty="0" smtClean="0"/>
              <a:t>семейной паре для комфортного наблюдения во время беременности, удовлетворения требований современного общества по актуальным тенденциям в родах и в период новорожденности для поддержания семейных ценностей и создания здорового и благополучного общества.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186238" cy="62151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Концепция «Открытый роддом и заботливая женская консультация» </a:t>
            </a:r>
            <a:r>
              <a:rPr lang="ru-RU" sz="2900" dirty="0" smtClean="0"/>
              <a:t>разработана </a:t>
            </a:r>
            <a:r>
              <a:rPr lang="ru-RU" sz="2900" dirty="0" smtClean="0"/>
              <a:t>в целях создания безопасных и комфортных условий пребывания женщин в родильных домах и женских консультациях для повышения мотивации их к рождению детей. Концепция получила поддержку в Республике Башкортостан на государственном уровне: Распоряжение Правительства Республики Башкортостан от 2 сентября 2022 года № 506 «Об утверждении Концепции «Открытый роддом и заботливая женская консультация Республики Башкортостан</a:t>
            </a:r>
            <a:r>
              <a:rPr lang="ru-RU" sz="2900" dirty="0" smtClean="0"/>
              <a:t>».</a:t>
            </a:r>
          </a:p>
          <a:p>
            <a:endParaRPr lang="ru-RU" sz="2900" dirty="0" smtClean="0"/>
          </a:p>
          <a:p>
            <a:pPr>
              <a:buNone/>
            </a:pPr>
            <a:r>
              <a:rPr lang="ru-RU" sz="2900" b="1" dirty="0" smtClean="0">
                <a:solidFill>
                  <a:srgbClr val="7030A0"/>
                </a:solidFill>
              </a:rPr>
              <a:t>Целями Концепции являются:</a:t>
            </a:r>
          </a:p>
          <a:p>
            <a:pPr lvl="0"/>
            <a:r>
              <a:rPr lang="ru-RU" sz="2900" dirty="0" smtClean="0"/>
              <a:t>создание благоприятных условий для женщин в женских консультациях и родильных домах, где доверяют медицинскому персоналу;</a:t>
            </a:r>
          </a:p>
          <a:p>
            <a:pPr lvl="0"/>
            <a:r>
              <a:rPr lang="ru-RU" sz="2900" dirty="0" smtClean="0"/>
              <a:t>создание системы семейно-ориентированных условий в медицинских организациях родовспоможения; формирование осознанного материнства и отцовства; обеспечение женских консультаций и родильных домов/отделений парковочными местами и пешеходными переходами. </a:t>
            </a:r>
            <a:endParaRPr lang="ru-RU" dirty="0"/>
          </a:p>
        </p:txBody>
      </p:sp>
      <p:pic>
        <p:nvPicPr>
          <p:cNvPr id="5" name="Содержимое 4" descr="Polish_20240328_1747524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3435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Критерии статуса «Заботливая женская консультация</a:t>
            </a:r>
            <a:r>
              <a:rPr lang="ru-RU" sz="2800" b="1" dirty="0" smtClean="0">
                <a:solidFill>
                  <a:srgbClr val="7030A0"/>
                </a:solidFill>
              </a:rPr>
              <a:t>»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643470" cy="564360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Информирование </a:t>
            </a:r>
            <a:r>
              <a:rPr lang="ru-RU" sz="1400" dirty="0" smtClean="0"/>
              <a:t>женщин обо всех проводимых медицинских </a:t>
            </a:r>
            <a:r>
              <a:rPr lang="ru-RU" sz="1400" dirty="0" smtClean="0"/>
              <a:t>манипуляциях.</a:t>
            </a:r>
            <a:endParaRPr lang="ru-RU" sz="14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Доброжелательное отношение медицинского персонала и поддержка пациентки администрацией женской консультации при возникновении спорной </a:t>
            </a:r>
            <a:r>
              <a:rPr lang="ru-RU" sz="1400" dirty="0" smtClean="0"/>
              <a:t>ситуации.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Создание </a:t>
            </a:r>
            <a:r>
              <a:rPr lang="ru-RU" sz="1400" dirty="0" smtClean="0"/>
              <a:t>комфортной среды для обследования </a:t>
            </a:r>
            <a:r>
              <a:rPr lang="ru-RU" sz="1400" dirty="0" smtClean="0"/>
              <a:t>женщины.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Функционирование школы осознанного </a:t>
            </a:r>
            <a:r>
              <a:rPr lang="ru-RU" sz="1400" dirty="0" err="1" smtClean="0"/>
              <a:t>родительства</a:t>
            </a:r>
            <a:r>
              <a:rPr lang="ru-RU" sz="1400" dirty="0" smtClean="0"/>
              <a:t>, в том числе в </a:t>
            </a:r>
            <a:r>
              <a:rPr lang="ru-RU" sz="1400" dirty="0" err="1" smtClean="0"/>
              <a:t>онлайн-формате</a:t>
            </a:r>
            <a:r>
              <a:rPr lang="ru-RU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Информирование женщин о мерах социальной </a:t>
            </a:r>
            <a:r>
              <a:rPr lang="ru-RU" sz="1400" dirty="0" smtClean="0"/>
              <a:t>поддержки.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Информирование женскими консультациями женщин о родильных домах/отделениях Республики Башкортостан, в том числе имеющих статус «Открытый роддом</a:t>
            </a:r>
            <a:r>
              <a:rPr lang="ru-RU" sz="1400" dirty="0" smtClean="0"/>
              <a:t>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Подготовка женщины репродуктивного возраста к </a:t>
            </a:r>
            <a:r>
              <a:rPr lang="ru-RU" sz="1400" dirty="0" smtClean="0"/>
              <a:t>беременности.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Сопровождение женщин в послеродовом </a:t>
            </a:r>
            <a:r>
              <a:rPr lang="ru-RU" sz="1400" dirty="0" smtClean="0"/>
              <a:t>периоде.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Введение рейтинговой системы оценки работы медицинского </a:t>
            </a:r>
            <a:r>
              <a:rPr lang="ru-RU" sz="1400" dirty="0" smtClean="0"/>
              <a:t>персонала.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400" dirty="0" smtClean="0"/>
              <a:t>Организация комфортного пребывания женщины с ребенком в женской </a:t>
            </a:r>
            <a:r>
              <a:rPr lang="ru-RU" sz="1400" dirty="0" smtClean="0"/>
              <a:t>консультации.</a:t>
            </a:r>
            <a:endParaRPr lang="ru-RU" sz="1400" dirty="0" smtClean="0"/>
          </a:p>
        </p:txBody>
      </p:sp>
      <p:pic>
        <p:nvPicPr>
          <p:cNvPr id="7" name="Содержимое 6" descr="IMG-20230531-WA002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2000240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Критерии статуса «Открытый роддом»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714356"/>
            <a:ext cx="4572032" cy="5929354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Информирование женщин обо всех проводимых медицинских </a:t>
            </a:r>
            <a:r>
              <a:rPr lang="ru-RU" sz="3300" dirty="0" smtClean="0"/>
              <a:t>манипуляциях.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Доброжелательность медицинского персонала и поддержка пациентки администрацией родильного дома/отделения при возникновении спорной </a:t>
            </a:r>
            <a:r>
              <a:rPr lang="ru-RU" sz="3300" dirty="0" smtClean="0"/>
              <a:t>ситуации.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Возможность выбора метода и бесплатное предоставление обезболивания </a:t>
            </a:r>
            <a:r>
              <a:rPr lang="ru-RU" sz="3300" dirty="0" smtClean="0"/>
              <a:t>родов.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Партнерские </a:t>
            </a:r>
            <a:r>
              <a:rPr lang="ru-RU" sz="3300" dirty="0" smtClean="0"/>
              <a:t>роды.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Поощрение свободного поведения в </a:t>
            </a:r>
            <a:r>
              <a:rPr lang="ru-RU" sz="3300" dirty="0" smtClean="0"/>
              <a:t>родах.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Поддержка политики грудного </a:t>
            </a:r>
            <a:r>
              <a:rPr lang="ru-RU" sz="3300" dirty="0" smtClean="0"/>
              <a:t>вскармливания.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Совместное пребывание матери и </a:t>
            </a:r>
            <a:r>
              <a:rPr lang="ru-RU" sz="3300" dirty="0" smtClean="0"/>
              <a:t>ребенка.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Посещение женщины родственниками при возможности размещения в отдельной </a:t>
            </a:r>
            <a:r>
              <a:rPr lang="ru-RU" sz="3300" dirty="0" smtClean="0"/>
              <a:t>палате.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Проведение дней открытых </a:t>
            </a:r>
            <a:r>
              <a:rPr lang="ru-RU" sz="3300" dirty="0" smtClean="0"/>
              <a:t>дверей.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Доступный подъезд к родильному </a:t>
            </a:r>
            <a:r>
              <a:rPr lang="ru-RU" sz="3300" dirty="0" smtClean="0"/>
              <a:t>дому.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Создание безопасной среды пребывания матери и ребенка в родильном </a:t>
            </a:r>
            <a:r>
              <a:rPr lang="ru-RU" sz="3300" dirty="0" smtClean="0"/>
              <a:t>доме.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Введение рейтинговой системы оценки работы медицинского </a:t>
            </a:r>
            <a:r>
              <a:rPr lang="ru-RU" sz="3300" dirty="0" smtClean="0"/>
              <a:t>персонала.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Организация комфортного пребывания женщины с ребенком в родильном </a:t>
            </a:r>
            <a:r>
              <a:rPr lang="ru-RU" sz="3300" dirty="0" smtClean="0"/>
              <a:t>доме.</a:t>
            </a:r>
          </a:p>
          <a:p>
            <a:endParaRPr lang="ru-RU" dirty="0"/>
          </a:p>
        </p:txBody>
      </p:sp>
      <p:pic>
        <p:nvPicPr>
          <p:cNvPr id="5" name="Содержимое 4" descr="IMG-20240129-WA00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628" y="1000108"/>
            <a:ext cx="3686175" cy="491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328982" cy="1298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Соблюдение критериев «Заботливая женская консультация» в ГБУЗ РБ ГКПЦ г. </a:t>
            </a:r>
            <a:r>
              <a:rPr lang="ru-RU" dirty="0" smtClean="0">
                <a:solidFill>
                  <a:srgbClr val="7030A0"/>
                </a:solidFill>
              </a:rPr>
              <a:t>Уфы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Содержимое 5" descr="IMG_20240531_183743_9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274" y="1928813"/>
            <a:ext cx="3482578" cy="46434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00496" y="214290"/>
            <a:ext cx="4929222" cy="6500858"/>
          </a:xfrm>
        </p:spPr>
        <p:txBody>
          <a:bodyPr>
            <a:noAutofit/>
          </a:bodyPr>
          <a:lstStyle/>
          <a:p>
            <a:pPr marL="342900" lvl="3" indent="-342900">
              <a:buFont typeface="+mj-lt"/>
              <a:buAutoNum type="arabicPeriod"/>
            </a:pPr>
            <a:r>
              <a:rPr lang="ru-RU" sz="1400" dirty="0" smtClean="0"/>
              <a:t>В </a:t>
            </a:r>
            <a:r>
              <a:rPr lang="ru-RU" sz="1400" dirty="0" smtClean="0"/>
              <a:t>2023 г ко Дню беременных - проведение фотоконкурса и вручение наград победителям «Самая счастливая будущая мама</a:t>
            </a:r>
            <a:r>
              <a:rPr lang="ru-RU" sz="1400" dirty="0" smtClean="0"/>
              <a:t>».</a:t>
            </a:r>
          </a:p>
          <a:p>
            <a:pPr marL="342900" lvl="3" indent="-342900">
              <a:buFont typeface="+mj-lt"/>
              <a:buAutoNum type="arabicPeriod"/>
            </a:pPr>
            <a:r>
              <a:rPr lang="ru-RU" sz="1400" dirty="0" smtClean="0"/>
              <a:t>Проведение «</a:t>
            </a:r>
            <a:r>
              <a:rPr lang="ru-RU" sz="1400" dirty="0" err="1" smtClean="0"/>
              <a:t>Гендер-пати</a:t>
            </a:r>
            <a:r>
              <a:rPr lang="ru-RU" sz="1400" dirty="0" smtClean="0"/>
              <a:t>» для супругов в женской консультации сразу после 1-го ультразвукового скрининга. Проведение ультразвуковых исследований во время беременности совместно с супругом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pPr marL="342900" lvl="3" indent="-342900">
              <a:buFont typeface="+mj-lt"/>
              <a:buAutoNum type="arabicPeriod"/>
            </a:pPr>
            <a:r>
              <a:rPr lang="ru-RU" sz="1400" dirty="0" smtClean="0"/>
              <a:t>При </a:t>
            </a:r>
            <a:r>
              <a:rPr lang="ru-RU" sz="1400" dirty="0" smtClean="0"/>
              <a:t>подтверждении факта беременности на УЗИ беременной женщине торжественно вручается поздравительная открытка с целью мотивации сохранения беременности.</a:t>
            </a:r>
          </a:p>
          <a:p>
            <a:pPr marL="342900" lvl="3" indent="-342900">
              <a:buFont typeface="+mj-lt"/>
              <a:buAutoNum type="arabicPeriod"/>
            </a:pPr>
            <a:r>
              <a:rPr lang="ru-RU" sz="1400" dirty="0" smtClean="0"/>
              <a:t>Организация </a:t>
            </a:r>
            <a:r>
              <a:rPr lang="ru-RU" sz="1400" dirty="0" smtClean="0"/>
              <a:t>детской игровой зоны в женской консультации № </a:t>
            </a:r>
            <a:r>
              <a:rPr lang="ru-RU" sz="1400" dirty="0" smtClean="0"/>
              <a:t>2.</a:t>
            </a:r>
          </a:p>
          <a:p>
            <a:pPr marL="342900" lvl="3" indent="-342900">
              <a:buFont typeface="+mj-lt"/>
              <a:buAutoNum type="arabicPeriod"/>
            </a:pPr>
            <a:r>
              <a:rPr lang="ru-RU" sz="1400" dirty="0" smtClean="0"/>
              <a:t> Психологическая </a:t>
            </a:r>
            <a:r>
              <a:rPr lang="ru-RU" sz="1400" dirty="0" smtClean="0"/>
              <a:t>подготовка беременных к родам совместно с супругом по программе «</a:t>
            </a:r>
            <a:r>
              <a:rPr lang="ru-RU" sz="1400" dirty="0" err="1" smtClean="0"/>
              <a:t>Амальтея</a:t>
            </a:r>
            <a:r>
              <a:rPr lang="ru-RU" sz="1400" dirty="0" smtClean="0"/>
              <a:t>» для тренировки дыхания во время схваток и в потугах, а также еженедельное функционирование «Школы сознательного </a:t>
            </a:r>
            <a:r>
              <a:rPr lang="ru-RU" sz="1400" dirty="0" err="1" smtClean="0"/>
              <a:t>родительства</a:t>
            </a:r>
            <a:r>
              <a:rPr lang="ru-RU" sz="1400" dirty="0" smtClean="0"/>
              <a:t>» с </a:t>
            </a:r>
            <a:r>
              <a:rPr lang="ru-RU" sz="1400" dirty="0" smtClean="0"/>
              <a:t>информацией </a:t>
            </a:r>
            <a:r>
              <a:rPr lang="ru-RU" sz="1400" dirty="0" smtClean="0"/>
              <a:t>о беременности и родах, грудном вскармливании, методах контрацепции, безопасности </a:t>
            </a:r>
            <a:r>
              <a:rPr lang="ru-RU" sz="1400" dirty="0" smtClean="0"/>
              <a:t>жизни.</a:t>
            </a:r>
          </a:p>
          <a:p>
            <a:pPr marL="342900" lvl="3" indent="-342900">
              <a:buFont typeface="+mj-lt"/>
              <a:buAutoNum type="arabicPeriod"/>
            </a:pPr>
            <a:r>
              <a:rPr lang="ru-RU" sz="1400" dirty="0" smtClean="0"/>
              <a:t>Проведение </a:t>
            </a:r>
            <a:r>
              <a:rPr lang="ru-RU" sz="1400" dirty="0" err="1" smtClean="0"/>
              <a:t>арт-терапии</a:t>
            </a:r>
            <a:r>
              <a:rPr lang="ru-RU" sz="1400" dirty="0" smtClean="0"/>
              <a:t> для </a:t>
            </a:r>
            <a:r>
              <a:rPr lang="ru-RU" sz="1400" dirty="0" smtClean="0"/>
              <a:t>беременных</a:t>
            </a:r>
            <a:r>
              <a:rPr lang="ru-RU" sz="1400" dirty="0" smtClean="0"/>
              <a:t> </a:t>
            </a:r>
            <a:r>
              <a:rPr lang="ru-RU" sz="1400" dirty="0" smtClean="0"/>
              <a:t>– </a:t>
            </a:r>
            <a:r>
              <a:rPr lang="ru-RU" sz="1400" dirty="0" smtClean="0"/>
              <a:t>мастер-классы по </a:t>
            </a:r>
            <a:r>
              <a:rPr lang="ru-RU" sz="1400" dirty="0" smtClean="0"/>
              <a:t>рисованию.</a:t>
            </a:r>
          </a:p>
          <a:p>
            <a:pPr marL="342900" lvl="3" indent="-342900">
              <a:buFont typeface="+mj-lt"/>
              <a:buAutoNum type="arabicPeriod"/>
            </a:pPr>
            <a:r>
              <a:rPr lang="ru-RU" sz="1400" dirty="0" smtClean="0"/>
              <a:t>В </a:t>
            </a:r>
            <a:r>
              <a:rPr lang="ru-RU" sz="1400" dirty="0" smtClean="0"/>
              <a:t>летнее время регулярные прогулки-беседы беременных, находящихся на стационарном лечении в роддоме, с врачами и психологом</a:t>
            </a:r>
            <a:r>
              <a:rPr lang="ru-RU" sz="1400" dirty="0" smtClean="0"/>
              <a:t>. </a:t>
            </a:r>
          </a:p>
          <a:p>
            <a:pPr marL="342900" lvl="3" indent="-342900">
              <a:buFont typeface="+mj-lt"/>
              <a:buAutoNum type="arabicPeriod"/>
            </a:pPr>
            <a:r>
              <a:rPr lang="ru-RU" sz="1400" dirty="0" smtClean="0"/>
              <a:t>Укрепление </a:t>
            </a:r>
            <a:r>
              <a:rPr lang="ru-RU" sz="1400" dirty="0" smtClean="0"/>
              <a:t>опорно-двигательного аппарата во время беременности за счет ежедневных занятий будущих мам с врачом ЛФК в условиях женской консультации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85728"/>
            <a:ext cx="3357554" cy="121444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Соблюдение критериев «Открытый родильный дом» в ГБУЗ РБ ГКПЦ г. Уфы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Иллюстрация проек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57884" y="2143116"/>
            <a:ext cx="3043239" cy="40661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42852"/>
            <a:ext cx="5500726" cy="6429420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/>
              <a:t>-Проведение </a:t>
            </a:r>
            <a:r>
              <a:rPr lang="ru-RU" sz="1600" dirty="0" smtClean="0"/>
              <a:t>партнерских родов бесплатно.</a:t>
            </a:r>
          </a:p>
          <a:p>
            <a:pPr lvl="0"/>
            <a:r>
              <a:rPr lang="ru-RU" sz="1600" dirty="0" smtClean="0"/>
              <a:t>-Торжественная </a:t>
            </a:r>
            <a:r>
              <a:rPr lang="ru-RU" sz="1600" dirty="0" smtClean="0"/>
              <a:t>выписка после родов с </a:t>
            </a:r>
            <a:r>
              <a:rPr lang="ru-RU" sz="1600" dirty="0" err="1" smtClean="0"/>
              <a:t>фотосессией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/>
              <a:t>-Поддержка </a:t>
            </a:r>
            <a:r>
              <a:rPr lang="ru-RU" sz="1600" dirty="0" smtClean="0"/>
              <a:t>принципов правильного питания – проведение «арбузных дней» для беременных в августе (ежегодная традиция).</a:t>
            </a:r>
          </a:p>
          <a:p>
            <a:pPr lvl="0"/>
            <a:r>
              <a:rPr lang="ru-RU" sz="1600" dirty="0" smtClean="0"/>
              <a:t>-Проведение </a:t>
            </a:r>
            <a:r>
              <a:rPr lang="ru-RU" sz="1600" dirty="0" err="1" smtClean="0"/>
              <a:t>эпидуральной</a:t>
            </a:r>
            <a:r>
              <a:rPr lang="ru-RU" sz="1600" dirty="0" smtClean="0"/>
              <a:t> анестезии в родах по желанию женщины (с учетом противопоказаний) бесплатно.</a:t>
            </a:r>
          </a:p>
          <a:p>
            <a:pPr lvl="0"/>
            <a:r>
              <a:rPr lang="ru-RU" sz="1600" dirty="0" smtClean="0"/>
              <a:t>-Свободное </a:t>
            </a:r>
            <a:r>
              <a:rPr lang="ru-RU" sz="1600" dirty="0" smtClean="0"/>
              <a:t>поведение роженицы во время родов: поощрение любых поз, применение </a:t>
            </a:r>
            <a:r>
              <a:rPr lang="ru-RU" sz="1600" dirty="0" err="1" smtClean="0"/>
              <a:t>фитбола</a:t>
            </a:r>
            <a:r>
              <a:rPr lang="ru-RU" sz="1600" dirty="0" smtClean="0"/>
              <a:t> и шведской стенки (оснащены все </a:t>
            </a:r>
            <a:r>
              <a:rPr lang="ru-RU" sz="1600" dirty="0" err="1" smtClean="0"/>
              <a:t>родзалы</a:t>
            </a:r>
            <a:r>
              <a:rPr lang="ru-RU" sz="1600" dirty="0" smtClean="0"/>
              <a:t>), подготовка и реализация техники «вертикальных» родов с использованием специального стула.</a:t>
            </a:r>
          </a:p>
          <a:p>
            <a:r>
              <a:rPr lang="ru-RU" sz="1600" dirty="0" smtClean="0"/>
              <a:t>-Создание </a:t>
            </a:r>
            <a:r>
              <a:rPr lang="ru-RU" sz="1600" dirty="0" smtClean="0"/>
              <a:t>«Службы заботы».</a:t>
            </a:r>
          </a:p>
          <a:p>
            <a:r>
              <a:rPr lang="ru-RU" sz="1600" dirty="0" smtClean="0"/>
              <a:t>-Прямые </a:t>
            </a:r>
            <a:r>
              <a:rPr lang="ru-RU" sz="1600" dirty="0" smtClean="0"/>
              <a:t>эфиры на площадке «</a:t>
            </a:r>
            <a:r>
              <a:rPr lang="ru-RU" sz="1600" dirty="0" err="1" smtClean="0"/>
              <a:t>ВКонтакте</a:t>
            </a:r>
            <a:r>
              <a:rPr lang="ru-RU" sz="1600" dirty="0" smtClean="0"/>
              <a:t>» официальной группы учреждения по вопросам беременности, ведения родов, проведения анестезии при оперативном </a:t>
            </a:r>
            <a:r>
              <a:rPr lang="ru-RU" sz="1600" dirty="0" err="1" smtClean="0"/>
              <a:t>родоразрешении</a:t>
            </a:r>
            <a:r>
              <a:rPr lang="ru-RU" sz="1600" dirty="0" smtClean="0"/>
              <a:t>, уходе за новорожденным. </a:t>
            </a:r>
          </a:p>
          <a:p>
            <a:r>
              <a:rPr lang="ru-RU" sz="1600" dirty="0" smtClean="0"/>
              <a:t>-В </a:t>
            </a:r>
            <a:r>
              <a:rPr lang="ru-RU" sz="1600" dirty="0" smtClean="0"/>
              <a:t>роддоме два раза в неделю проводятся встречи заместителя главного врача с беременными с экскурсией по роддому.</a:t>
            </a:r>
          </a:p>
          <a:p>
            <a:pPr lvl="0"/>
            <a:r>
              <a:rPr lang="ru-RU" sz="1600" dirty="0" smtClean="0"/>
              <a:t>-Активно </a:t>
            </a:r>
            <a:r>
              <a:rPr lang="ru-RU" sz="1600" dirty="0" smtClean="0"/>
              <a:t>ведутся обсуждения работы всех отделений ГКПЦ г. Уфы в чатах социальных сетей с быстрой реакцией на пожелания или замечания. Организована «горячая линия» в круглосуточном формате для доступности пациенткам услуг и решения текущих </a:t>
            </a:r>
            <a:r>
              <a:rPr lang="ru-RU" sz="1600" dirty="0" smtClean="0"/>
              <a:t>вопросов.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Медицинская помощь новорожденным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500042"/>
            <a:ext cx="6143668" cy="6143668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1600" dirty="0" smtClean="0"/>
              <a:t>Совместное пребывание матери и </a:t>
            </a:r>
            <a:r>
              <a:rPr lang="ru-RU" sz="1600" dirty="0" smtClean="0"/>
              <a:t>ребенка;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Отделение </a:t>
            </a:r>
            <a:r>
              <a:rPr lang="ru-RU" sz="1600" dirty="0" smtClean="0"/>
              <a:t>реанимации и интенсивной терапии для новорожденных детей функционирует по принципу совместного пребывания </a:t>
            </a:r>
            <a:r>
              <a:rPr lang="ru-RU" sz="1600" b="1" dirty="0" smtClean="0">
                <a:solidFill>
                  <a:srgbClr val="7030A0"/>
                </a:solidFill>
              </a:rPr>
              <a:t>«Открытой реанимации»</a:t>
            </a:r>
            <a:r>
              <a:rPr lang="ru-RU" sz="1600" dirty="0" smtClean="0"/>
              <a:t>. </a:t>
            </a:r>
            <a:r>
              <a:rPr lang="ru-RU" sz="1600" dirty="0" smtClean="0"/>
              <a:t> Это позволяет </a:t>
            </a:r>
            <a:r>
              <a:rPr lang="ru-RU" sz="1600" dirty="0" smtClean="0"/>
              <a:t>воссоздать </a:t>
            </a:r>
            <a:r>
              <a:rPr lang="ru-RU" sz="1600" dirty="0" smtClean="0"/>
              <a:t>максимальное </a:t>
            </a:r>
            <a:r>
              <a:rPr lang="ru-RU" sz="1600" dirty="0" smtClean="0"/>
              <a:t>сохранение естественной биологической и эмоциональной связи матери и ребёнка. Первое молозиво ребенок получает в родильном </a:t>
            </a:r>
            <a:r>
              <a:rPr lang="ru-RU" sz="1600" dirty="0" smtClean="0"/>
              <a:t>зале.  </a:t>
            </a:r>
            <a:r>
              <a:rPr lang="ru-RU" sz="1600" dirty="0" smtClean="0"/>
              <a:t>С первого дня мать имеет круглосуточный доступ к ребенку, сцеживает молоко, принимает участие в процедурах ухода. </a:t>
            </a:r>
            <a:r>
              <a:rPr lang="ru-RU" sz="1600" dirty="0" smtClean="0"/>
              <a:t> Выполняется </a:t>
            </a:r>
            <a:r>
              <a:rPr lang="ru-RU" sz="1600" dirty="0" smtClean="0"/>
              <a:t>процедура выхаживания «Кенгуру» - выкладывание ребенка на грудь матери в течение дня. </a:t>
            </a:r>
            <a:endParaRPr lang="ru-RU" sz="1600" dirty="0" smtClean="0"/>
          </a:p>
          <a:p>
            <a:pPr lvl="0">
              <a:buNone/>
            </a:pPr>
            <a:r>
              <a:rPr lang="ru-RU" sz="1600" dirty="0" smtClean="0"/>
              <a:t>В </a:t>
            </a:r>
            <a:r>
              <a:rPr lang="ru-RU" sz="1600" dirty="0" smtClean="0"/>
              <a:t>отделении внедрена система развивающего </a:t>
            </a:r>
            <a:r>
              <a:rPr lang="ru-RU" sz="1600" dirty="0" smtClean="0"/>
              <a:t>ухода</a:t>
            </a:r>
            <a:r>
              <a:rPr lang="ru-RU" sz="1600" dirty="0" smtClean="0"/>
              <a:t> </a:t>
            </a:r>
            <a:r>
              <a:rPr lang="en-US" sz="1600" b="1" dirty="0" smtClean="0">
                <a:solidFill>
                  <a:srgbClr val="7030A0"/>
                </a:solidFill>
              </a:rPr>
              <a:t>NIDCAP</a:t>
            </a:r>
            <a:r>
              <a:rPr lang="ru-RU" sz="1600" dirty="0" smtClean="0"/>
              <a:t>: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согласованность манипуляций с биологическим ритмом сон-бодрствование; тишина в </a:t>
            </a:r>
            <a:r>
              <a:rPr lang="ru-RU" sz="1600" dirty="0" smtClean="0"/>
              <a:t>палате;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укладка в </a:t>
            </a:r>
            <a:r>
              <a:rPr lang="ru-RU" sz="1600" b="1" dirty="0" smtClean="0">
                <a:solidFill>
                  <a:srgbClr val="7030A0"/>
                </a:solidFill>
              </a:rPr>
              <a:t>«гнездо»</a:t>
            </a:r>
            <a:r>
              <a:rPr lang="ru-RU" sz="1600" dirty="0" smtClean="0"/>
              <a:t>: такая позиция максимально приближена к внутриутробному </a:t>
            </a:r>
            <a:r>
              <a:rPr lang="ru-RU" sz="1600" dirty="0" smtClean="0"/>
              <a:t>положению;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использование метода «кенгуру»: ребенок выкладывается на грудь мамы или папы и находится в контакте «кожа к </a:t>
            </a:r>
            <a:r>
              <a:rPr lang="ru-RU" sz="1600" dirty="0" smtClean="0"/>
              <a:t>коже»;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- использование подушки </a:t>
            </a:r>
            <a:r>
              <a:rPr lang="ru-RU" sz="1600" b="1" dirty="0" smtClean="0">
                <a:solidFill>
                  <a:srgbClr val="7030A0"/>
                </a:solidFill>
              </a:rPr>
              <a:t>«</a:t>
            </a:r>
            <a:r>
              <a:rPr lang="ru-RU" sz="1600" b="1" dirty="0" err="1" smtClean="0">
                <a:solidFill>
                  <a:srgbClr val="7030A0"/>
                </a:solidFill>
              </a:rPr>
              <a:t>чудо-руки</a:t>
            </a:r>
            <a:r>
              <a:rPr lang="ru-RU" sz="1600" b="1" dirty="0" smtClean="0">
                <a:solidFill>
                  <a:srgbClr val="7030A0"/>
                </a:solidFill>
              </a:rPr>
              <a:t>»: </a:t>
            </a:r>
            <a:r>
              <a:rPr lang="ru-RU" sz="1600" dirty="0" smtClean="0"/>
              <a:t>она похожа на ладонь мамы, соответствует ей по весу и размерам, к тому же ей можно придать определённую температуру и даже запах.</a:t>
            </a:r>
          </a:p>
          <a:p>
            <a:pPr>
              <a:buNone/>
            </a:pPr>
            <a:r>
              <a:rPr lang="ru-RU" sz="1600" dirty="0" smtClean="0"/>
              <a:t>Организовано </a:t>
            </a:r>
            <a:r>
              <a:rPr lang="ru-RU" sz="1600" dirty="0" smtClean="0"/>
              <a:t>проведение ранней медицинской реабилитации / </a:t>
            </a:r>
            <a:r>
              <a:rPr lang="ru-RU" sz="1600" dirty="0" err="1" smtClean="0"/>
              <a:t>абилитации</a:t>
            </a:r>
            <a:r>
              <a:rPr lang="ru-RU" sz="1600" dirty="0" smtClean="0"/>
              <a:t> доношенных и недоношенных </a:t>
            </a:r>
            <a:r>
              <a:rPr lang="ru-RU" sz="1600" dirty="0" smtClean="0"/>
              <a:t>новорожденных.</a:t>
            </a:r>
            <a:endParaRPr lang="ru-RU" sz="1600" dirty="0"/>
          </a:p>
        </p:txBody>
      </p:sp>
      <p:pic>
        <p:nvPicPr>
          <p:cNvPr id="15" name="Содержимое 14" descr="Polish_20231123_1302373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15074" y="714356"/>
            <a:ext cx="2714644" cy="3908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258285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Начиная с 2017 года ГБУЗ РБ ГКПЦ г. Уфы стабильно входит в число лучших родильных домов Российской Федерации, и ежегодно становится победителем в Конкурсе народного голосования «Клиника года» в номинации «Лучший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роддом Башкирии».</a:t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2023 г ГБУЗ РБ ГКПЦ г. Уфы присвоены Почетные Статусы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«Открытый </a:t>
            </a: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</a:rPr>
              <a:t>родильный дом» и «Заботливая женская консультация». </a:t>
            </a:r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-20240710-WA0049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000372"/>
            <a:ext cx="3500462" cy="344358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428604"/>
            <a:ext cx="4286280" cy="5929354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7030A0"/>
                </a:solidFill>
              </a:rPr>
              <a:t>Соблюдение критериев «Заботливая </a:t>
            </a:r>
            <a:r>
              <a:rPr lang="ru-RU" dirty="0" smtClean="0">
                <a:solidFill>
                  <a:srgbClr val="7030A0"/>
                </a:solidFill>
              </a:rPr>
              <a:t>женская консультация», «Открытый родильный дом», основанных на современных принципах </a:t>
            </a:r>
            <a:r>
              <a:rPr lang="ru-RU" dirty="0" err="1" smtClean="0">
                <a:solidFill>
                  <a:srgbClr val="7030A0"/>
                </a:solidFill>
              </a:rPr>
              <a:t>пациентоориентирован-ного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подхода на всех этапах, связанных с материнством, позволяет сохранять и совершенствовать оказание медицинской помощи в </a:t>
            </a:r>
            <a:r>
              <a:rPr lang="ru-RU" dirty="0" smtClean="0">
                <a:solidFill>
                  <a:srgbClr val="7030A0"/>
                </a:solidFill>
              </a:rPr>
              <a:t>учреждении родовспоможения.</a:t>
            </a:r>
            <a:endParaRPr lang="ru-RU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994</Words>
  <PresentationFormat>Экран (4:3)</PresentationFormat>
  <Paragraphs>64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ГКПЦ г. Уфы - Открытый роддом и Заботливая женская консультация</vt:lpstr>
      <vt:lpstr>Концепция «Открытый родильный дом» и «Заботливая женская консультация» реализован в ГБУЗ РБ ГКПЦ г. Уфы</vt:lpstr>
      <vt:lpstr>Слайд 3</vt:lpstr>
      <vt:lpstr>Критерии статуса «Заботливая женская консультация»</vt:lpstr>
      <vt:lpstr>Критерии статуса «Открытый роддом»</vt:lpstr>
      <vt:lpstr>Соблюдение критериев «Заботливая женская консультация» в ГБУЗ РБ ГКПЦ г. Уфы</vt:lpstr>
      <vt:lpstr>Соблюдение критериев «Открытый родильный дом» в ГБУЗ РБ ГКПЦ г. Уфы</vt:lpstr>
      <vt:lpstr>Медицинская помощь новорожденным</vt:lpstr>
      <vt:lpstr>Начиная с 2017 года ГБУЗ РБ ГКПЦ г. Уфы стабильно входит в число лучших родильных домов Российской Федерации, и ежегодно становится победителем в Конкурсе народного голосования «Клиника года» в номинации «Лучший роддом Башкирии».  В 2023 г ГБУЗ РБ ГКПЦ г. Уфы присвоены Почетные Статусы «Открытый родильный дом» и «Заботливая женская консультация».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ГКПЦ г. Уфы - Открытый роддом и Заботливая женская консультация</dc:title>
  <dc:creator>L</dc:creator>
  <cp:lastModifiedBy>L</cp:lastModifiedBy>
  <cp:revision>12</cp:revision>
  <dcterms:created xsi:type="dcterms:W3CDTF">2024-07-20T13:42:18Z</dcterms:created>
  <dcterms:modified xsi:type="dcterms:W3CDTF">2024-07-20T15:04:42Z</dcterms:modified>
</cp:coreProperties>
</file>