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520950" cy="6858000"/>
          </a:xfrm>
          <a:custGeom>
            <a:avLst/>
            <a:gdLst/>
            <a:ahLst/>
            <a:cxnLst/>
            <a:rect l="l" t="t" r="r" b="b"/>
            <a:pathLst>
              <a:path w="2520950" h="6858000">
                <a:moveTo>
                  <a:pt x="2520696" y="0"/>
                </a:moveTo>
                <a:lnTo>
                  <a:pt x="0" y="0"/>
                </a:lnTo>
                <a:lnTo>
                  <a:pt x="0" y="6858000"/>
                </a:lnTo>
                <a:lnTo>
                  <a:pt x="2520696" y="6858000"/>
                </a:lnTo>
                <a:lnTo>
                  <a:pt x="2520696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121407"/>
            <a:ext cx="1889760" cy="28376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97790"/>
          </a:xfrm>
          <a:custGeom>
            <a:avLst/>
            <a:gdLst/>
            <a:ahLst/>
            <a:cxnLst/>
            <a:rect l="l" t="t" r="r" b="b"/>
            <a:pathLst>
              <a:path w="12192000" h="97790">
                <a:moveTo>
                  <a:pt x="12192000" y="0"/>
                </a:moveTo>
                <a:lnTo>
                  <a:pt x="0" y="0"/>
                </a:lnTo>
                <a:lnTo>
                  <a:pt x="0" y="97535"/>
                </a:lnTo>
                <a:lnTo>
                  <a:pt x="12192000" y="975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63896" y="6772655"/>
            <a:ext cx="6928484" cy="85725"/>
          </a:xfrm>
          <a:custGeom>
            <a:avLst/>
            <a:gdLst/>
            <a:ahLst/>
            <a:cxnLst/>
            <a:rect l="l" t="t" r="r" b="b"/>
            <a:pathLst>
              <a:path w="6928484" h="85725">
                <a:moveTo>
                  <a:pt x="0" y="85342"/>
                </a:moveTo>
                <a:lnTo>
                  <a:pt x="6928104" y="85342"/>
                </a:lnTo>
                <a:lnTo>
                  <a:pt x="6928104" y="0"/>
                </a:lnTo>
                <a:lnTo>
                  <a:pt x="0" y="0"/>
                </a:lnTo>
                <a:lnTo>
                  <a:pt x="0" y="85342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05984" y="36575"/>
            <a:ext cx="2847340" cy="274320"/>
          </a:xfrm>
          <a:custGeom>
            <a:avLst/>
            <a:gdLst/>
            <a:ahLst/>
            <a:cxnLst/>
            <a:rect l="l" t="t" r="r" b="b"/>
            <a:pathLst>
              <a:path w="2847340" h="274320">
                <a:moveTo>
                  <a:pt x="2846832" y="0"/>
                </a:moveTo>
                <a:lnTo>
                  <a:pt x="2542032" y="0"/>
                </a:lnTo>
                <a:lnTo>
                  <a:pt x="2237232" y="0"/>
                </a:lnTo>
                <a:lnTo>
                  <a:pt x="0" y="0"/>
                </a:lnTo>
                <a:lnTo>
                  <a:pt x="0" y="60960"/>
                </a:lnTo>
                <a:lnTo>
                  <a:pt x="0" y="274320"/>
                </a:lnTo>
                <a:lnTo>
                  <a:pt x="2542032" y="274320"/>
                </a:lnTo>
                <a:lnTo>
                  <a:pt x="2846832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395282" y="6595871"/>
            <a:ext cx="2797175" cy="262255"/>
          </a:xfrm>
          <a:custGeom>
            <a:avLst/>
            <a:gdLst/>
            <a:ahLst/>
            <a:cxnLst/>
            <a:rect l="l" t="t" r="r" b="b"/>
            <a:pathLst>
              <a:path w="2797175" h="262254">
                <a:moveTo>
                  <a:pt x="2796717" y="0"/>
                </a:moveTo>
                <a:lnTo>
                  <a:pt x="291261" y="0"/>
                </a:lnTo>
                <a:lnTo>
                  <a:pt x="0" y="262128"/>
                </a:lnTo>
                <a:lnTo>
                  <a:pt x="291261" y="262128"/>
                </a:lnTo>
                <a:lnTo>
                  <a:pt x="582510" y="262128"/>
                </a:lnTo>
                <a:lnTo>
                  <a:pt x="2796717" y="262128"/>
                </a:lnTo>
                <a:lnTo>
                  <a:pt x="2796717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97790"/>
          </a:xfrm>
          <a:custGeom>
            <a:avLst/>
            <a:gdLst/>
            <a:ahLst/>
            <a:cxnLst/>
            <a:rect l="l" t="t" r="r" b="b"/>
            <a:pathLst>
              <a:path w="12192000" h="97790">
                <a:moveTo>
                  <a:pt x="12192000" y="0"/>
                </a:moveTo>
                <a:lnTo>
                  <a:pt x="0" y="0"/>
                </a:lnTo>
                <a:lnTo>
                  <a:pt x="0" y="97535"/>
                </a:lnTo>
                <a:lnTo>
                  <a:pt x="12192000" y="975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9538" y="201879"/>
            <a:ext cx="484060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80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650" y="2238501"/>
            <a:ext cx="10819130" cy="4526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mya-kcson.ryazanszn.ru/" TargetMode="External"/><Relationship Id="rId5" Type="http://schemas.openxmlformats.org/officeDocument/2006/relationships/hyperlink" Target="mailto:kcsonsemya@yandex.ru" TargetMode="Externa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7151" y="115900"/>
            <a:ext cx="7989570" cy="951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817244" marR="5080" indent="-805180">
              <a:lnSpc>
                <a:spcPts val="3460"/>
              </a:lnSpc>
              <a:spcBef>
                <a:spcPts val="525"/>
              </a:spcBef>
            </a:pPr>
            <a:r>
              <a:rPr sz="3200" spc="-45" dirty="0">
                <a:solidFill>
                  <a:srgbClr val="167373"/>
                </a:solidFill>
              </a:rPr>
              <a:t>ГБУ</a:t>
            </a:r>
            <a:r>
              <a:rPr sz="3200" spc="-10" dirty="0">
                <a:solidFill>
                  <a:srgbClr val="167373"/>
                </a:solidFill>
              </a:rPr>
              <a:t> </a:t>
            </a:r>
            <a:r>
              <a:rPr sz="3200" spc="-25" dirty="0">
                <a:solidFill>
                  <a:srgbClr val="167373"/>
                </a:solidFill>
              </a:rPr>
              <a:t>РО</a:t>
            </a:r>
            <a:r>
              <a:rPr sz="3200" spc="20" dirty="0">
                <a:solidFill>
                  <a:srgbClr val="167373"/>
                </a:solidFill>
              </a:rPr>
              <a:t> </a:t>
            </a:r>
            <a:r>
              <a:rPr sz="3200" spc="-30" dirty="0">
                <a:solidFill>
                  <a:srgbClr val="167373"/>
                </a:solidFill>
              </a:rPr>
              <a:t>«Комплексный</a:t>
            </a:r>
            <a:r>
              <a:rPr sz="3200" spc="50" dirty="0">
                <a:solidFill>
                  <a:srgbClr val="167373"/>
                </a:solidFill>
              </a:rPr>
              <a:t> </a:t>
            </a:r>
            <a:r>
              <a:rPr sz="3200" spc="-5" dirty="0">
                <a:solidFill>
                  <a:srgbClr val="167373"/>
                </a:solidFill>
              </a:rPr>
              <a:t>центр</a:t>
            </a:r>
            <a:r>
              <a:rPr sz="3200" spc="35" dirty="0">
                <a:solidFill>
                  <a:srgbClr val="167373"/>
                </a:solidFill>
              </a:rPr>
              <a:t> </a:t>
            </a:r>
            <a:r>
              <a:rPr sz="3200" spc="-10" dirty="0">
                <a:solidFill>
                  <a:srgbClr val="167373"/>
                </a:solidFill>
              </a:rPr>
              <a:t>социального </a:t>
            </a:r>
            <a:r>
              <a:rPr sz="3200" spc="-785" dirty="0">
                <a:solidFill>
                  <a:srgbClr val="167373"/>
                </a:solidFill>
              </a:rPr>
              <a:t> </a:t>
            </a:r>
            <a:r>
              <a:rPr sz="3200" spc="-10" dirty="0">
                <a:solidFill>
                  <a:srgbClr val="167373"/>
                </a:solidFill>
              </a:rPr>
              <a:t>обслуживания</a:t>
            </a:r>
            <a:r>
              <a:rPr sz="3200" spc="5" dirty="0">
                <a:solidFill>
                  <a:srgbClr val="167373"/>
                </a:solidFill>
              </a:rPr>
              <a:t> </a:t>
            </a:r>
            <a:r>
              <a:rPr sz="3200" dirty="0">
                <a:solidFill>
                  <a:srgbClr val="167373"/>
                </a:solidFill>
              </a:rPr>
              <a:t>населения</a:t>
            </a:r>
            <a:r>
              <a:rPr sz="3200" spc="15" dirty="0">
                <a:solidFill>
                  <a:srgbClr val="167373"/>
                </a:solidFill>
              </a:rPr>
              <a:t> </a:t>
            </a:r>
            <a:r>
              <a:rPr sz="3200" spc="5" dirty="0">
                <a:solidFill>
                  <a:srgbClr val="167373"/>
                </a:solidFill>
              </a:rPr>
              <a:t>«Семья»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5783" y="234695"/>
            <a:ext cx="544372" cy="6143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49679"/>
            <a:ext cx="12192000" cy="5608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6772655"/>
            <a:ext cx="12179935" cy="85725"/>
          </a:xfrm>
          <a:custGeom>
            <a:avLst/>
            <a:gdLst/>
            <a:ahLst/>
            <a:cxnLst/>
            <a:rect l="l" t="t" r="r" b="b"/>
            <a:pathLst>
              <a:path w="12179935" h="85725">
                <a:moveTo>
                  <a:pt x="12179808" y="85342"/>
                </a:moveTo>
                <a:lnTo>
                  <a:pt x="12179808" y="0"/>
                </a:lnTo>
                <a:lnTo>
                  <a:pt x="0" y="0"/>
                </a:lnTo>
                <a:lnTo>
                  <a:pt x="0" y="85342"/>
                </a:lnTo>
                <a:lnTo>
                  <a:pt x="12179808" y="85342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767"/>
            <a:ext cx="2844165" cy="274955"/>
          </a:xfrm>
          <a:custGeom>
            <a:avLst/>
            <a:gdLst/>
            <a:ahLst/>
            <a:cxnLst/>
            <a:rect l="l" t="t" r="r" b="b"/>
            <a:pathLst>
              <a:path w="2844165" h="274955">
                <a:moveTo>
                  <a:pt x="2843784" y="0"/>
                </a:moveTo>
                <a:lnTo>
                  <a:pt x="2542032" y="0"/>
                </a:lnTo>
                <a:lnTo>
                  <a:pt x="2237232" y="0"/>
                </a:lnTo>
                <a:lnTo>
                  <a:pt x="0" y="0"/>
                </a:lnTo>
                <a:lnTo>
                  <a:pt x="0" y="274332"/>
                </a:lnTo>
                <a:lnTo>
                  <a:pt x="2540508" y="274332"/>
                </a:lnTo>
                <a:lnTo>
                  <a:pt x="2542032" y="274332"/>
                </a:lnTo>
                <a:lnTo>
                  <a:pt x="2542032" y="272961"/>
                </a:lnTo>
                <a:lnTo>
                  <a:pt x="2843784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5282" y="6595871"/>
            <a:ext cx="2797175" cy="262255"/>
          </a:xfrm>
          <a:custGeom>
            <a:avLst/>
            <a:gdLst/>
            <a:ahLst/>
            <a:cxnLst/>
            <a:rect l="l" t="t" r="r" b="b"/>
            <a:pathLst>
              <a:path w="2797175" h="262254">
                <a:moveTo>
                  <a:pt x="2796717" y="0"/>
                </a:moveTo>
                <a:lnTo>
                  <a:pt x="291261" y="0"/>
                </a:lnTo>
                <a:lnTo>
                  <a:pt x="0" y="262128"/>
                </a:lnTo>
                <a:lnTo>
                  <a:pt x="291261" y="262128"/>
                </a:lnTo>
                <a:lnTo>
                  <a:pt x="582510" y="262128"/>
                </a:lnTo>
                <a:lnTo>
                  <a:pt x="2796717" y="262128"/>
                </a:lnTo>
                <a:lnTo>
                  <a:pt x="2796717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Результаты</a:t>
            </a:r>
            <a:r>
              <a:rPr spc="-35" dirty="0"/>
              <a:t> </a:t>
            </a:r>
            <a:r>
              <a:rPr spc="-10" dirty="0"/>
              <a:t>внедрения: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3403" y="709795"/>
            <a:ext cx="6014720" cy="118429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ru-RU"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ПРОВЕДЕНО:</a:t>
            </a:r>
            <a:endParaRPr lang="ru-RU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299085" algn="l"/>
              </a:tabLst>
            </a:pP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-	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lang="ru-RU"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r>
              <a:rPr lang="ru-RU" sz="18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85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lang="ru-RU"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lang="ru-RU"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308</a:t>
            </a:r>
            <a:r>
              <a:rPr lang="ru-RU" sz="1800" b="1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консультаций.</a:t>
            </a:r>
            <a:r>
              <a:rPr lang="ru-RU"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lang="ru-RU"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6 месяцев</a:t>
            </a:r>
            <a:r>
              <a:rPr lang="ru-RU"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2024</a:t>
            </a:r>
            <a:r>
              <a:rPr lang="ru-RU" sz="18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5" dirty="0">
                <a:solidFill>
                  <a:srgbClr val="001F5F"/>
                </a:solidFill>
                <a:latin typeface="Times New Roman"/>
                <a:cs typeface="Times New Roman"/>
              </a:rPr>
              <a:t>г.:</a:t>
            </a:r>
            <a:r>
              <a:rPr lang="ru-RU"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b="1" spc="5" dirty="0">
                <a:solidFill>
                  <a:srgbClr val="001F5F"/>
                </a:solidFill>
                <a:latin typeface="Times New Roman"/>
                <a:cs typeface="Times New Roman"/>
              </a:rPr>
              <a:t>162 </a:t>
            </a:r>
            <a:r>
              <a:rPr lang="ru-RU" sz="1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консультации</a:t>
            </a:r>
            <a:endParaRPr lang="ru-RU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z="1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Сохранено беременностей</a:t>
            </a:r>
            <a:r>
              <a:rPr lang="ru-RU"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lang="ru-RU" sz="1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32</a:t>
            </a:r>
            <a:endParaRPr lang="ru-RU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ru-RU"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МЕРОПРИЯТИЯ</a:t>
            </a:r>
            <a:r>
              <a:rPr lang="ru-RU"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lang="ru-RU"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БЕРЕМЕННЫМИ: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403" y="1862709"/>
            <a:ext cx="590296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ru-RU" sz="18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lang="ru-RU"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2023 г</a:t>
            </a:r>
            <a:r>
              <a:rPr lang="ru-RU" sz="18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lang="ru-RU"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16</a:t>
            </a:r>
            <a:r>
              <a:rPr lang="ru-RU" sz="1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занятий</a:t>
            </a:r>
            <a:r>
              <a:rPr lang="ru-RU"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lang="ru-RU"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беременными</a:t>
            </a:r>
            <a:r>
              <a:rPr lang="ru-RU"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женщинами, приняло участие – 223 женщин</a:t>
            </a:r>
            <a:r>
              <a:rPr lang="ru-RU"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ы. </a:t>
            </a:r>
            <a:r>
              <a:rPr lang="ru-RU" sz="16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2024 г</a:t>
            </a:r>
            <a:r>
              <a:rPr lang="ru-RU"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. – </a:t>
            </a:r>
            <a:r>
              <a:rPr lang="ru-RU" sz="16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12</a:t>
            </a:r>
            <a:r>
              <a:rPr lang="ru-RU"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мероприятий, 134 женщины.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403" y="2046926"/>
            <a:ext cx="3521075" cy="598882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ПРОВЕДЕНО: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403" y="2440445"/>
            <a:ext cx="11531397" cy="65210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44805" indent="-332740">
              <a:lnSpc>
                <a:spcPct val="100000"/>
              </a:lnSpc>
              <a:spcBef>
                <a:spcPts val="745"/>
              </a:spcBef>
              <a:buChar char="-"/>
              <a:tabLst>
                <a:tab pos="344805" algn="l"/>
                <a:tab pos="345440" algn="l"/>
              </a:tabLst>
            </a:pPr>
            <a:r>
              <a:rPr lang="ru-RU"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круглый</a:t>
            </a:r>
            <a:r>
              <a:rPr lang="ru-RU"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стол</a:t>
            </a:r>
            <a:r>
              <a:rPr lang="ru-RU"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«Межведомственное</a:t>
            </a:r>
            <a:r>
              <a:rPr lang="ru-RU" sz="14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взаимодействие</a:t>
            </a:r>
            <a:r>
              <a:rPr lang="ru-RU"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lang="ru-RU"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r>
              <a:rPr lang="ru-RU"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медико-социальной</a:t>
            </a:r>
            <a:r>
              <a:rPr lang="ru-RU"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помощи</a:t>
            </a:r>
            <a:r>
              <a:rPr lang="ru-RU"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женщинам,</a:t>
            </a:r>
            <a:r>
              <a:rPr lang="ru-RU"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оказавшимся</a:t>
            </a:r>
            <a:r>
              <a:rPr lang="ru-RU"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тжс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lang="ru-RU"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lang="ru-RU"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49</a:t>
            </a:r>
            <a:r>
              <a:rPr lang="ru-RU" sz="1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специалистов,</a:t>
            </a:r>
            <a:endParaRPr lang="ru-RU" sz="1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495"/>
              </a:spcBef>
              <a:tabLst>
                <a:tab pos="299085" algn="l"/>
                <a:tab pos="299720" algn="l"/>
              </a:tabLst>
            </a:pP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lang="ru-RU"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г. </a:t>
            </a:r>
            <a:r>
              <a:rPr sz="14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совместно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Министерством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труда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социальной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защиты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населения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Рязанской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первая </a:t>
            </a:r>
            <a:r>
              <a:rPr sz="14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межрегиональная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конференция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«Улучшение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402" y="3041779"/>
            <a:ext cx="11293654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демографической</a:t>
            </a:r>
            <a:r>
              <a:rPr lang="ru-RU"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ситуации</a:t>
            </a:r>
            <a:r>
              <a:rPr lang="ru-RU"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регионе</a:t>
            </a:r>
            <a:r>
              <a:rPr lang="ru-RU"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укрепление</a:t>
            </a:r>
            <a:r>
              <a:rPr lang="ru-RU" sz="14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традиционных</a:t>
            </a:r>
            <a:r>
              <a:rPr lang="ru-RU"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семейных</a:t>
            </a:r>
            <a:r>
              <a:rPr lang="ru-RU"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ценностей»</a:t>
            </a:r>
            <a:r>
              <a:rPr lang="ru-RU" sz="14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lang="ru-RU"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112</a:t>
            </a:r>
            <a:r>
              <a:rPr lang="ru-RU" sz="18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- в </a:t>
            </a:r>
            <a:r>
              <a:rPr lang="ru-RU"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2024 г</a:t>
            </a:r>
            <a:r>
              <a:rPr lang="ru-RU"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. - вторая межрегиональная конференция "Демографическая ситуация в регионе: укрепление традиционных семейных ценностей. Семья. Карьера. Дети" - 127 участников, из них студенты Рязанского Медицинского колледжа и Академии ФСИН -71 человек.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970" y="3815967"/>
            <a:ext cx="11293654" cy="304121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ОБУЧЕНИЕ:</a:t>
            </a:r>
            <a:endParaRPr sz="14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65"/>
              </a:spcBef>
              <a:buFont typeface="Times New Roman"/>
              <a:buChar char="-"/>
              <a:tabLst>
                <a:tab pos="299085" algn="l"/>
                <a:tab pos="299720" algn="l"/>
              </a:tabLst>
            </a:pPr>
            <a:r>
              <a:rPr lang="ru-RU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более 100</a:t>
            </a:r>
            <a:r>
              <a:rPr sz="1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специалистов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КЦСОН</a:t>
            </a:r>
            <a:r>
              <a:rPr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регулярно проходили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обучение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78</a:t>
            </a:r>
            <a:r>
              <a:rPr lang="ru-RU"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специалистов – посетили семинары.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ДНИ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БЕРЕМЕННЫХ:</a:t>
            </a:r>
            <a:endParaRPr sz="1400" dirty="0">
              <a:latin typeface="Times New Roman"/>
              <a:cs typeface="Times New Roman"/>
            </a:endParaRPr>
          </a:p>
          <a:p>
            <a:pPr marL="250190" indent="-238125">
              <a:lnSpc>
                <a:spcPct val="100000"/>
              </a:lnSpc>
              <a:spcBef>
                <a:spcPts val="370"/>
              </a:spcBef>
              <a:buChar char="-"/>
              <a:tabLst>
                <a:tab pos="250190" algn="l"/>
                <a:tab pos="250825" algn="l"/>
              </a:tabLst>
            </a:pPr>
            <a:r>
              <a:rPr lang="ru-RU"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2023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г. </a:t>
            </a:r>
            <a:r>
              <a:rPr sz="14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проведено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30</a:t>
            </a:r>
            <a:r>
              <a:rPr sz="18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мероприятий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14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приняло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участие</a:t>
            </a:r>
            <a:r>
              <a:rPr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249</a:t>
            </a:r>
            <a:r>
              <a:rPr sz="1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беременных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женщин,</a:t>
            </a:r>
            <a:endParaRPr sz="14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495"/>
              </a:spcBef>
              <a:buFontTx/>
              <a:buChar char="-"/>
            </a:pPr>
            <a:r>
              <a:rPr lang="ru-RU"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2024 г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. – проведено </a:t>
            </a:r>
            <a:r>
              <a:rPr lang="ru-RU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19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мероприятий, приняло участие</a:t>
            </a:r>
            <a:r>
              <a:rPr lang="ru-RU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183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женщины.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АКЦИЯ</a:t>
            </a:r>
            <a:r>
              <a:rPr sz="1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«ПОДАРИ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МНЕ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ЖИЗНЬ»:</a:t>
            </a:r>
            <a:endParaRPr sz="1400" dirty="0">
              <a:latin typeface="Times New Roman"/>
              <a:cs typeface="Times New Roman"/>
            </a:endParaRPr>
          </a:p>
          <a:p>
            <a:pPr marL="58419" marR="6130925" indent="-45720">
              <a:lnSpc>
                <a:spcPct val="115700"/>
              </a:lnSpc>
              <a:spcBef>
                <a:spcPts val="30"/>
              </a:spcBef>
              <a:buChar char="-"/>
              <a:tabLst>
                <a:tab pos="299085" algn="l"/>
                <a:tab pos="299720" algn="l"/>
              </a:tabLst>
            </a:pPr>
            <a:r>
              <a:rPr lang="ru-RU"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2023 г. </a:t>
            </a:r>
            <a:r>
              <a:rPr sz="14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проведено</a:t>
            </a:r>
            <a:r>
              <a:rPr sz="1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34</a:t>
            </a:r>
            <a:r>
              <a:rPr sz="1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информационно-просветительских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мероприятия, </a:t>
            </a:r>
            <a:r>
              <a:rPr lang="ru-RU"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приняло</a:t>
            </a:r>
            <a:r>
              <a:rPr lang="ru-RU"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участие</a:t>
            </a:r>
            <a:r>
              <a:rPr lang="ru-RU"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182</a:t>
            </a:r>
            <a:r>
              <a:rPr lang="ru-RU"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женщины. </a:t>
            </a:r>
          </a:p>
          <a:p>
            <a:pPr marL="58419" marR="6130925" indent="-45720">
              <a:lnSpc>
                <a:spcPct val="115700"/>
              </a:lnSpc>
              <a:spcBef>
                <a:spcPts val="30"/>
              </a:spcBef>
              <a:buChar char="-"/>
              <a:tabLst>
                <a:tab pos="299085" algn="l"/>
                <a:tab pos="299720" algn="l"/>
              </a:tabLst>
            </a:pPr>
            <a:r>
              <a:rPr lang="ru-RU"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2024 г. -</a:t>
            </a:r>
            <a:r>
              <a:rPr lang="ru-RU"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36 мероприятий, участвовало около 1 тыс. человек.</a:t>
            </a:r>
            <a:endParaRPr lang="ru-RU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СОЦИАЛЬНОЕ</a:t>
            </a:r>
            <a:r>
              <a:rPr lang="ru-RU" sz="14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КУРАТОРСТВО</a:t>
            </a:r>
            <a:r>
              <a:rPr lang="ru-RU"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БЕРЕМЕННЫХ</a:t>
            </a:r>
            <a:r>
              <a:rPr lang="ru-RU"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: 2023 г. -</a:t>
            </a:r>
            <a:r>
              <a:rPr lang="ru-RU"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24</a:t>
            </a:r>
            <a:r>
              <a:rPr lang="ru-RU" sz="1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женщины, 2024 г. – </a:t>
            </a:r>
            <a:r>
              <a:rPr lang="ru-RU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12</a:t>
            </a:r>
            <a:r>
              <a:rPr lang="ru-RU"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женщин.</a:t>
            </a: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7056" y="222504"/>
            <a:ext cx="541477" cy="6143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260" y="906988"/>
            <a:ext cx="1295400" cy="155152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4681" y="4615389"/>
            <a:ext cx="1920319" cy="13660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8975" y="962431"/>
            <a:ext cx="1771168" cy="14687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10519" y="4133020"/>
            <a:ext cx="1524282" cy="19131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6772655"/>
            <a:ext cx="12179935" cy="85725"/>
          </a:xfrm>
          <a:custGeom>
            <a:avLst/>
            <a:gdLst/>
            <a:ahLst/>
            <a:cxnLst/>
            <a:rect l="l" t="t" r="r" b="b"/>
            <a:pathLst>
              <a:path w="12179935" h="85725">
                <a:moveTo>
                  <a:pt x="12179808" y="85342"/>
                </a:moveTo>
                <a:lnTo>
                  <a:pt x="12179808" y="0"/>
                </a:lnTo>
                <a:lnTo>
                  <a:pt x="0" y="0"/>
                </a:lnTo>
                <a:lnTo>
                  <a:pt x="0" y="85342"/>
                </a:lnTo>
                <a:lnTo>
                  <a:pt x="12179808" y="85342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5984" y="36575"/>
            <a:ext cx="2847340" cy="274320"/>
          </a:xfrm>
          <a:custGeom>
            <a:avLst/>
            <a:gdLst/>
            <a:ahLst/>
            <a:cxnLst/>
            <a:rect l="l" t="t" r="r" b="b"/>
            <a:pathLst>
              <a:path w="2847340" h="274320">
                <a:moveTo>
                  <a:pt x="2846832" y="0"/>
                </a:moveTo>
                <a:lnTo>
                  <a:pt x="2542032" y="0"/>
                </a:lnTo>
                <a:lnTo>
                  <a:pt x="2237232" y="0"/>
                </a:lnTo>
                <a:lnTo>
                  <a:pt x="0" y="0"/>
                </a:lnTo>
                <a:lnTo>
                  <a:pt x="0" y="274320"/>
                </a:lnTo>
                <a:lnTo>
                  <a:pt x="2542032" y="274320"/>
                </a:lnTo>
                <a:lnTo>
                  <a:pt x="2846832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5282" y="6595871"/>
            <a:ext cx="2797175" cy="262255"/>
          </a:xfrm>
          <a:custGeom>
            <a:avLst/>
            <a:gdLst/>
            <a:ahLst/>
            <a:cxnLst/>
            <a:rect l="l" t="t" r="r" b="b"/>
            <a:pathLst>
              <a:path w="2797175" h="262254">
                <a:moveTo>
                  <a:pt x="2796717" y="0"/>
                </a:moveTo>
                <a:lnTo>
                  <a:pt x="291261" y="0"/>
                </a:lnTo>
                <a:lnTo>
                  <a:pt x="0" y="262128"/>
                </a:lnTo>
                <a:lnTo>
                  <a:pt x="291261" y="262128"/>
                </a:lnTo>
                <a:lnTo>
                  <a:pt x="582510" y="262128"/>
                </a:lnTo>
                <a:lnTo>
                  <a:pt x="2796717" y="262128"/>
                </a:lnTo>
                <a:lnTo>
                  <a:pt x="2796717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40577" y="362788"/>
            <a:ext cx="45720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167373"/>
                </a:solidFill>
              </a:rPr>
              <a:t>Влияние</a:t>
            </a:r>
            <a:r>
              <a:rPr sz="4400" spc="-155" dirty="0">
                <a:solidFill>
                  <a:srgbClr val="167373"/>
                </a:solidFill>
              </a:rPr>
              <a:t> </a:t>
            </a:r>
            <a:r>
              <a:rPr sz="4400" spc="-5" dirty="0">
                <a:solidFill>
                  <a:srgbClr val="167373"/>
                </a:solidFill>
              </a:rPr>
              <a:t>проекта: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546216" y="1338148"/>
            <a:ext cx="6026785" cy="5239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Информационная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работа</a:t>
            </a:r>
            <a:r>
              <a:rPr sz="1800" spc="-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по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различным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вопросам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800" spc="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социальной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поддержки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семей</a:t>
            </a:r>
            <a:r>
              <a:rPr sz="1800" spc="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формирует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позитивное</a:t>
            </a: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просемейное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 общественное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мнение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способствует</a:t>
            </a:r>
            <a:r>
              <a:rPr sz="1800" spc="5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пропаганде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семейного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образа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жизни.</a:t>
            </a:r>
            <a:endParaRPr sz="1800" dirty="0">
              <a:latin typeface="Times New Roman"/>
              <a:cs typeface="Times New Roman"/>
            </a:endParaRPr>
          </a:p>
          <a:p>
            <a:pPr marL="241300" marR="27813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Проведенные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мероприятия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оказали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положительное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влияние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на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общее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 самочувствие</a:t>
            </a:r>
            <a:r>
              <a:rPr sz="1800" spc="4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психо-эмоциональное </a:t>
            </a:r>
            <a:r>
              <a:rPr sz="1800" spc="-434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состояние</a:t>
            </a:r>
            <a:r>
              <a:rPr sz="1800" spc="-3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беременных</a:t>
            </a:r>
            <a:r>
              <a:rPr sz="1800" spc="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женщин.</a:t>
            </a:r>
            <a:endParaRPr sz="1800" dirty="0">
              <a:latin typeface="Times New Roman"/>
              <a:cs typeface="Times New Roman"/>
            </a:endParaRPr>
          </a:p>
          <a:p>
            <a:pPr marL="241300" marR="61087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Внедрение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реализация</a:t>
            </a:r>
            <a:r>
              <a:rPr sz="1800" spc="3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практики</a:t>
            </a:r>
            <a:r>
              <a:rPr sz="1800" spc="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способствовало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созданию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условий</a:t>
            </a:r>
            <a:r>
              <a:rPr sz="1800" spc="5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для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формирования</a:t>
            </a: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традиционных </a:t>
            </a:r>
            <a:r>
              <a:rPr sz="1800" spc="-434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установок</a:t>
            </a:r>
            <a:r>
              <a:rPr sz="1800" spc="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на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семью,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брак,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родительство,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укрепление </a:t>
            </a:r>
            <a:r>
              <a:rPr sz="1800" spc="-434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авторитета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семьи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семейных</a:t>
            </a:r>
            <a:r>
              <a:rPr sz="1800" spc="4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ценностей в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обществе.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F5555"/>
              </a:buClr>
              <a:buFont typeface="Arial MT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Реализация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практики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позволила укрепить</a:t>
            </a:r>
            <a:endParaRPr sz="1800" dirty="0">
              <a:latin typeface="Times New Roman"/>
              <a:cs typeface="Times New Roman"/>
            </a:endParaRPr>
          </a:p>
          <a:p>
            <a:pPr marL="241300" marR="5080">
              <a:lnSpc>
                <a:spcPct val="100000"/>
              </a:lnSpc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межведомственное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сотрудничество</a:t>
            </a:r>
            <a:r>
              <a:rPr sz="1800" spc="4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государственных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структур,</a:t>
            </a:r>
            <a:r>
              <a:rPr sz="1800" spc="5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благотворительных</a:t>
            </a:r>
            <a:r>
              <a:rPr sz="1800" spc="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фондов,</a:t>
            </a:r>
            <a:r>
              <a:rPr sz="1800" spc="-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Рязанской</a:t>
            </a: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епархии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 </a:t>
            </a:r>
            <a:r>
              <a:rPr sz="1800" spc="-434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волонтеров.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Благодаря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тесному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сотрудничеству</a:t>
            </a:r>
            <a:r>
              <a:rPr sz="1800" spc="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удалось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своевременно</a:t>
            </a:r>
            <a:r>
              <a:rPr sz="1800" spc="5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эффективно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оказывать</a:t>
            </a:r>
            <a:r>
              <a:rPr sz="1800" spc="4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>
                <a:solidFill>
                  <a:srgbClr val="0F5555"/>
                </a:solidFill>
                <a:latin typeface="Times New Roman"/>
                <a:cs typeface="Times New Roman"/>
              </a:rPr>
              <a:t>помощь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беременным </a:t>
            </a:r>
            <a:r>
              <a:rPr sz="1800" spc="-10" dirty="0" err="1">
                <a:solidFill>
                  <a:srgbClr val="0F5555"/>
                </a:solidFill>
                <a:latin typeface="Times New Roman"/>
                <a:cs typeface="Times New Roman"/>
              </a:rPr>
              <a:t>женщинам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7056" y="280415"/>
            <a:ext cx="541477" cy="6114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6119" y="3099816"/>
            <a:ext cx="1325879" cy="18928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535"/>
            <a:ext cx="5279136" cy="29717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157726"/>
            <a:ext cx="5279136" cy="3614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0463"/>
            <a:ext cx="12192000" cy="97790"/>
          </a:xfrm>
          <a:custGeom>
            <a:avLst/>
            <a:gdLst/>
            <a:ahLst/>
            <a:cxnLst/>
            <a:rect l="l" t="t" r="r" b="b"/>
            <a:pathLst>
              <a:path w="12192000" h="97790">
                <a:moveTo>
                  <a:pt x="12192000" y="0"/>
                </a:moveTo>
                <a:lnTo>
                  <a:pt x="0" y="0"/>
                </a:lnTo>
                <a:lnTo>
                  <a:pt x="0" y="97535"/>
                </a:lnTo>
                <a:lnTo>
                  <a:pt x="12192000" y="975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0520" y="0"/>
            <a:ext cx="2844165" cy="287020"/>
          </a:xfrm>
          <a:custGeom>
            <a:avLst/>
            <a:gdLst/>
            <a:ahLst/>
            <a:cxnLst/>
            <a:rect l="l" t="t" r="r" b="b"/>
            <a:pathLst>
              <a:path w="2844165" h="287020">
                <a:moveTo>
                  <a:pt x="2843784" y="12192"/>
                </a:moveTo>
                <a:lnTo>
                  <a:pt x="593064" y="12192"/>
                </a:lnTo>
                <a:lnTo>
                  <a:pt x="606552" y="0"/>
                </a:lnTo>
                <a:lnTo>
                  <a:pt x="0" y="0"/>
                </a:lnTo>
                <a:lnTo>
                  <a:pt x="303276" y="274320"/>
                </a:lnTo>
                <a:lnTo>
                  <a:pt x="304800" y="272948"/>
                </a:lnTo>
                <a:lnTo>
                  <a:pt x="304800" y="286512"/>
                </a:lnTo>
                <a:lnTo>
                  <a:pt x="2843784" y="286512"/>
                </a:lnTo>
                <a:lnTo>
                  <a:pt x="2843784" y="12192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83680"/>
            <a:ext cx="2810510" cy="274320"/>
          </a:xfrm>
          <a:custGeom>
            <a:avLst/>
            <a:gdLst/>
            <a:ahLst/>
            <a:cxnLst/>
            <a:rect l="l" t="t" r="r" b="b"/>
            <a:pathLst>
              <a:path w="2810510" h="274320">
                <a:moveTo>
                  <a:pt x="2810256" y="274320"/>
                </a:moveTo>
                <a:lnTo>
                  <a:pt x="2505456" y="0"/>
                </a:lnTo>
                <a:lnTo>
                  <a:pt x="0" y="0"/>
                </a:lnTo>
                <a:lnTo>
                  <a:pt x="0" y="274320"/>
                </a:lnTo>
                <a:lnTo>
                  <a:pt x="2200656" y="274320"/>
                </a:lnTo>
                <a:lnTo>
                  <a:pt x="2505456" y="274320"/>
                </a:lnTo>
                <a:lnTo>
                  <a:pt x="2810256" y="27432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4014" y="431749"/>
            <a:ext cx="2301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167373"/>
                </a:solidFill>
              </a:rPr>
              <a:t>Вы</a:t>
            </a:r>
            <a:r>
              <a:rPr sz="4400" spc="-30" dirty="0">
                <a:solidFill>
                  <a:srgbClr val="167373"/>
                </a:solidFill>
              </a:rPr>
              <a:t>в</a:t>
            </a:r>
            <a:r>
              <a:rPr sz="4400" spc="-114" dirty="0">
                <a:solidFill>
                  <a:srgbClr val="167373"/>
                </a:solidFill>
              </a:rPr>
              <a:t>о</a:t>
            </a:r>
            <a:r>
              <a:rPr sz="4400" spc="-5" dirty="0">
                <a:solidFill>
                  <a:srgbClr val="167373"/>
                </a:solidFill>
              </a:rPr>
              <a:t>ды: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779780" y="1442720"/>
            <a:ext cx="5243195" cy="5122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835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практика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«Скажем</a:t>
            </a:r>
            <a:r>
              <a:rPr sz="1800" spc="5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жизни</a:t>
            </a:r>
            <a:r>
              <a:rPr sz="1800" spc="-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«ДА»</a:t>
            </a:r>
            <a:r>
              <a:rPr sz="1800" spc="5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lang="ru-RU" sz="1800" spc="50" dirty="0">
                <a:solidFill>
                  <a:srgbClr val="0F5555"/>
                </a:solidFill>
                <a:latin typeface="Times New Roman"/>
                <a:cs typeface="Times New Roman"/>
              </a:rPr>
              <a:t>за 1, 5 года реализации </a:t>
            </a:r>
            <a:r>
              <a:rPr sz="1800" spc="-10" dirty="0" err="1">
                <a:solidFill>
                  <a:srgbClr val="0F5555"/>
                </a:solidFill>
                <a:latin typeface="Times New Roman"/>
                <a:cs typeface="Times New Roman"/>
              </a:rPr>
              <a:t>показала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положительные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F5555"/>
                </a:solidFill>
                <a:latin typeface="Times New Roman"/>
                <a:cs typeface="Times New Roman"/>
              </a:rPr>
              <a:t>результаты</a:t>
            </a:r>
            <a:r>
              <a:rPr sz="1800" spc="4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работы:</a:t>
            </a:r>
            <a:r>
              <a:rPr sz="1800" spc="44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lang="ru-RU" b="1" spc="5" dirty="0">
                <a:solidFill>
                  <a:srgbClr val="0F5555"/>
                </a:solidFill>
                <a:latin typeface="Times New Roman"/>
                <a:cs typeface="Times New Roman"/>
              </a:rPr>
              <a:t>32</a:t>
            </a:r>
            <a:r>
              <a:rPr sz="1800" b="1" spc="-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>
                <a:solidFill>
                  <a:srgbClr val="0F5555"/>
                </a:solidFill>
                <a:latin typeface="Times New Roman"/>
                <a:cs typeface="Times New Roman"/>
              </a:rPr>
              <a:t>женщин</a:t>
            </a:r>
            <a:r>
              <a:rPr lang="ru-RU"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ы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сохранили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беременность,</a:t>
            </a:r>
            <a:r>
              <a:rPr sz="1800" spc="44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нужность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 важность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проведенных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мероприятий</a:t>
            </a:r>
            <a:r>
              <a:rPr sz="1800" spc="-5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с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 беременными</a:t>
            </a:r>
            <a:endParaRPr sz="1800" dirty="0">
              <a:latin typeface="Times New Roman"/>
              <a:cs typeface="Times New Roman"/>
            </a:endParaRPr>
          </a:p>
          <a:p>
            <a:pPr marL="241300" marR="257175">
              <a:lnSpc>
                <a:spcPct val="70000"/>
              </a:lnSpc>
              <a:spcBef>
                <a:spcPts val="325"/>
              </a:spcBef>
            </a:pP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подтверждается</a:t>
            </a: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благодарственными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письмами</a:t>
            </a:r>
            <a:r>
              <a:rPr sz="1800" spc="3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 </a:t>
            </a:r>
            <a:r>
              <a:rPr sz="1800" spc="-434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отзывами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самих</a:t>
            </a:r>
            <a:r>
              <a:rPr sz="1800" spc="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женщин,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появилась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возможность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реализации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практики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не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т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ол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ь</a:t>
            </a:r>
            <a:r>
              <a:rPr sz="1800" spc="-114" dirty="0">
                <a:solidFill>
                  <a:srgbClr val="0F5555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о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0F5555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.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F5555"/>
                </a:solidFill>
                <a:latin typeface="Times New Roman"/>
                <a:cs typeface="Times New Roman"/>
              </a:rPr>
              <a:t>Р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я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,</a:t>
            </a:r>
            <a:r>
              <a:rPr sz="1800" spc="-4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в  </a:t>
            </a:r>
            <a:r>
              <a:rPr sz="1800" spc="-45" dirty="0">
                <a:solidFill>
                  <a:srgbClr val="0F5555"/>
                </a:solidFill>
                <a:latin typeface="Times New Roman"/>
                <a:cs typeface="Times New Roman"/>
              </a:rPr>
              <a:t>Р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я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н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с</a:t>
            </a:r>
            <a:r>
              <a:rPr sz="1800" spc="-110" dirty="0">
                <a:solidFill>
                  <a:srgbClr val="0F5555"/>
                </a:solidFill>
                <a:latin typeface="Times New Roman"/>
                <a:cs typeface="Times New Roman"/>
              </a:rPr>
              <a:t>к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й</a:t>
            </a: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о</a:t>
            </a:r>
            <a:r>
              <a:rPr sz="1800" spc="-55" dirty="0">
                <a:solidFill>
                  <a:srgbClr val="0F5555"/>
                </a:solidFill>
                <a:latin typeface="Times New Roman"/>
                <a:cs typeface="Times New Roman"/>
              </a:rPr>
              <a:t>б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л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ас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ти.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Своевременную,</a:t>
            </a:r>
            <a:r>
              <a:rPr sz="1800" spc="4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квалифицированную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психологическую</a:t>
            </a:r>
            <a:r>
              <a:rPr sz="1800" spc="4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социальную</a:t>
            </a:r>
            <a:r>
              <a:rPr sz="1800" spc="7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помощь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женщины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получают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по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месту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их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проживания.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Это,</a:t>
            </a:r>
            <a:r>
              <a:rPr sz="1800" spc="-4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свою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очередь,</a:t>
            </a:r>
            <a:r>
              <a:rPr sz="1800" spc="-3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увеличивает</a:t>
            </a:r>
            <a:r>
              <a:rPr sz="1800" spc="6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процент</a:t>
            </a:r>
            <a:r>
              <a:rPr sz="1800" spc="-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сохраненных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беременностей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районах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Рязанской</a:t>
            </a: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области,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увеличивая</a:t>
            </a:r>
            <a:r>
              <a:rPr sz="1800" spc="6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рождаемость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в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регионе</a:t>
            </a:r>
            <a:r>
              <a:rPr sz="1800" spc="-3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целом.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проведенные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мероприятия</a:t>
            </a:r>
            <a:r>
              <a:rPr sz="1800" spc="-5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расширили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знания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о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мерах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социальной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поддержки,</a:t>
            </a:r>
            <a:endParaRPr sz="1800" dirty="0">
              <a:latin typeface="Times New Roman"/>
              <a:cs typeface="Times New Roman"/>
            </a:endParaRPr>
          </a:p>
          <a:p>
            <a:pPr marL="241300" marR="199390">
              <a:lnSpc>
                <a:spcPct val="70000"/>
              </a:lnSpc>
              <a:spcBef>
                <a:spcPts val="325"/>
              </a:spcBef>
            </a:pP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региональных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rgbClr val="0F5555"/>
                </a:solidFill>
                <a:latin typeface="Times New Roman"/>
                <a:cs typeface="Times New Roman"/>
              </a:rPr>
              <a:t>социальных</a:t>
            </a:r>
            <a:r>
              <a:rPr sz="1800" spc="3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rgbClr val="0F5555"/>
                </a:solidFill>
                <a:latin typeface="Times New Roman"/>
                <a:cs typeface="Times New Roman"/>
              </a:rPr>
              <a:t>сервисах</a:t>
            </a:r>
            <a:r>
              <a:rPr lang="ru-RU" spc="5" dirty="0">
                <a:solidFill>
                  <a:srgbClr val="0F5555"/>
                </a:solidFill>
                <a:latin typeface="Times New Roman"/>
                <a:cs typeface="Times New Roman"/>
              </a:rPr>
              <a:t>, о вреде абортов и </a:t>
            </a:r>
            <a:r>
              <a:rPr lang="ru-RU" spc="5" dirty="0" err="1">
                <a:solidFill>
                  <a:srgbClr val="0F5555"/>
                </a:solidFill>
                <a:latin typeface="Times New Roman"/>
                <a:cs typeface="Times New Roman"/>
              </a:rPr>
              <a:t>др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,</a:t>
            </a:r>
            <a:endParaRPr sz="1800" dirty="0">
              <a:latin typeface="Times New Roman"/>
              <a:cs typeface="Times New Roman"/>
            </a:endParaRPr>
          </a:p>
          <a:p>
            <a:pPr marL="299085" indent="-287020">
              <a:lnSpc>
                <a:spcPts val="1835"/>
              </a:lnSpc>
              <a:spcBef>
                <a:spcPts val="3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восприятие</a:t>
            </a:r>
            <a:r>
              <a:rPr sz="1800" spc="-3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ситуации</a:t>
            </a:r>
            <a:r>
              <a:rPr sz="1800" spc="7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выбора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помогло</a:t>
            </a:r>
            <a:r>
              <a:rPr sz="1800" spc="-3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осознать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женщинам</a:t>
            </a:r>
            <a:r>
              <a:rPr sz="1800" spc="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перспективы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последствия</a:t>
            </a:r>
            <a:r>
              <a:rPr sz="1800" spc="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для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ее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физического</a:t>
            </a: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</a:t>
            </a:r>
            <a:r>
              <a:rPr sz="1800" spc="-3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психоэмоционального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здоровья.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Практика</a:t>
            </a:r>
            <a:r>
              <a:rPr sz="1800" spc="1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позволила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более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осознанно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женщинам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подходить</a:t>
            </a:r>
            <a:r>
              <a:rPr sz="1800" spc="1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к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F5555"/>
                </a:solidFill>
                <a:latin typeface="Times New Roman"/>
                <a:cs typeface="Times New Roman"/>
              </a:rPr>
              <a:t>репродуктивному</a:t>
            </a:r>
            <a:r>
              <a:rPr sz="1800" spc="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F5555"/>
                </a:solidFill>
                <a:latin typeface="Times New Roman"/>
                <a:cs typeface="Times New Roman"/>
              </a:rPr>
              <a:t>выбору.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9735" y="414527"/>
            <a:ext cx="541477" cy="6143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7455" y="387096"/>
            <a:ext cx="2282952" cy="30449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9968" y="377952"/>
            <a:ext cx="2209800" cy="30632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39911" y="3514344"/>
            <a:ext cx="2313431" cy="30876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6772655"/>
            <a:ext cx="12179935" cy="85725"/>
          </a:xfrm>
          <a:custGeom>
            <a:avLst/>
            <a:gdLst/>
            <a:ahLst/>
            <a:cxnLst/>
            <a:rect l="l" t="t" r="r" b="b"/>
            <a:pathLst>
              <a:path w="12179935" h="85725">
                <a:moveTo>
                  <a:pt x="12179808" y="85342"/>
                </a:moveTo>
                <a:lnTo>
                  <a:pt x="12179808" y="0"/>
                </a:lnTo>
                <a:lnTo>
                  <a:pt x="0" y="0"/>
                </a:lnTo>
                <a:lnTo>
                  <a:pt x="0" y="85342"/>
                </a:lnTo>
                <a:lnTo>
                  <a:pt x="12179808" y="85342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767"/>
            <a:ext cx="2844165" cy="274955"/>
          </a:xfrm>
          <a:custGeom>
            <a:avLst/>
            <a:gdLst/>
            <a:ahLst/>
            <a:cxnLst/>
            <a:rect l="l" t="t" r="r" b="b"/>
            <a:pathLst>
              <a:path w="2844165" h="274955">
                <a:moveTo>
                  <a:pt x="2843784" y="0"/>
                </a:moveTo>
                <a:lnTo>
                  <a:pt x="2542032" y="0"/>
                </a:lnTo>
                <a:lnTo>
                  <a:pt x="2237232" y="0"/>
                </a:lnTo>
                <a:lnTo>
                  <a:pt x="0" y="0"/>
                </a:lnTo>
                <a:lnTo>
                  <a:pt x="0" y="274332"/>
                </a:lnTo>
                <a:lnTo>
                  <a:pt x="2540508" y="274332"/>
                </a:lnTo>
                <a:lnTo>
                  <a:pt x="2542032" y="274332"/>
                </a:lnTo>
                <a:lnTo>
                  <a:pt x="2542032" y="272961"/>
                </a:lnTo>
                <a:lnTo>
                  <a:pt x="2843784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395290" y="5221223"/>
            <a:ext cx="2797175" cy="1637030"/>
            <a:chOff x="9395290" y="5221223"/>
            <a:chExt cx="2797175" cy="1637030"/>
          </a:xfrm>
        </p:grpSpPr>
        <p:sp>
          <p:nvSpPr>
            <p:cNvPr id="5" name="object 5"/>
            <p:cNvSpPr/>
            <p:nvPr/>
          </p:nvSpPr>
          <p:spPr>
            <a:xfrm>
              <a:off x="9395282" y="6595871"/>
              <a:ext cx="2797175" cy="262255"/>
            </a:xfrm>
            <a:custGeom>
              <a:avLst/>
              <a:gdLst/>
              <a:ahLst/>
              <a:cxnLst/>
              <a:rect l="l" t="t" r="r" b="b"/>
              <a:pathLst>
                <a:path w="2797175" h="262254">
                  <a:moveTo>
                    <a:pt x="2796717" y="0"/>
                  </a:moveTo>
                  <a:lnTo>
                    <a:pt x="291261" y="0"/>
                  </a:lnTo>
                  <a:lnTo>
                    <a:pt x="0" y="262128"/>
                  </a:lnTo>
                  <a:lnTo>
                    <a:pt x="291261" y="262128"/>
                  </a:lnTo>
                  <a:lnTo>
                    <a:pt x="582510" y="262128"/>
                  </a:lnTo>
                  <a:lnTo>
                    <a:pt x="2796717" y="262128"/>
                  </a:lnTo>
                  <a:lnTo>
                    <a:pt x="2796717" y="0"/>
                  </a:lnTo>
                  <a:close/>
                </a:path>
              </a:pathLst>
            </a:custGeom>
            <a:solidFill>
              <a:srgbClr val="16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5015" y="5221223"/>
              <a:ext cx="1429512" cy="137769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42078" y="421640"/>
            <a:ext cx="230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67373"/>
                </a:solidFill>
                <a:latin typeface="Times New Roman"/>
                <a:cs typeface="Times New Roman"/>
              </a:rPr>
              <a:t>Спасибо</a:t>
            </a:r>
            <a:r>
              <a:rPr sz="1800" b="1" spc="-2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67373"/>
                </a:solidFill>
                <a:latin typeface="Times New Roman"/>
                <a:cs typeface="Times New Roman"/>
              </a:rPr>
              <a:t>за</a:t>
            </a:r>
            <a:r>
              <a:rPr sz="1800" b="1" spc="-2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7373"/>
                </a:solidFill>
                <a:latin typeface="Times New Roman"/>
                <a:cs typeface="Times New Roman"/>
              </a:rPr>
              <a:t>внимание!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63954" y="1517726"/>
            <a:ext cx="8795385" cy="838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27350" marR="5080" indent="-2915285">
              <a:lnSpc>
                <a:spcPts val="3030"/>
              </a:lnSpc>
              <a:spcBef>
                <a:spcPts val="484"/>
              </a:spcBef>
            </a:pPr>
            <a:r>
              <a:rPr sz="2800" b="0" spc="-30" dirty="0">
                <a:solidFill>
                  <a:srgbClr val="167373"/>
                </a:solidFill>
                <a:latin typeface="Times New Roman"/>
                <a:cs typeface="Times New Roman"/>
              </a:rPr>
              <a:t>ГБУ</a:t>
            </a:r>
            <a:r>
              <a:rPr sz="2800" b="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0" spc="10" dirty="0">
                <a:solidFill>
                  <a:srgbClr val="167373"/>
                </a:solidFill>
                <a:latin typeface="Times New Roman"/>
                <a:cs typeface="Times New Roman"/>
              </a:rPr>
              <a:t>РО</a:t>
            </a:r>
            <a:r>
              <a:rPr sz="2800" b="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0" spc="-20" dirty="0">
                <a:solidFill>
                  <a:srgbClr val="167373"/>
                </a:solidFill>
                <a:latin typeface="Times New Roman"/>
                <a:cs typeface="Times New Roman"/>
              </a:rPr>
              <a:t>«Комплексный</a:t>
            </a:r>
            <a:r>
              <a:rPr sz="2800" b="0" spc="-6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0" spc="10" dirty="0">
                <a:solidFill>
                  <a:srgbClr val="167373"/>
                </a:solidFill>
                <a:latin typeface="Times New Roman"/>
                <a:cs typeface="Times New Roman"/>
              </a:rPr>
              <a:t>центр</a:t>
            </a:r>
            <a:r>
              <a:rPr sz="2800" b="0" spc="-4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167373"/>
                </a:solidFill>
                <a:latin typeface="Times New Roman"/>
                <a:cs typeface="Times New Roman"/>
              </a:rPr>
              <a:t>социального</a:t>
            </a:r>
            <a:r>
              <a:rPr sz="2800" b="0" spc="-9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167373"/>
                </a:solidFill>
                <a:latin typeface="Times New Roman"/>
                <a:cs typeface="Times New Roman"/>
              </a:rPr>
              <a:t>обслуживания </a:t>
            </a:r>
            <a:r>
              <a:rPr sz="2800" b="0" spc="-68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0" spc="5" dirty="0">
                <a:solidFill>
                  <a:srgbClr val="167373"/>
                </a:solidFill>
                <a:latin typeface="Times New Roman"/>
                <a:cs typeface="Times New Roman"/>
              </a:rPr>
              <a:t>населения</a:t>
            </a:r>
            <a:r>
              <a:rPr sz="2800" b="0" spc="-8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167373"/>
                </a:solidFill>
                <a:latin typeface="Times New Roman"/>
                <a:cs typeface="Times New Roman"/>
              </a:rPr>
              <a:t>«Семья»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5959" y="783336"/>
            <a:ext cx="541477" cy="6143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3191" y="2362200"/>
            <a:ext cx="3715512" cy="2133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93440" y="4647133"/>
            <a:ext cx="5337175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8080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д</a:t>
            </a:r>
            <a:r>
              <a:rPr sz="1800" spc="5" dirty="0">
                <a:solidFill>
                  <a:srgbClr val="008080"/>
                </a:solidFill>
                <a:latin typeface="Times New Roman"/>
                <a:cs typeface="Times New Roman"/>
              </a:rPr>
              <a:t>р</a:t>
            </a:r>
            <a:r>
              <a:rPr sz="1800" spc="35" dirty="0">
                <a:solidFill>
                  <a:srgbClr val="008080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008080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:</a:t>
            </a:r>
            <a:r>
              <a:rPr sz="1800" spc="30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008080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.</a:t>
            </a:r>
            <a:r>
              <a:rPr sz="1800" spc="-15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8080"/>
                </a:solidFill>
                <a:latin typeface="Times New Roman"/>
                <a:cs typeface="Times New Roman"/>
              </a:rPr>
              <a:t>Р</a:t>
            </a:r>
            <a:r>
              <a:rPr sz="1800" spc="5" dirty="0">
                <a:solidFill>
                  <a:srgbClr val="008080"/>
                </a:solidFill>
                <a:latin typeface="Times New Roman"/>
                <a:cs typeface="Times New Roman"/>
              </a:rPr>
              <a:t>яз</a:t>
            </a:r>
            <a:r>
              <a:rPr sz="1800" spc="-10" dirty="0">
                <a:solidFill>
                  <a:srgbClr val="008080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н</a:t>
            </a:r>
            <a:r>
              <a:rPr sz="1800" spc="-15" dirty="0">
                <a:solidFill>
                  <a:srgbClr val="008080"/>
                </a:solidFill>
                <a:latin typeface="Times New Roman"/>
                <a:cs typeface="Times New Roman"/>
              </a:rPr>
              <a:t>ь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,</a:t>
            </a:r>
            <a:r>
              <a:rPr sz="1800" spc="-40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-110" dirty="0">
                <a:solidFill>
                  <a:srgbClr val="008080"/>
                </a:solidFill>
                <a:latin typeface="Times New Roman"/>
                <a:cs typeface="Times New Roman"/>
              </a:rPr>
              <a:t>у</a:t>
            </a:r>
            <a:r>
              <a:rPr sz="1800" spc="-15" dirty="0">
                <a:solidFill>
                  <a:srgbClr val="008080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.</a:t>
            </a:r>
            <a:r>
              <a:rPr sz="1800" spc="30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Ч</a:t>
            </a:r>
            <a:r>
              <a:rPr sz="1800" spc="-35" dirty="0">
                <a:solidFill>
                  <a:srgbClr val="008080"/>
                </a:solidFill>
                <a:latin typeface="Times New Roman"/>
                <a:cs typeface="Times New Roman"/>
              </a:rPr>
              <a:t>к</a:t>
            </a:r>
            <a:r>
              <a:rPr sz="1800" spc="10" dirty="0">
                <a:solidFill>
                  <a:srgbClr val="008080"/>
                </a:solidFill>
                <a:latin typeface="Times New Roman"/>
                <a:cs typeface="Times New Roman"/>
              </a:rPr>
              <a:t>а</a:t>
            </a:r>
            <a:r>
              <a:rPr sz="1800" spc="-15" dirty="0">
                <a:solidFill>
                  <a:srgbClr val="008080"/>
                </a:solidFill>
                <a:latin typeface="Times New Roman"/>
                <a:cs typeface="Times New Roman"/>
              </a:rPr>
              <a:t>л</a:t>
            </a:r>
            <a:r>
              <a:rPr sz="1800" spc="5" dirty="0">
                <a:solidFill>
                  <a:srgbClr val="008080"/>
                </a:solidFill>
                <a:latin typeface="Times New Roman"/>
                <a:cs typeface="Times New Roman"/>
              </a:rPr>
              <a:t>о</a:t>
            </a:r>
            <a:r>
              <a:rPr sz="1800" spc="-35" dirty="0">
                <a:solidFill>
                  <a:srgbClr val="008080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008080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,</a:t>
            </a:r>
            <a:r>
              <a:rPr sz="1800" spc="30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.</a:t>
            </a:r>
            <a:r>
              <a:rPr sz="1800" spc="-15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8080"/>
                </a:solidFill>
                <a:latin typeface="Times New Roman"/>
                <a:cs typeface="Times New Roman"/>
              </a:rPr>
              <a:t>66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,</a:t>
            </a:r>
            <a:r>
              <a:rPr sz="1800" spc="-15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те</a:t>
            </a:r>
            <a:r>
              <a:rPr sz="1800" spc="-15" dirty="0">
                <a:solidFill>
                  <a:srgbClr val="008080"/>
                </a:solidFill>
                <a:latin typeface="Times New Roman"/>
                <a:cs typeface="Times New Roman"/>
              </a:rPr>
              <a:t>л</a:t>
            </a:r>
            <a:r>
              <a:rPr sz="1800" spc="10" dirty="0">
                <a:solidFill>
                  <a:srgbClr val="008080"/>
                </a:solidFill>
                <a:latin typeface="Times New Roman"/>
                <a:cs typeface="Times New Roman"/>
              </a:rPr>
              <a:t>е</a:t>
            </a:r>
            <a:r>
              <a:rPr sz="1800" spc="5" dirty="0">
                <a:solidFill>
                  <a:srgbClr val="008080"/>
                </a:solidFill>
                <a:latin typeface="Times New Roman"/>
                <a:cs typeface="Times New Roman"/>
              </a:rPr>
              <a:t>фо</a:t>
            </a: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:</a:t>
            </a:r>
            <a:r>
              <a:rPr sz="1800" spc="-20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8080"/>
                </a:solidFill>
                <a:latin typeface="Times New Roman"/>
                <a:cs typeface="Times New Roman"/>
              </a:rPr>
              <a:t>7</a:t>
            </a:r>
            <a:r>
              <a:rPr sz="1800" spc="45" dirty="0">
                <a:solidFill>
                  <a:srgbClr val="008080"/>
                </a:solidFill>
                <a:latin typeface="Times New Roman"/>
                <a:cs typeface="Times New Roman"/>
              </a:rPr>
              <a:t>6</a:t>
            </a: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-</a:t>
            </a:r>
            <a:r>
              <a:rPr sz="1800" spc="10" dirty="0">
                <a:solidFill>
                  <a:srgbClr val="008080"/>
                </a:solidFill>
                <a:latin typeface="Times New Roman"/>
                <a:cs typeface="Times New Roman"/>
              </a:rPr>
              <a:t>00</a:t>
            </a: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-</a:t>
            </a:r>
            <a:r>
              <a:rPr sz="1800" spc="10" dirty="0">
                <a:solidFill>
                  <a:srgbClr val="008080"/>
                </a:solidFill>
                <a:latin typeface="Times New Roman"/>
                <a:cs typeface="Times New Roman"/>
              </a:rPr>
              <a:t>53.</a:t>
            </a:r>
            <a:endParaRPr sz="1800">
              <a:latin typeface="Times New Roman"/>
              <a:cs typeface="Times New Roman"/>
            </a:endParaRPr>
          </a:p>
          <a:p>
            <a:pPr marL="722630" marR="560705" indent="-158750">
              <a:lnSpc>
                <a:spcPct val="99400"/>
              </a:lnSpc>
              <a:spcBef>
                <a:spcPts val="15"/>
              </a:spcBef>
            </a:pP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Электронная почта: </a:t>
            </a:r>
            <a:r>
              <a:rPr sz="1800" spc="-10" dirty="0">
                <a:solidFill>
                  <a:srgbClr val="008080"/>
                </a:solidFill>
                <a:latin typeface="Times New Roman"/>
                <a:cs typeface="Times New Roman"/>
                <a:hlinkClick r:id="rId5"/>
              </a:rPr>
              <a:t>kcsonsemya@yandex.ru </a:t>
            </a:r>
            <a:r>
              <a:rPr sz="1800" spc="-434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008080"/>
                </a:solidFill>
                <a:latin typeface="Times New Roman"/>
                <a:cs typeface="Times New Roman"/>
              </a:rPr>
              <a:t>Группа</a:t>
            </a:r>
            <a:r>
              <a:rPr sz="1800" spc="25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ВК:</a:t>
            </a:r>
            <a:r>
              <a:rPr sz="1800" spc="-30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https://vk.com/kcsonsemya62 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8080"/>
                </a:solidFill>
                <a:latin typeface="Times New Roman"/>
                <a:cs typeface="Times New Roman"/>
              </a:rPr>
              <a:t>Сайт:</a:t>
            </a:r>
            <a:r>
              <a:rPr sz="1800" dirty="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1E3158"/>
                </a:solidFill>
                <a:uFill>
                  <a:solidFill>
                    <a:srgbClr val="1E3158"/>
                  </a:solidFill>
                </a:uFill>
                <a:latin typeface="Times New Roman"/>
                <a:cs typeface="Times New Roman"/>
                <a:hlinkClick r:id="rId6"/>
              </a:rPr>
              <a:t>https://semya-kcson.ryazanszn.ru/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1866" y="588340"/>
            <a:ext cx="449516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67373"/>
                </a:solidFill>
                <a:latin typeface="Times New Roman"/>
                <a:cs typeface="Times New Roman"/>
              </a:rPr>
              <a:t>ГБУ</a:t>
            </a:r>
            <a:r>
              <a:rPr sz="1800" b="1" dirty="0">
                <a:solidFill>
                  <a:srgbClr val="167373"/>
                </a:solidFill>
                <a:latin typeface="Times New Roman"/>
                <a:cs typeface="Times New Roman"/>
              </a:rPr>
              <a:t> РО</a:t>
            </a:r>
            <a:r>
              <a:rPr sz="1800" b="1" spc="-2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167373"/>
                </a:solidFill>
                <a:latin typeface="Times New Roman"/>
                <a:cs typeface="Times New Roman"/>
              </a:rPr>
              <a:t>«Комплексный</a:t>
            </a:r>
            <a:r>
              <a:rPr sz="1800" b="1" spc="4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7373"/>
                </a:solidFill>
                <a:latin typeface="Times New Roman"/>
                <a:cs typeface="Times New Roman"/>
              </a:rPr>
              <a:t>центр</a:t>
            </a:r>
            <a:r>
              <a:rPr sz="1800" b="1" spc="4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67373"/>
                </a:solidFill>
                <a:latin typeface="Times New Roman"/>
                <a:cs typeface="Times New Roman"/>
              </a:rPr>
              <a:t>социального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55"/>
              </a:lnSpc>
            </a:pPr>
            <a:r>
              <a:rPr sz="1800" b="1" spc="-10" dirty="0">
                <a:solidFill>
                  <a:srgbClr val="167373"/>
                </a:solidFill>
                <a:latin typeface="Times New Roman"/>
                <a:cs typeface="Times New Roman"/>
              </a:rPr>
              <a:t>обслуживания</a:t>
            </a:r>
            <a:r>
              <a:rPr sz="1800" b="1" spc="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7373"/>
                </a:solidFill>
                <a:latin typeface="Times New Roman"/>
                <a:cs typeface="Times New Roman"/>
              </a:rPr>
              <a:t>населения</a:t>
            </a:r>
            <a:r>
              <a:rPr sz="1800" b="1" spc="6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67373"/>
                </a:solidFill>
                <a:latin typeface="Times New Roman"/>
                <a:cs typeface="Times New Roman"/>
              </a:rPr>
              <a:t>«Семья»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4008" y="2012391"/>
            <a:ext cx="4547235" cy="185991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3025" marR="62230" algn="ctr">
              <a:lnSpc>
                <a:spcPts val="3030"/>
              </a:lnSpc>
              <a:spcBef>
                <a:spcPts val="484"/>
              </a:spcBef>
            </a:pPr>
            <a:r>
              <a:rPr sz="2800" spc="-10" dirty="0">
                <a:solidFill>
                  <a:srgbClr val="167373"/>
                </a:solidFill>
                <a:latin typeface="Times New Roman"/>
                <a:cs typeface="Times New Roman"/>
              </a:rPr>
              <a:t>Начальник</a:t>
            </a:r>
            <a:r>
              <a:rPr sz="2800" spc="-6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167373"/>
                </a:solidFill>
                <a:latin typeface="Times New Roman"/>
                <a:cs typeface="Times New Roman"/>
              </a:rPr>
              <a:t>отдела</a:t>
            </a:r>
            <a:r>
              <a:rPr sz="2800" spc="-6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167373"/>
                </a:solidFill>
                <a:latin typeface="Times New Roman"/>
                <a:cs typeface="Times New Roman"/>
              </a:rPr>
              <a:t>кризисной </a:t>
            </a:r>
            <a:r>
              <a:rPr sz="2800" spc="-68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67373"/>
                </a:solidFill>
                <a:latin typeface="Times New Roman"/>
                <a:cs typeface="Times New Roman"/>
              </a:rPr>
              <a:t>помощи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167373"/>
                </a:solidFill>
                <a:latin typeface="Times New Roman"/>
                <a:cs typeface="Times New Roman"/>
              </a:rPr>
              <a:t>Иванова</a:t>
            </a:r>
            <a:r>
              <a:rPr sz="2800" b="1" spc="-6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167373"/>
                </a:solidFill>
                <a:latin typeface="Times New Roman"/>
                <a:cs typeface="Times New Roman"/>
              </a:rPr>
              <a:t>Олеся</a:t>
            </a:r>
            <a:r>
              <a:rPr sz="2800" b="1" spc="-5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67373"/>
                </a:solidFill>
                <a:latin typeface="Times New Roman"/>
                <a:cs typeface="Times New Roman"/>
              </a:rPr>
              <a:t>Николаевна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534"/>
            <a:ext cx="5263896" cy="6760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1335" y="234695"/>
            <a:ext cx="541477" cy="6143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0463"/>
            <a:ext cx="12192000" cy="97790"/>
          </a:xfrm>
          <a:custGeom>
            <a:avLst/>
            <a:gdLst/>
            <a:ahLst/>
            <a:cxnLst/>
            <a:rect l="l" t="t" r="r" b="b"/>
            <a:pathLst>
              <a:path w="12192000" h="97790">
                <a:moveTo>
                  <a:pt x="12192000" y="0"/>
                </a:moveTo>
                <a:lnTo>
                  <a:pt x="0" y="0"/>
                </a:lnTo>
                <a:lnTo>
                  <a:pt x="0" y="97535"/>
                </a:lnTo>
                <a:lnTo>
                  <a:pt x="12192000" y="975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0520" y="0"/>
            <a:ext cx="2844165" cy="287020"/>
          </a:xfrm>
          <a:custGeom>
            <a:avLst/>
            <a:gdLst/>
            <a:ahLst/>
            <a:cxnLst/>
            <a:rect l="l" t="t" r="r" b="b"/>
            <a:pathLst>
              <a:path w="2844165" h="287020">
                <a:moveTo>
                  <a:pt x="2843784" y="12192"/>
                </a:moveTo>
                <a:lnTo>
                  <a:pt x="593064" y="12192"/>
                </a:lnTo>
                <a:lnTo>
                  <a:pt x="606552" y="0"/>
                </a:lnTo>
                <a:lnTo>
                  <a:pt x="0" y="0"/>
                </a:lnTo>
                <a:lnTo>
                  <a:pt x="303276" y="274320"/>
                </a:lnTo>
                <a:lnTo>
                  <a:pt x="304800" y="272948"/>
                </a:lnTo>
                <a:lnTo>
                  <a:pt x="304800" y="286512"/>
                </a:lnTo>
                <a:lnTo>
                  <a:pt x="2843784" y="286512"/>
                </a:lnTo>
                <a:lnTo>
                  <a:pt x="2843784" y="12192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83680"/>
            <a:ext cx="2810510" cy="274320"/>
          </a:xfrm>
          <a:custGeom>
            <a:avLst/>
            <a:gdLst/>
            <a:ahLst/>
            <a:cxnLst/>
            <a:rect l="l" t="t" r="r" b="b"/>
            <a:pathLst>
              <a:path w="2810510" h="274320">
                <a:moveTo>
                  <a:pt x="2810256" y="274320"/>
                </a:moveTo>
                <a:lnTo>
                  <a:pt x="2505456" y="0"/>
                </a:lnTo>
                <a:lnTo>
                  <a:pt x="0" y="0"/>
                </a:lnTo>
                <a:lnTo>
                  <a:pt x="0" y="274320"/>
                </a:lnTo>
                <a:lnTo>
                  <a:pt x="2200656" y="274320"/>
                </a:lnTo>
                <a:lnTo>
                  <a:pt x="2505456" y="274320"/>
                </a:lnTo>
                <a:lnTo>
                  <a:pt x="2810256" y="27432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3813" y="966038"/>
            <a:ext cx="50634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167373"/>
                </a:solidFill>
              </a:rPr>
              <a:t>Целевая</a:t>
            </a:r>
            <a:r>
              <a:rPr sz="4400" spc="-45" dirty="0">
                <a:solidFill>
                  <a:srgbClr val="167373"/>
                </a:solidFill>
              </a:rPr>
              <a:t> </a:t>
            </a:r>
            <a:r>
              <a:rPr sz="4400" spc="-60" dirty="0">
                <a:solidFill>
                  <a:srgbClr val="167373"/>
                </a:solidFill>
              </a:rPr>
              <a:t>аудитория: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743813" y="2515057"/>
            <a:ext cx="4776470" cy="13487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9235" algn="just">
              <a:lnSpc>
                <a:spcPct val="90000"/>
              </a:lnSpc>
              <a:spcBef>
                <a:spcPts val="470"/>
              </a:spcBef>
              <a:buFont typeface="Arial MT"/>
              <a:buChar char="•"/>
              <a:tabLst>
                <a:tab pos="241935" algn="l"/>
              </a:tabLst>
            </a:pPr>
            <a:r>
              <a:rPr sz="3100" spc="-10" dirty="0">
                <a:solidFill>
                  <a:srgbClr val="167373"/>
                </a:solidFill>
                <a:latin typeface="Times New Roman"/>
                <a:cs typeface="Times New Roman"/>
              </a:rPr>
              <a:t>беременные, </a:t>
            </a:r>
            <a:r>
              <a:rPr sz="3100" spc="-5" dirty="0">
                <a:solidFill>
                  <a:srgbClr val="167373"/>
                </a:solidFill>
                <a:latin typeface="Times New Roman"/>
                <a:cs typeface="Times New Roman"/>
              </a:rPr>
              <a:t>в </a:t>
            </a:r>
            <a:r>
              <a:rPr sz="3100" spc="-40" dirty="0">
                <a:solidFill>
                  <a:srgbClr val="167373"/>
                </a:solidFill>
                <a:latin typeface="Times New Roman"/>
                <a:cs typeface="Times New Roman"/>
              </a:rPr>
              <a:t>том </a:t>
            </a:r>
            <a:r>
              <a:rPr sz="3100" spc="-5" dirty="0">
                <a:solidFill>
                  <a:srgbClr val="167373"/>
                </a:solidFill>
                <a:latin typeface="Times New Roman"/>
                <a:cs typeface="Times New Roman"/>
              </a:rPr>
              <a:t>числе в </a:t>
            </a:r>
            <a:r>
              <a:rPr sz="3100" spc="-76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3100" spc="-20" dirty="0">
                <a:solidFill>
                  <a:srgbClr val="167373"/>
                </a:solidFill>
                <a:latin typeface="Times New Roman"/>
                <a:cs typeface="Times New Roman"/>
              </a:rPr>
              <a:t>ситуации репродуктивного </a:t>
            </a:r>
            <a:r>
              <a:rPr sz="3100" spc="-76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167373"/>
                </a:solidFill>
                <a:latin typeface="Times New Roman"/>
                <a:cs typeface="Times New Roman"/>
              </a:rPr>
              <a:t>выбора.</a:t>
            </a:r>
            <a:endParaRPr sz="3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86016" y="97535"/>
            <a:ext cx="5206365" cy="6663055"/>
            <a:chOff x="6986016" y="97535"/>
            <a:chExt cx="5206365" cy="66630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6016" y="97535"/>
              <a:ext cx="5193791" cy="34137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31168" y="97535"/>
              <a:ext cx="560831" cy="6431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6016" y="3428998"/>
              <a:ext cx="5184648" cy="3331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7240" y="300050"/>
            <a:ext cx="40424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67373"/>
                </a:solidFill>
              </a:rPr>
              <a:t>Цели</a:t>
            </a:r>
            <a:r>
              <a:rPr sz="4800" spc="-110" dirty="0">
                <a:solidFill>
                  <a:srgbClr val="167373"/>
                </a:solidFill>
              </a:rPr>
              <a:t> </a:t>
            </a:r>
            <a:r>
              <a:rPr sz="4800" dirty="0">
                <a:solidFill>
                  <a:srgbClr val="167373"/>
                </a:solidFill>
              </a:rPr>
              <a:t>проекта: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890520" y="2806446"/>
            <a:ext cx="4260215" cy="17087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  <a:tabLst>
                <a:tab pos="2618740" algn="l"/>
              </a:tabLst>
            </a:pPr>
            <a:r>
              <a:rPr sz="2400" spc="-5" dirty="0">
                <a:solidFill>
                  <a:srgbClr val="167373"/>
                </a:solidFill>
                <a:latin typeface="Times New Roman"/>
                <a:cs typeface="Times New Roman"/>
              </a:rPr>
              <a:t>повышение</a:t>
            </a:r>
            <a:r>
              <a:rPr sz="2400" spc="59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67373"/>
                </a:solidFill>
                <a:latin typeface="Times New Roman"/>
                <a:cs typeface="Times New Roman"/>
              </a:rPr>
              <a:t>рождаемости</a:t>
            </a:r>
            <a:r>
              <a:rPr sz="2400" spc="59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167373"/>
                </a:solidFill>
                <a:latin typeface="Times New Roman"/>
                <a:cs typeface="Times New Roman"/>
              </a:rPr>
              <a:t>за </a:t>
            </a:r>
            <a:r>
              <a:rPr sz="2400" spc="-58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167373"/>
                </a:solidFill>
                <a:latin typeface="Times New Roman"/>
                <a:cs typeface="Times New Roman"/>
              </a:rPr>
              <a:t>счет</a:t>
            </a:r>
            <a:r>
              <a:rPr sz="2400" spc="-1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67373"/>
                </a:solidFill>
                <a:latin typeface="Times New Roman"/>
                <a:cs typeface="Times New Roman"/>
              </a:rPr>
              <a:t>снижения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67373"/>
                </a:solidFill>
                <a:latin typeface="Times New Roman"/>
                <a:cs typeface="Times New Roman"/>
              </a:rPr>
              <a:t>количества 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 абортов 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по 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желанию </a:t>
            </a:r>
            <a:r>
              <a:rPr sz="2400" spc="-5" dirty="0">
                <a:solidFill>
                  <a:srgbClr val="167373"/>
                </a:solidFill>
                <a:latin typeface="Times New Roman"/>
                <a:cs typeface="Times New Roman"/>
              </a:rPr>
              <a:t>женщины 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п</a:t>
            </a:r>
            <a:r>
              <a:rPr sz="2400" spc="65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р</a:t>
            </a:r>
            <a:r>
              <a:rPr sz="2400" spc="-40" dirty="0">
                <a:solidFill>
                  <a:srgbClr val="16737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д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т</a:t>
            </a:r>
            <a:r>
              <a:rPr sz="2400" spc="-25" dirty="0">
                <a:solidFill>
                  <a:srgbClr val="167373"/>
                </a:solidFill>
                <a:latin typeface="Times New Roman"/>
                <a:cs typeface="Times New Roman"/>
              </a:rPr>
              <a:t>в</a:t>
            </a:r>
            <a:r>
              <a:rPr sz="2400" spc="-50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м	д</a:t>
            </a:r>
            <a:r>
              <a:rPr sz="2400" spc="20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2400" spc="10" dirty="0">
                <a:solidFill>
                  <a:srgbClr val="167373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бо</a:t>
            </a:r>
            <a:r>
              <a:rPr sz="2400" spc="-25" dirty="0">
                <a:solidFill>
                  <a:srgbClr val="167373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т</a:t>
            </a:r>
            <a:r>
              <a:rPr sz="2400" spc="10" dirty="0">
                <a:solidFill>
                  <a:srgbClr val="167373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2400" spc="-75" dirty="0">
                <a:solidFill>
                  <a:srgbClr val="167373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о  </a:t>
            </a:r>
            <a:r>
              <a:rPr sz="2400" spc="-25" dirty="0">
                <a:solidFill>
                  <a:srgbClr val="167373"/>
                </a:solidFill>
                <a:latin typeface="Times New Roman"/>
                <a:cs typeface="Times New Roman"/>
              </a:rPr>
              <a:t>консультирования.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3766" y="2806446"/>
            <a:ext cx="3340735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2540">
              <a:lnSpc>
                <a:spcPct val="90000"/>
              </a:lnSpc>
              <a:spcBef>
                <a:spcPts val="385"/>
              </a:spcBef>
              <a:tabLst>
                <a:tab pos="1618615" algn="l"/>
                <a:tab pos="2176780" algn="l"/>
                <a:tab pos="2411730" algn="l"/>
                <a:tab pos="3183255" algn="l"/>
              </a:tabLst>
            </a:pPr>
            <a:r>
              <a:rPr sz="2400" spc="-20" dirty="0">
                <a:solidFill>
                  <a:srgbClr val="167373"/>
                </a:solidFill>
                <a:latin typeface="Times New Roman"/>
                <a:cs typeface="Times New Roman"/>
              </a:rPr>
              <a:t>улучшение </a:t>
            </a:r>
            <a:r>
              <a:rPr sz="2400" spc="-1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психоэмоционального </a:t>
            </a:r>
            <a:r>
              <a:rPr sz="2400" spc="-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с</a:t>
            </a:r>
            <a:r>
              <a:rPr sz="2400" spc="65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с</a:t>
            </a:r>
            <a:r>
              <a:rPr sz="2400" spc="-20" dirty="0">
                <a:solidFill>
                  <a:srgbClr val="167373"/>
                </a:solidFill>
                <a:latin typeface="Times New Roman"/>
                <a:cs typeface="Times New Roman"/>
              </a:rPr>
              <a:t>т</a:t>
            </a:r>
            <a:r>
              <a:rPr sz="2400" spc="-50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я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ни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я	</a:t>
            </a:r>
            <a:r>
              <a:rPr sz="2400" spc="-30" dirty="0">
                <a:solidFill>
                  <a:srgbClr val="167373"/>
                </a:solidFill>
                <a:latin typeface="Times New Roman"/>
                <a:cs typeface="Times New Roman"/>
              </a:rPr>
              <a:t>ж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е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щ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ин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ы	в  дор</a:t>
            </a:r>
            <a:r>
              <a:rPr sz="2400" spc="-75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дов</a:t>
            </a:r>
            <a:r>
              <a:rPr sz="2400" spc="-15" dirty="0">
                <a:solidFill>
                  <a:srgbClr val="167373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й			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п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р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и</a:t>
            </a:r>
            <a:r>
              <a:rPr sz="2400" spc="-75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д  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че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р</a:t>
            </a:r>
            <a:r>
              <a:rPr sz="2400" spc="10" dirty="0">
                <a:solidFill>
                  <a:srgbClr val="16737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з		о</a:t>
            </a:r>
            <a:r>
              <a:rPr sz="2400" spc="-40" dirty="0">
                <a:solidFill>
                  <a:srgbClr val="167373"/>
                </a:solidFill>
                <a:latin typeface="Times New Roman"/>
                <a:cs typeface="Times New Roman"/>
              </a:rPr>
              <a:t>к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з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167373"/>
                </a:solidFill>
                <a:latin typeface="Times New Roman"/>
                <a:cs typeface="Times New Roman"/>
              </a:rPr>
              <a:t>ни</a:t>
            </a:r>
            <a:r>
              <a:rPr sz="2400" dirty="0">
                <a:solidFill>
                  <a:srgbClr val="167373"/>
                </a:solidFill>
                <a:latin typeface="Times New Roman"/>
                <a:cs typeface="Times New Roman"/>
              </a:rPr>
              <a:t>е  </a:t>
            </a:r>
            <a:r>
              <a:rPr sz="2400" spc="-25" dirty="0">
                <a:solidFill>
                  <a:srgbClr val="167373"/>
                </a:solidFill>
                <a:latin typeface="Times New Roman"/>
                <a:cs typeface="Times New Roman"/>
              </a:rPr>
              <a:t>комплексной</a:t>
            </a:r>
            <a:r>
              <a:rPr sz="2400" spc="-20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67373"/>
                </a:solidFill>
                <a:latin typeface="Times New Roman"/>
                <a:cs typeface="Times New Roman"/>
              </a:rPr>
              <a:t>помощи.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1335" y="234695"/>
            <a:ext cx="541477" cy="6143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235575" y="1354963"/>
            <a:ext cx="435609" cy="461009"/>
            <a:chOff x="5235575" y="1354963"/>
            <a:chExt cx="435609" cy="461009"/>
          </a:xfrm>
        </p:grpSpPr>
        <p:sp>
          <p:nvSpPr>
            <p:cNvPr id="7" name="object 7"/>
            <p:cNvSpPr/>
            <p:nvPr/>
          </p:nvSpPr>
          <p:spPr>
            <a:xfrm>
              <a:off x="5241925" y="1361313"/>
              <a:ext cx="422909" cy="448309"/>
            </a:xfrm>
            <a:custGeom>
              <a:avLst/>
              <a:gdLst/>
              <a:ahLst/>
              <a:cxnLst/>
              <a:rect l="l" t="t" r="r" b="b"/>
              <a:pathLst>
                <a:path w="422910" h="448310">
                  <a:moveTo>
                    <a:pt x="312420" y="0"/>
                  </a:moveTo>
                  <a:lnTo>
                    <a:pt x="55117" y="288925"/>
                  </a:lnTo>
                  <a:lnTo>
                    <a:pt x="0" y="239775"/>
                  </a:lnTo>
                  <a:lnTo>
                    <a:pt x="12064" y="448183"/>
                  </a:lnTo>
                  <a:lnTo>
                    <a:pt x="220345" y="436117"/>
                  </a:lnTo>
                  <a:lnTo>
                    <a:pt x="165353" y="387096"/>
                  </a:lnTo>
                  <a:lnTo>
                    <a:pt x="422528" y="98171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5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41925" y="1361313"/>
              <a:ext cx="422909" cy="448309"/>
            </a:xfrm>
            <a:custGeom>
              <a:avLst/>
              <a:gdLst/>
              <a:ahLst/>
              <a:cxnLst/>
              <a:rect l="l" t="t" r="r" b="b"/>
              <a:pathLst>
                <a:path w="422910" h="448310">
                  <a:moveTo>
                    <a:pt x="0" y="239775"/>
                  </a:moveTo>
                  <a:lnTo>
                    <a:pt x="55117" y="288925"/>
                  </a:lnTo>
                  <a:lnTo>
                    <a:pt x="312420" y="0"/>
                  </a:lnTo>
                  <a:lnTo>
                    <a:pt x="422528" y="98171"/>
                  </a:lnTo>
                  <a:lnTo>
                    <a:pt x="165353" y="387096"/>
                  </a:lnTo>
                  <a:lnTo>
                    <a:pt x="220345" y="436117"/>
                  </a:lnTo>
                  <a:lnTo>
                    <a:pt x="12064" y="448183"/>
                  </a:lnTo>
                  <a:lnTo>
                    <a:pt x="0" y="239775"/>
                  </a:lnTo>
                  <a:close/>
                </a:path>
              </a:pathLst>
            </a:custGeom>
            <a:ln w="12700">
              <a:solidFill>
                <a:srgbClr val="44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666353" y="1292097"/>
            <a:ext cx="412750" cy="496570"/>
            <a:chOff x="8666353" y="1292097"/>
            <a:chExt cx="412750" cy="496570"/>
          </a:xfrm>
        </p:grpSpPr>
        <p:sp>
          <p:nvSpPr>
            <p:cNvPr id="10" name="object 10"/>
            <p:cNvSpPr/>
            <p:nvPr/>
          </p:nvSpPr>
          <p:spPr>
            <a:xfrm>
              <a:off x="8672703" y="1298447"/>
              <a:ext cx="400050" cy="483870"/>
            </a:xfrm>
            <a:custGeom>
              <a:avLst/>
              <a:gdLst/>
              <a:ahLst/>
              <a:cxnLst/>
              <a:rect l="l" t="t" r="r" b="b"/>
              <a:pathLst>
                <a:path w="400050" h="483869">
                  <a:moveTo>
                    <a:pt x="121539" y="0"/>
                  </a:moveTo>
                  <a:lnTo>
                    <a:pt x="0" y="82296"/>
                  </a:lnTo>
                  <a:lnTo>
                    <a:pt x="217424" y="403351"/>
                  </a:lnTo>
                  <a:lnTo>
                    <a:pt x="156718" y="444500"/>
                  </a:lnTo>
                  <a:lnTo>
                    <a:pt x="360552" y="483615"/>
                  </a:lnTo>
                  <a:lnTo>
                    <a:pt x="399669" y="279907"/>
                  </a:lnTo>
                  <a:lnTo>
                    <a:pt x="338963" y="321055"/>
                  </a:lnTo>
                  <a:lnTo>
                    <a:pt x="121539" y="0"/>
                  </a:lnTo>
                  <a:close/>
                </a:path>
              </a:pathLst>
            </a:custGeom>
            <a:solidFill>
              <a:srgbClr val="16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72703" y="1298447"/>
              <a:ext cx="400050" cy="483870"/>
            </a:xfrm>
            <a:custGeom>
              <a:avLst/>
              <a:gdLst/>
              <a:ahLst/>
              <a:cxnLst/>
              <a:rect l="l" t="t" r="r" b="b"/>
              <a:pathLst>
                <a:path w="400050" h="483869">
                  <a:moveTo>
                    <a:pt x="156718" y="444500"/>
                  </a:moveTo>
                  <a:lnTo>
                    <a:pt x="217424" y="403351"/>
                  </a:lnTo>
                  <a:lnTo>
                    <a:pt x="0" y="82296"/>
                  </a:lnTo>
                  <a:lnTo>
                    <a:pt x="121539" y="0"/>
                  </a:lnTo>
                  <a:lnTo>
                    <a:pt x="338963" y="321055"/>
                  </a:lnTo>
                  <a:lnTo>
                    <a:pt x="399669" y="279907"/>
                  </a:lnTo>
                  <a:lnTo>
                    <a:pt x="360552" y="483615"/>
                  </a:lnTo>
                  <a:lnTo>
                    <a:pt x="156718" y="444500"/>
                  </a:lnTo>
                  <a:close/>
                </a:path>
              </a:pathLst>
            </a:custGeom>
            <a:ln w="12699">
              <a:solidFill>
                <a:srgbClr val="0D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6772655"/>
            <a:ext cx="12179935" cy="85725"/>
          </a:xfrm>
          <a:custGeom>
            <a:avLst/>
            <a:gdLst/>
            <a:ahLst/>
            <a:cxnLst/>
            <a:rect l="l" t="t" r="r" b="b"/>
            <a:pathLst>
              <a:path w="12179935" h="85725">
                <a:moveTo>
                  <a:pt x="12179808" y="85342"/>
                </a:moveTo>
                <a:lnTo>
                  <a:pt x="12179808" y="0"/>
                </a:lnTo>
                <a:lnTo>
                  <a:pt x="0" y="0"/>
                </a:lnTo>
                <a:lnTo>
                  <a:pt x="0" y="85342"/>
                </a:lnTo>
                <a:lnTo>
                  <a:pt x="12179808" y="85342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767"/>
            <a:ext cx="2844165" cy="274955"/>
          </a:xfrm>
          <a:custGeom>
            <a:avLst/>
            <a:gdLst/>
            <a:ahLst/>
            <a:cxnLst/>
            <a:rect l="l" t="t" r="r" b="b"/>
            <a:pathLst>
              <a:path w="2844165" h="274955">
                <a:moveTo>
                  <a:pt x="2843784" y="0"/>
                </a:moveTo>
                <a:lnTo>
                  <a:pt x="2542032" y="0"/>
                </a:lnTo>
                <a:lnTo>
                  <a:pt x="2237232" y="0"/>
                </a:lnTo>
                <a:lnTo>
                  <a:pt x="0" y="0"/>
                </a:lnTo>
                <a:lnTo>
                  <a:pt x="0" y="274332"/>
                </a:lnTo>
                <a:lnTo>
                  <a:pt x="2540508" y="274332"/>
                </a:lnTo>
                <a:lnTo>
                  <a:pt x="2542032" y="274332"/>
                </a:lnTo>
                <a:lnTo>
                  <a:pt x="2542032" y="272961"/>
                </a:lnTo>
                <a:lnTo>
                  <a:pt x="2843784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5282" y="6595871"/>
            <a:ext cx="2797175" cy="262255"/>
          </a:xfrm>
          <a:custGeom>
            <a:avLst/>
            <a:gdLst/>
            <a:ahLst/>
            <a:cxnLst/>
            <a:rect l="l" t="t" r="r" b="b"/>
            <a:pathLst>
              <a:path w="2797175" h="262254">
                <a:moveTo>
                  <a:pt x="2796717" y="0"/>
                </a:moveTo>
                <a:lnTo>
                  <a:pt x="291261" y="0"/>
                </a:lnTo>
                <a:lnTo>
                  <a:pt x="0" y="262128"/>
                </a:lnTo>
                <a:lnTo>
                  <a:pt x="291261" y="262128"/>
                </a:lnTo>
                <a:lnTo>
                  <a:pt x="582510" y="262128"/>
                </a:lnTo>
                <a:lnTo>
                  <a:pt x="2796717" y="262128"/>
                </a:lnTo>
                <a:lnTo>
                  <a:pt x="2796717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2270" y="616153"/>
            <a:ext cx="38106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5" dirty="0">
                <a:latin typeface="Times New Roman"/>
                <a:cs typeface="Times New Roman"/>
              </a:rPr>
              <a:t>Задачи</a:t>
            </a:r>
            <a:r>
              <a:rPr sz="4400" b="0" spc="-7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проекта:</a:t>
            </a:r>
            <a:endParaRPr sz="4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46376" y="1588008"/>
          <a:ext cx="7515224" cy="740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663">
                <a:tc>
                  <a:txBody>
                    <a:bodyPr/>
                    <a:lstStyle/>
                    <a:p>
                      <a:pPr marL="34226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solidFill>
                      <a:srgbClr val="F19191"/>
                    </a:solidFill>
                  </a:tcPr>
                </a:tc>
                <a:tc>
                  <a:txBody>
                    <a:bodyPr/>
                    <a:lstStyle/>
                    <a:p>
                      <a:pPr marL="24511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F1C748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solidFill>
                      <a:srgbClr val="5FBEBE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281808" y="2793314"/>
            <a:ext cx="187198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E83939"/>
                </a:solidFill>
                <a:latin typeface="Times New Roman"/>
                <a:cs typeface="Times New Roman"/>
              </a:rPr>
              <a:t>Сохранение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E83939"/>
                </a:solidFill>
                <a:latin typeface="Times New Roman"/>
                <a:cs typeface="Times New Roman"/>
              </a:rPr>
              <a:t>детских</a:t>
            </a:r>
            <a:r>
              <a:rPr sz="2000" spc="20" dirty="0">
                <a:solidFill>
                  <a:srgbClr val="E8393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83939"/>
                </a:solidFill>
                <a:latin typeface="Times New Roman"/>
                <a:cs typeface="Times New Roman"/>
              </a:rPr>
              <a:t>жизней</a:t>
            </a:r>
            <a:endParaRPr sz="20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000" spc="-5" dirty="0">
                <a:solidFill>
                  <a:srgbClr val="E83939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solidFill>
                  <a:srgbClr val="E83939"/>
                </a:solidFill>
                <a:latin typeface="Times New Roman"/>
                <a:cs typeface="Times New Roman"/>
              </a:rPr>
              <a:t>репродуктивного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spc="-10" dirty="0">
                <a:solidFill>
                  <a:srgbClr val="E83939"/>
                </a:solidFill>
                <a:latin typeface="Times New Roman"/>
                <a:cs typeface="Times New Roman"/>
              </a:rPr>
              <a:t>здоровья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E83939"/>
                </a:solidFill>
                <a:latin typeface="Times New Roman"/>
                <a:cs typeface="Times New Roman"/>
              </a:rPr>
              <a:t>женщин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5629" y="2792984"/>
            <a:ext cx="1443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C000"/>
                </a:solidFill>
                <a:latin typeface="Times New Roman"/>
                <a:cs typeface="Times New Roman"/>
              </a:rPr>
              <a:t>Профилактика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C000"/>
                </a:solidFill>
                <a:latin typeface="Times New Roman"/>
                <a:cs typeface="Times New Roman"/>
              </a:rPr>
              <a:t>абортов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0355" y="2792984"/>
            <a:ext cx="1689100" cy="1395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 algn="ctr">
              <a:lnSpc>
                <a:spcPct val="99800"/>
              </a:lnSpc>
              <a:spcBef>
                <a:spcPts val="105"/>
              </a:spcBef>
            </a:pP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Проведение </a:t>
            </a:r>
            <a:r>
              <a:rPr sz="1800" spc="-5" dirty="0">
                <a:solidFill>
                  <a:srgbClr val="167373"/>
                </a:solidFill>
                <a:latin typeface="Times New Roman"/>
                <a:cs typeface="Times New Roman"/>
              </a:rPr>
              <a:t> и</a:t>
            </a: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н</a:t>
            </a:r>
            <a:r>
              <a:rPr sz="1800" spc="5" dirty="0">
                <a:solidFill>
                  <a:srgbClr val="167373"/>
                </a:solidFill>
                <a:latin typeface="Times New Roman"/>
                <a:cs typeface="Times New Roman"/>
              </a:rPr>
              <a:t>фо</a:t>
            </a:r>
            <a:r>
              <a:rPr sz="1800" spc="-15" dirty="0">
                <a:solidFill>
                  <a:srgbClr val="167373"/>
                </a:solidFill>
                <a:latin typeface="Times New Roman"/>
                <a:cs typeface="Times New Roman"/>
              </a:rPr>
              <a:t>р</a:t>
            </a:r>
            <a:r>
              <a:rPr sz="1800" spc="-40" dirty="0">
                <a:solidFill>
                  <a:srgbClr val="167373"/>
                </a:solidFill>
                <a:latin typeface="Times New Roman"/>
                <a:cs typeface="Times New Roman"/>
              </a:rPr>
              <a:t>м</a:t>
            </a: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167373"/>
                </a:solidFill>
                <a:latin typeface="Times New Roman"/>
                <a:cs typeface="Times New Roman"/>
              </a:rPr>
              <a:t>ц</a:t>
            </a: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и</a:t>
            </a:r>
            <a:r>
              <a:rPr sz="1800" spc="5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167373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н</a:t>
            </a:r>
            <a:r>
              <a:rPr sz="1800" spc="15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167373"/>
                </a:solidFill>
                <a:latin typeface="Times New Roman"/>
                <a:cs typeface="Times New Roman"/>
              </a:rPr>
              <a:t>-  </a:t>
            </a:r>
            <a:r>
              <a:rPr sz="1800" spc="-110" dirty="0">
                <a:solidFill>
                  <a:srgbClr val="167373"/>
                </a:solidFill>
                <a:latin typeface="Times New Roman"/>
                <a:cs typeface="Times New Roman"/>
              </a:rPr>
              <a:t>к</a:t>
            </a:r>
            <a:r>
              <a:rPr sz="1800" spc="10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167373"/>
                </a:solidFill>
                <a:latin typeface="Times New Roman"/>
                <a:cs typeface="Times New Roman"/>
              </a:rPr>
              <a:t>н</a:t>
            </a:r>
            <a:r>
              <a:rPr sz="1800" spc="-35" dirty="0">
                <a:solidFill>
                  <a:srgbClr val="167373"/>
                </a:solidFill>
                <a:latin typeface="Times New Roman"/>
                <a:cs typeface="Times New Roman"/>
              </a:rPr>
              <a:t>с</a:t>
            </a:r>
            <a:r>
              <a:rPr sz="1800" spc="-110" dirty="0">
                <a:solidFill>
                  <a:srgbClr val="167373"/>
                </a:solidFill>
                <a:latin typeface="Times New Roman"/>
                <a:cs typeface="Times New Roman"/>
              </a:rPr>
              <a:t>у</a:t>
            </a:r>
            <a:r>
              <a:rPr sz="1800" spc="-15" dirty="0">
                <a:solidFill>
                  <a:srgbClr val="167373"/>
                </a:solidFill>
                <a:latin typeface="Times New Roman"/>
                <a:cs typeface="Times New Roman"/>
              </a:rPr>
              <a:t>л</a:t>
            </a:r>
            <a:r>
              <a:rPr sz="1800" spc="-80" dirty="0">
                <a:solidFill>
                  <a:srgbClr val="167373"/>
                </a:solidFill>
                <a:latin typeface="Times New Roman"/>
                <a:cs typeface="Times New Roman"/>
              </a:rPr>
              <a:t>ь</a:t>
            </a:r>
            <a:r>
              <a:rPr sz="1800" spc="25" dirty="0">
                <a:solidFill>
                  <a:srgbClr val="167373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167373"/>
                </a:solidFill>
                <a:latin typeface="Times New Roman"/>
                <a:cs typeface="Times New Roman"/>
              </a:rPr>
              <a:t>ц</a:t>
            </a: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и</a:t>
            </a:r>
            <a:r>
              <a:rPr sz="1800" spc="10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167373"/>
                </a:solidFill>
                <a:latin typeface="Times New Roman"/>
                <a:cs typeface="Times New Roman"/>
              </a:rPr>
              <a:t>н</a:t>
            </a:r>
            <a:r>
              <a:rPr sz="1800" spc="5" dirty="0">
                <a:solidFill>
                  <a:srgbClr val="167373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167373"/>
                </a:solidFill>
                <a:latin typeface="Times New Roman"/>
                <a:cs typeface="Times New Roman"/>
              </a:rPr>
              <a:t>й  </a:t>
            </a: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поддержки </a:t>
            </a:r>
            <a:r>
              <a:rPr sz="1800" spc="-5" dirty="0">
                <a:solidFill>
                  <a:srgbClr val="16737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67373"/>
                </a:solidFill>
                <a:latin typeface="Times New Roman"/>
                <a:cs typeface="Times New Roman"/>
              </a:rPr>
              <a:t>беременных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0718" y="2792984"/>
            <a:ext cx="164083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F5555"/>
                </a:solidFill>
                <a:latin typeface="Times New Roman"/>
                <a:cs typeface="Times New Roman"/>
              </a:rPr>
              <a:t>Укрепление </a:t>
            </a:r>
            <a:r>
              <a:rPr sz="1800" spc="-20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института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семьи </a:t>
            </a:r>
            <a:r>
              <a:rPr sz="1800" spc="-434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традиционных </a:t>
            </a:r>
            <a:r>
              <a:rPr sz="1800" spc="-434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F5555"/>
                </a:solidFill>
                <a:latin typeface="Times New Roman"/>
                <a:cs typeface="Times New Roman"/>
              </a:rPr>
              <a:t>семейных </a:t>
            </a:r>
            <a:r>
              <a:rPr sz="1800" spc="-5" dirty="0">
                <a:solidFill>
                  <a:srgbClr val="0F555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F5555"/>
                </a:solidFill>
                <a:latin typeface="Times New Roman"/>
                <a:cs typeface="Times New Roman"/>
              </a:rPr>
              <a:t>ценностей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1335" y="234695"/>
            <a:ext cx="541477" cy="61433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288791" y="2377439"/>
            <a:ext cx="140335" cy="341630"/>
            <a:chOff x="3288791" y="2377439"/>
            <a:chExt cx="140335" cy="341630"/>
          </a:xfrm>
        </p:grpSpPr>
        <p:sp>
          <p:nvSpPr>
            <p:cNvPr id="13" name="object 13"/>
            <p:cNvSpPr/>
            <p:nvPr/>
          </p:nvSpPr>
          <p:spPr>
            <a:xfrm>
              <a:off x="3294887" y="2383535"/>
              <a:ext cx="128270" cy="329565"/>
            </a:xfrm>
            <a:custGeom>
              <a:avLst/>
              <a:gdLst/>
              <a:ahLst/>
              <a:cxnLst/>
              <a:rect l="l" t="t" r="r" b="b"/>
              <a:pathLst>
                <a:path w="128270" h="329564">
                  <a:moveTo>
                    <a:pt x="96012" y="0"/>
                  </a:moveTo>
                  <a:lnTo>
                    <a:pt x="32003" y="0"/>
                  </a:lnTo>
                  <a:lnTo>
                    <a:pt x="32003" y="265175"/>
                  </a:lnTo>
                  <a:lnTo>
                    <a:pt x="0" y="265175"/>
                  </a:lnTo>
                  <a:lnTo>
                    <a:pt x="64008" y="329184"/>
                  </a:lnTo>
                  <a:lnTo>
                    <a:pt x="128015" y="265175"/>
                  </a:lnTo>
                  <a:lnTo>
                    <a:pt x="96012" y="265175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F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4887" y="2383535"/>
              <a:ext cx="128270" cy="329565"/>
            </a:xfrm>
            <a:custGeom>
              <a:avLst/>
              <a:gdLst/>
              <a:ahLst/>
              <a:cxnLst/>
              <a:rect l="l" t="t" r="r" b="b"/>
              <a:pathLst>
                <a:path w="128270" h="329564">
                  <a:moveTo>
                    <a:pt x="128015" y="265175"/>
                  </a:moveTo>
                  <a:lnTo>
                    <a:pt x="96012" y="265175"/>
                  </a:lnTo>
                  <a:lnTo>
                    <a:pt x="96012" y="0"/>
                  </a:lnTo>
                  <a:lnTo>
                    <a:pt x="32003" y="0"/>
                  </a:lnTo>
                  <a:lnTo>
                    <a:pt x="32003" y="265175"/>
                  </a:lnTo>
                  <a:lnTo>
                    <a:pt x="0" y="265175"/>
                  </a:lnTo>
                  <a:lnTo>
                    <a:pt x="64008" y="329184"/>
                  </a:lnTo>
                  <a:lnTo>
                    <a:pt x="128015" y="265175"/>
                  </a:lnTo>
                  <a:close/>
                </a:path>
              </a:pathLst>
            </a:custGeom>
            <a:ln w="12192">
              <a:solidFill>
                <a:srgbClr val="B169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96255" y="2386583"/>
            <a:ext cx="140335" cy="341630"/>
            <a:chOff x="5096255" y="2386583"/>
            <a:chExt cx="140335" cy="341630"/>
          </a:xfrm>
        </p:grpSpPr>
        <p:sp>
          <p:nvSpPr>
            <p:cNvPr id="16" name="object 16"/>
            <p:cNvSpPr/>
            <p:nvPr/>
          </p:nvSpPr>
          <p:spPr>
            <a:xfrm>
              <a:off x="5102351" y="2392679"/>
              <a:ext cx="128270" cy="329565"/>
            </a:xfrm>
            <a:custGeom>
              <a:avLst/>
              <a:gdLst/>
              <a:ahLst/>
              <a:cxnLst/>
              <a:rect l="l" t="t" r="r" b="b"/>
              <a:pathLst>
                <a:path w="128270" h="329564">
                  <a:moveTo>
                    <a:pt x="96012" y="0"/>
                  </a:moveTo>
                  <a:lnTo>
                    <a:pt x="32003" y="0"/>
                  </a:lnTo>
                  <a:lnTo>
                    <a:pt x="32003" y="265175"/>
                  </a:lnTo>
                  <a:lnTo>
                    <a:pt x="0" y="265175"/>
                  </a:lnTo>
                  <a:lnTo>
                    <a:pt x="64008" y="329184"/>
                  </a:lnTo>
                  <a:lnTo>
                    <a:pt x="128015" y="265175"/>
                  </a:lnTo>
                  <a:lnTo>
                    <a:pt x="96012" y="265175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F1C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02351" y="2392679"/>
              <a:ext cx="128270" cy="329565"/>
            </a:xfrm>
            <a:custGeom>
              <a:avLst/>
              <a:gdLst/>
              <a:ahLst/>
              <a:cxnLst/>
              <a:rect l="l" t="t" r="r" b="b"/>
              <a:pathLst>
                <a:path w="128270" h="329564">
                  <a:moveTo>
                    <a:pt x="0" y="265175"/>
                  </a:moveTo>
                  <a:lnTo>
                    <a:pt x="32003" y="265175"/>
                  </a:lnTo>
                  <a:lnTo>
                    <a:pt x="32003" y="0"/>
                  </a:lnTo>
                  <a:lnTo>
                    <a:pt x="96012" y="0"/>
                  </a:lnTo>
                  <a:lnTo>
                    <a:pt x="96012" y="265175"/>
                  </a:lnTo>
                  <a:lnTo>
                    <a:pt x="128015" y="265175"/>
                  </a:lnTo>
                  <a:lnTo>
                    <a:pt x="64008" y="329184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B192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84847" y="2386583"/>
            <a:ext cx="121920" cy="332740"/>
            <a:chOff x="6784847" y="2386583"/>
            <a:chExt cx="121920" cy="332740"/>
          </a:xfrm>
        </p:grpSpPr>
        <p:sp>
          <p:nvSpPr>
            <p:cNvPr id="19" name="object 19"/>
            <p:cNvSpPr/>
            <p:nvPr/>
          </p:nvSpPr>
          <p:spPr>
            <a:xfrm>
              <a:off x="6790943" y="2392679"/>
              <a:ext cx="109855" cy="320040"/>
            </a:xfrm>
            <a:custGeom>
              <a:avLst/>
              <a:gdLst/>
              <a:ahLst/>
              <a:cxnLst/>
              <a:rect l="l" t="t" r="r" b="b"/>
              <a:pathLst>
                <a:path w="109854" h="320039">
                  <a:moveTo>
                    <a:pt x="82296" y="0"/>
                  </a:moveTo>
                  <a:lnTo>
                    <a:pt x="27431" y="0"/>
                  </a:lnTo>
                  <a:lnTo>
                    <a:pt x="27431" y="265175"/>
                  </a:lnTo>
                  <a:lnTo>
                    <a:pt x="0" y="265175"/>
                  </a:lnTo>
                  <a:lnTo>
                    <a:pt x="54863" y="320040"/>
                  </a:lnTo>
                  <a:lnTo>
                    <a:pt x="109727" y="265175"/>
                  </a:lnTo>
                  <a:lnTo>
                    <a:pt x="82296" y="26517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5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90943" y="2392679"/>
              <a:ext cx="109855" cy="320040"/>
            </a:xfrm>
            <a:custGeom>
              <a:avLst/>
              <a:gdLst/>
              <a:ahLst/>
              <a:cxnLst/>
              <a:rect l="l" t="t" r="r" b="b"/>
              <a:pathLst>
                <a:path w="109854" h="320039">
                  <a:moveTo>
                    <a:pt x="0" y="265175"/>
                  </a:moveTo>
                  <a:lnTo>
                    <a:pt x="27431" y="265175"/>
                  </a:lnTo>
                  <a:lnTo>
                    <a:pt x="27431" y="0"/>
                  </a:lnTo>
                  <a:lnTo>
                    <a:pt x="82296" y="0"/>
                  </a:lnTo>
                  <a:lnTo>
                    <a:pt x="82296" y="265175"/>
                  </a:lnTo>
                  <a:lnTo>
                    <a:pt x="109727" y="265175"/>
                  </a:lnTo>
                  <a:lnTo>
                    <a:pt x="54863" y="32004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44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513064" y="2386583"/>
            <a:ext cx="119380" cy="332740"/>
            <a:chOff x="8513064" y="2386583"/>
            <a:chExt cx="119380" cy="332740"/>
          </a:xfrm>
        </p:grpSpPr>
        <p:sp>
          <p:nvSpPr>
            <p:cNvPr id="22" name="object 22"/>
            <p:cNvSpPr/>
            <p:nvPr/>
          </p:nvSpPr>
          <p:spPr>
            <a:xfrm>
              <a:off x="8519160" y="2392679"/>
              <a:ext cx="106680" cy="320040"/>
            </a:xfrm>
            <a:custGeom>
              <a:avLst/>
              <a:gdLst/>
              <a:ahLst/>
              <a:cxnLst/>
              <a:rect l="l" t="t" r="r" b="b"/>
              <a:pathLst>
                <a:path w="106679" h="320039">
                  <a:moveTo>
                    <a:pt x="80010" y="0"/>
                  </a:moveTo>
                  <a:lnTo>
                    <a:pt x="26670" y="0"/>
                  </a:lnTo>
                  <a:lnTo>
                    <a:pt x="26670" y="266700"/>
                  </a:lnTo>
                  <a:lnTo>
                    <a:pt x="0" y="266700"/>
                  </a:lnTo>
                  <a:lnTo>
                    <a:pt x="53340" y="320040"/>
                  </a:lnTo>
                  <a:lnTo>
                    <a:pt x="106680" y="266700"/>
                  </a:lnTo>
                  <a:lnTo>
                    <a:pt x="80010" y="26670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16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9160" y="2392679"/>
              <a:ext cx="106680" cy="320040"/>
            </a:xfrm>
            <a:custGeom>
              <a:avLst/>
              <a:gdLst/>
              <a:ahLst/>
              <a:cxnLst/>
              <a:rect l="l" t="t" r="r" b="b"/>
              <a:pathLst>
                <a:path w="106679" h="320039">
                  <a:moveTo>
                    <a:pt x="0" y="266700"/>
                  </a:moveTo>
                  <a:lnTo>
                    <a:pt x="26670" y="266700"/>
                  </a:lnTo>
                  <a:lnTo>
                    <a:pt x="26670" y="0"/>
                  </a:lnTo>
                  <a:lnTo>
                    <a:pt x="80010" y="0"/>
                  </a:lnTo>
                  <a:lnTo>
                    <a:pt x="80010" y="266700"/>
                  </a:lnTo>
                  <a:lnTo>
                    <a:pt x="106680" y="266700"/>
                  </a:lnTo>
                  <a:lnTo>
                    <a:pt x="53340" y="320040"/>
                  </a:lnTo>
                  <a:lnTo>
                    <a:pt x="0" y="266700"/>
                  </a:lnTo>
                  <a:close/>
                </a:path>
              </a:pathLst>
            </a:custGeom>
            <a:ln w="12192">
              <a:solidFill>
                <a:srgbClr val="0D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311" y="4504944"/>
            <a:ext cx="1642872" cy="1987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8639" y="0"/>
            <a:ext cx="601027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10" dirty="0">
                <a:solidFill>
                  <a:srgbClr val="167373"/>
                </a:solidFill>
              </a:rPr>
              <a:t>Описание</a:t>
            </a:r>
            <a:r>
              <a:rPr sz="5400" spc="-95" dirty="0">
                <a:solidFill>
                  <a:srgbClr val="167373"/>
                </a:solidFill>
              </a:rPr>
              <a:t> </a:t>
            </a:r>
            <a:r>
              <a:rPr sz="5400" spc="5" dirty="0">
                <a:solidFill>
                  <a:srgbClr val="167373"/>
                </a:solidFill>
              </a:rPr>
              <a:t>проекта: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143101" y="730123"/>
            <a:ext cx="10093325" cy="11626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905" algn="ctr">
              <a:lnSpc>
                <a:spcPts val="1730"/>
              </a:lnSpc>
              <a:spcBef>
                <a:spcPts val="325"/>
              </a:spcBef>
            </a:pPr>
            <a:r>
              <a:rPr sz="1600" spc="5" dirty="0">
                <a:latin typeface="Times New Roman"/>
                <a:cs typeface="Times New Roman"/>
              </a:rPr>
              <a:t>В 2023 </a:t>
            </a:r>
            <a:r>
              <a:rPr sz="1600" spc="-100" dirty="0">
                <a:latin typeface="Times New Roman"/>
                <a:cs typeface="Times New Roman"/>
              </a:rPr>
              <a:t>г.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Рязанская область </a:t>
            </a:r>
            <a:r>
              <a:rPr sz="1600" dirty="0">
                <a:latin typeface="Times New Roman"/>
                <a:cs typeface="Times New Roman"/>
              </a:rPr>
              <a:t>вошла в список </a:t>
            </a:r>
            <a:r>
              <a:rPr sz="1600" spc="-5" dirty="0">
                <a:latin typeface="Times New Roman"/>
                <a:cs typeface="Times New Roman"/>
              </a:rPr>
              <a:t>регионов </a:t>
            </a:r>
            <a:r>
              <a:rPr sz="1600" dirty="0">
                <a:latin typeface="Times New Roman"/>
                <a:cs typeface="Times New Roman"/>
              </a:rPr>
              <a:t>с </a:t>
            </a:r>
            <a:r>
              <a:rPr sz="1600" spc="5" dirty="0">
                <a:latin typeface="Times New Roman"/>
                <a:cs typeface="Times New Roman"/>
              </a:rPr>
              <a:t>самой </a:t>
            </a:r>
            <a:r>
              <a:rPr sz="1600" spc="-15" dirty="0">
                <a:latin typeface="Times New Roman"/>
                <a:cs typeface="Times New Roman"/>
              </a:rPr>
              <a:t>низкой </a:t>
            </a:r>
            <a:r>
              <a:rPr sz="1600" spc="-5" dirty="0">
                <a:latin typeface="Times New Roman"/>
                <a:cs typeface="Times New Roman"/>
              </a:rPr>
              <a:t>рождаемостью, </a:t>
            </a:r>
            <a:r>
              <a:rPr sz="1600" dirty="0">
                <a:latin typeface="Times New Roman"/>
                <a:cs typeface="Times New Roman"/>
              </a:rPr>
              <a:t>а в </a:t>
            </a:r>
            <a:r>
              <a:rPr sz="1600" spc="-5" dirty="0">
                <a:latin typeface="Times New Roman"/>
                <a:cs typeface="Times New Roman"/>
              </a:rPr>
              <a:t>марте </a:t>
            </a:r>
            <a:r>
              <a:rPr sz="1600" spc="5" dirty="0">
                <a:latin typeface="Times New Roman"/>
                <a:cs typeface="Times New Roman"/>
              </a:rPr>
              <a:t>2023 </a:t>
            </a:r>
            <a:r>
              <a:rPr sz="1600" spc="-30" dirty="0">
                <a:latin typeface="Times New Roman"/>
                <a:cs typeface="Times New Roman"/>
              </a:rPr>
              <a:t>года </a:t>
            </a:r>
            <a:r>
              <a:rPr sz="1600" spc="-5" dirty="0">
                <a:latin typeface="Times New Roman"/>
                <a:cs typeface="Times New Roman"/>
              </a:rPr>
              <a:t>регион </a:t>
            </a:r>
            <a:r>
              <a:rPr sz="1600" dirty="0">
                <a:latin typeface="Times New Roman"/>
                <a:cs typeface="Times New Roman"/>
              </a:rPr>
              <a:t> оказался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числе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худших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 </a:t>
            </a:r>
            <a:r>
              <a:rPr sz="1600" spc="-5" dirty="0">
                <a:latin typeface="Times New Roman"/>
                <a:cs typeface="Times New Roman"/>
              </a:rPr>
              <a:t>демографии.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Согласно</a:t>
            </a:r>
            <a:r>
              <a:rPr sz="1600" dirty="0">
                <a:latin typeface="Times New Roman"/>
                <a:cs typeface="Times New Roman"/>
              </a:rPr>
              <a:t> данным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РЯЗАНЬСТАТ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января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2023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г.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 июнь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2023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г.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родилось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3822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ребенка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это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276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меньше,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чем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аналогичный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период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2022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Times New Roman"/>
                <a:cs typeface="Times New Roman"/>
              </a:rPr>
              <a:t>г.</a:t>
            </a:r>
            <a:endParaRPr sz="16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  <a:spcBef>
                <a:spcPts val="660"/>
              </a:spcBef>
            </a:pPr>
            <a:r>
              <a:rPr sz="2400" b="1" spc="-10" dirty="0">
                <a:latin typeface="Times New Roman"/>
                <a:cs typeface="Times New Roman"/>
              </a:rPr>
              <a:t>Работа </a:t>
            </a:r>
            <a:r>
              <a:rPr sz="2400" b="1" spc="-5" dirty="0">
                <a:latin typeface="Times New Roman"/>
                <a:cs typeface="Times New Roman"/>
              </a:rPr>
              <a:t>ведется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трех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направлениях: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27447"/>
              </p:ext>
            </p:extLst>
          </p:nvPr>
        </p:nvGraphicFramePr>
        <p:xfrm>
          <a:off x="104650" y="2238501"/>
          <a:ext cx="10799444" cy="4514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4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Доабортное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консультирование.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12700">
                      <a:solidFill>
                        <a:srgbClr val="167373"/>
                      </a:solidFill>
                      <a:prstDash val="solid"/>
                    </a:lnT>
                    <a:lnB w="28575">
                      <a:solidFill>
                        <a:srgbClr val="16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3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Групповые</a:t>
                      </a:r>
                      <a:r>
                        <a:rPr sz="1300" b="1" spc="8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r>
                        <a:rPr sz="1300" b="1" spc="7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300" b="1" spc="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беременными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женщинами</a:t>
                      </a:r>
                      <a:r>
                        <a:rPr sz="1300" b="1" spc="4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b="1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базе</a:t>
                      </a:r>
                      <a:r>
                        <a:rPr sz="1300" b="1" spc="-2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профильных</a:t>
                      </a:r>
                      <a:r>
                        <a:rPr sz="1300" b="1" spc="7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медицинских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учреждений,</a:t>
                      </a:r>
                      <a:r>
                        <a:rPr sz="1300" b="1" spc="6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b="1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базе</a:t>
                      </a:r>
                      <a:r>
                        <a:rPr sz="1300" b="1" spc="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ГБУ</a:t>
                      </a:r>
                      <a:r>
                        <a:rPr sz="1300" b="1" spc="-1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300" b="1" spc="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КЦСОН</a:t>
                      </a:r>
                      <a:r>
                        <a:rPr sz="1300" b="1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«Семья».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12700">
                      <a:solidFill>
                        <a:srgbClr val="167373"/>
                      </a:solidFill>
                      <a:prstDash val="solid"/>
                    </a:lnT>
                    <a:lnB w="28575">
                      <a:solidFill>
                        <a:srgbClr val="16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800" b="1" spc="3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кураторство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кризисных</a:t>
                      </a:r>
                      <a:r>
                        <a:rPr sz="1800" b="1" spc="3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беременных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12700">
                      <a:solidFill>
                        <a:srgbClr val="167373"/>
                      </a:solidFill>
                      <a:prstDash val="solid"/>
                    </a:lnT>
                    <a:lnB w="28575">
                      <a:solidFill>
                        <a:srgbClr val="16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156">
                <a:tc>
                  <a:txBody>
                    <a:bodyPr/>
                    <a:lstStyle/>
                    <a:p>
                      <a:pPr marL="90805" marR="84455" indent="51435" algn="just">
                        <a:lnSpc>
                          <a:spcPct val="101600"/>
                        </a:lnSpc>
                        <a:spcBef>
                          <a:spcPts val="58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Рязанской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введена </a:t>
                      </a:r>
                      <a:r>
                        <a:rPr sz="1300" spc="-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двухуровневая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модель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консультирования </a:t>
                      </a:r>
                      <a:r>
                        <a:rPr sz="1300" spc="-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женщин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ситуации</a:t>
                      </a:r>
                      <a:r>
                        <a:rPr sz="130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репродуктивного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выбора.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 marR="84455" algn="just">
                        <a:lnSpc>
                          <a:spcPct val="100000"/>
                        </a:lnSpc>
                        <a:tabLst>
                          <a:tab pos="1209675" algn="l"/>
                          <a:tab pos="2265045" algn="l"/>
                        </a:tabLst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300" spc="-8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ласно	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	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Ми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ерс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здравоохранения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Рязанской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13.04.2023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80" dirty="0">
                          <a:latin typeface="Times New Roman"/>
                          <a:cs typeface="Times New Roman"/>
                        </a:rPr>
                        <a:t>г.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 marR="82550" algn="just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№ 640 «Об организации медико-социальной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помощи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женщинам,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оказавшимся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трудной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жизненной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ситуации» помимо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медицинских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психологов,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доабортном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консультировании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участвуют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cоциальные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психологи,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которые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проводят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консультирование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кризисных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беременных,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стоящих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перед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сложным </a:t>
                      </a:r>
                      <a:r>
                        <a:rPr sz="1300" spc="-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выбором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прерывание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или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сохранение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незапланированной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беременности.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28575">
                      <a:solidFill>
                        <a:srgbClr val="167373"/>
                      </a:solidFill>
                      <a:prstDash val="solid"/>
                    </a:lnT>
                    <a:lnB w="19050">
                      <a:solidFill>
                        <a:srgbClr val="167373"/>
                      </a:solidFill>
                      <a:prstDash val="solid"/>
                    </a:lnB>
                    <a:solidFill>
                      <a:srgbClr val="D0E3E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Мероприятия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направлены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поддержку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материнства,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укрепление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института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семьи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семейных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ценностей</a:t>
                      </a:r>
                      <a:r>
                        <a:rPr lang="ru-RU" sz="1400" spc="-5" dirty="0">
                          <a:latin typeface="Times New Roman"/>
                          <a:cs typeface="Times New Roman"/>
                        </a:rPr>
                        <a:t>, профилактику абортов.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82550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Информирование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мерах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государственной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социальной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поддержки,</a:t>
                      </a:r>
                      <a:r>
                        <a:rPr sz="14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r>
                        <a:rPr sz="14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сервисах.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работе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широко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применяются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арт-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терапевтические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техники,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именно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пластилинотерапия,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рисование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красками,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куклотерапия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др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82550" algn="just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Участие в акциях, Днях беременных и др.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28575">
                      <a:solidFill>
                        <a:srgbClr val="167373"/>
                      </a:solidFill>
                      <a:prstDash val="solid"/>
                    </a:lnT>
                    <a:lnB w="19050">
                      <a:solidFill>
                        <a:srgbClr val="167373"/>
                      </a:solidFill>
                      <a:prstDash val="solid"/>
                    </a:lnB>
                    <a:solidFill>
                      <a:srgbClr val="D0E3E3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445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Содействие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решении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трудностей,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возникающих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беременных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женщин.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710" marR="8191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14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строиться</a:t>
                      </a:r>
                      <a:r>
                        <a:rPr sz="14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 тесном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взаимодействии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различными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ведомствами</a:t>
                      </a:r>
                      <a:r>
                        <a:rPr sz="14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учреждениями.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710" algn="just">
                        <a:lnSpc>
                          <a:spcPct val="100000"/>
                        </a:lnSpc>
                        <a:tabLst>
                          <a:tab pos="261112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Индивидуальное	социально-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71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психологическое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консультирование.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28575">
                      <a:solidFill>
                        <a:srgbClr val="167373"/>
                      </a:solidFill>
                      <a:prstDash val="solid"/>
                    </a:lnT>
                    <a:lnB w="19050">
                      <a:solidFill>
                        <a:srgbClr val="167373"/>
                      </a:solidFill>
                      <a:prstDash val="solid"/>
                    </a:lnB>
                    <a:solidFill>
                      <a:srgbClr val="D0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1335" y="234695"/>
            <a:ext cx="541477" cy="6143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31519"/>
            <a:ext cx="1054608" cy="13228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169920" y="1921510"/>
            <a:ext cx="274320" cy="229870"/>
          </a:xfrm>
          <a:custGeom>
            <a:avLst/>
            <a:gdLst/>
            <a:ahLst/>
            <a:cxnLst/>
            <a:rect l="l" t="t" r="r" b="b"/>
            <a:pathLst>
              <a:path w="274320" h="229869">
                <a:moveTo>
                  <a:pt x="34162" y="151764"/>
                </a:moveTo>
                <a:lnTo>
                  <a:pt x="0" y="229869"/>
                </a:lnTo>
                <a:lnTo>
                  <a:pt x="82931" y="210312"/>
                </a:lnTo>
                <a:lnTo>
                  <a:pt x="69390" y="194055"/>
                </a:lnTo>
                <a:lnTo>
                  <a:pt x="52831" y="194055"/>
                </a:lnTo>
                <a:lnTo>
                  <a:pt x="44704" y="184276"/>
                </a:lnTo>
                <a:lnTo>
                  <a:pt x="54469" y="176143"/>
                </a:lnTo>
                <a:lnTo>
                  <a:pt x="34162" y="151764"/>
                </a:lnTo>
                <a:close/>
              </a:path>
              <a:path w="274320" h="229869">
                <a:moveTo>
                  <a:pt x="54469" y="176143"/>
                </a:moveTo>
                <a:lnTo>
                  <a:pt x="44704" y="184276"/>
                </a:lnTo>
                <a:lnTo>
                  <a:pt x="52831" y="194055"/>
                </a:lnTo>
                <a:lnTo>
                  <a:pt x="62604" y="185910"/>
                </a:lnTo>
                <a:lnTo>
                  <a:pt x="54469" y="176143"/>
                </a:lnTo>
                <a:close/>
              </a:path>
              <a:path w="274320" h="229869">
                <a:moveTo>
                  <a:pt x="62604" y="185910"/>
                </a:moveTo>
                <a:lnTo>
                  <a:pt x="52831" y="194055"/>
                </a:lnTo>
                <a:lnTo>
                  <a:pt x="69390" y="194055"/>
                </a:lnTo>
                <a:lnTo>
                  <a:pt x="62604" y="185910"/>
                </a:lnTo>
                <a:close/>
              </a:path>
              <a:path w="274320" h="229869">
                <a:moveTo>
                  <a:pt x="265938" y="0"/>
                </a:moveTo>
                <a:lnTo>
                  <a:pt x="54469" y="176143"/>
                </a:lnTo>
                <a:lnTo>
                  <a:pt x="62604" y="185910"/>
                </a:lnTo>
                <a:lnTo>
                  <a:pt x="274066" y="9651"/>
                </a:lnTo>
                <a:lnTo>
                  <a:pt x="265938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1864" y="1951989"/>
            <a:ext cx="274320" cy="229870"/>
          </a:xfrm>
          <a:custGeom>
            <a:avLst/>
            <a:gdLst/>
            <a:ahLst/>
            <a:cxnLst/>
            <a:rect l="l" t="t" r="r" b="b"/>
            <a:pathLst>
              <a:path w="274320" h="229869">
                <a:moveTo>
                  <a:pt x="211461" y="185910"/>
                </a:moveTo>
                <a:lnTo>
                  <a:pt x="191134" y="210312"/>
                </a:lnTo>
                <a:lnTo>
                  <a:pt x="274065" y="229870"/>
                </a:lnTo>
                <a:lnTo>
                  <a:pt x="258401" y="194056"/>
                </a:lnTo>
                <a:lnTo>
                  <a:pt x="221233" y="194056"/>
                </a:lnTo>
                <a:lnTo>
                  <a:pt x="211461" y="185910"/>
                </a:lnTo>
                <a:close/>
              </a:path>
              <a:path w="274320" h="229869">
                <a:moveTo>
                  <a:pt x="219596" y="176143"/>
                </a:moveTo>
                <a:lnTo>
                  <a:pt x="211461" y="185910"/>
                </a:lnTo>
                <a:lnTo>
                  <a:pt x="221233" y="194056"/>
                </a:lnTo>
                <a:lnTo>
                  <a:pt x="229361" y="184276"/>
                </a:lnTo>
                <a:lnTo>
                  <a:pt x="219596" y="176143"/>
                </a:lnTo>
                <a:close/>
              </a:path>
              <a:path w="274320" h="229869">
                <a:moveTo>
                  <a:pt x="239902" y="151764"/>
                </a:moveTo>
                <a:lnTo>
                  <a:pt x="219596" y="176143"/>
                </a:lnTo>
                <a:lnTo>
                  <a:pt x="229361" y="184276"/>
                </a:lnTo>
                <a:lnTo>
                  <a:pt x="221233" y="194056"/>
                </a:lnTo>
                <a:lnTo>
                  <a:pt x="258401" y="194056"/>
                </a:lnTo>
                <a:lnTo>
                  <a:pt x="239902" y="151764"/>
                </a:lnTo>
                <a:close/>
              </a:path>
              <a:path w="274320" h="229869">
                <a:moveTo>
                  <a:pt x="8127" y="0"/>
                </a:moveTo>
                <a:lnTo>
                  <a:pt x="0" y="9651"/>
                </a:lnTo>
                <a:lnTo>
                  <a:pt x="211461" y="185910"/>
                </a:lnTo>
                <a:lnTo>
                  <a:pt x="219596" y="176143"/>
                </a:lnTo>
                <a:lnTo>
                  <a:pt x="8127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6119" y="3209544"/>
            <a:ext cx="1325879" cy="252984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416296" y="1905000"/>
            <a:ext cx="58419" cy="299085"/>
            <a:chOff x="5416296" y="1905000"/>
            <a:chExt cx="58419" cy="299085"/>
          </a:xfrm>
        </p:grpSpPr>
        <p:sp>
          <p:nvSpPr>
            <p:cNvPr id="11" name="object 11"/>
            <p:cNvSpPr/>
            <p:nvPr/>
          </p:nvSpPr>
          <p:spPr>
            <a:xfrm>
              <a:off x="5422392" y="1911095"/>
              <a:ext cx="45720" cy="287020"/>
            </a:xfrm>
            <a:custGeom>
              <a:avLst/>
              <a:gdLst/>
              <a:ahLst/>
              <a:cxnLst/>
              <a:rect l="l" t="t" r="r" b="b"/>
              <a:pathLst>
                <a:path w="45720" h="287019">
                  <a:moveTo>
                    <a:pt x="34290" y="0"/>
                  </a:moveTo>
                  <a:lnTo>
                    <a:pt x="11430" y="0"/>
                  </a:lnTo>
                  <a:lnTo>
                    <a:pt x="11430" y="263651"/>
                  </a:lnTo>
                  <a:lnTo>
                    <a:pt x="0" y="263651"/>
                  </a:lnTo>
                  <a:lnTo>
                    <a:pt x="22860" y="286512"/>
                  </a:lnTo>
                  <a:lnTo>
                    <a:pt x="45720" y="263651"/>
                  </a:lnTo>
                  <a:lnTo>
                    <a:pt x="34290" y="263651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E3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2392" y="1911095"/>
              <a:ext cx="45720" cy="287020"/>
            </a:xfrm>
            <a:custGeom>
              <a:avLst/>
              <a:gdLst/>
              <a:ahLst/>
              <a:cxnLst/>
              <a:rect l="l" t="t" r="r" b="b"/>
              <a:pathLst>
                <a:path w="45720" h="287019">
                  <a:moveTo>
                    <a:pt x="0" y="263651"/>
                  </a:moveTo>
                  <a:lnTo>
                    <a:pt x="11430" y="263651"/>
                  </a:lnTo>
                  <a:lnTo>
                    <a:pt x="11430" y="0"/>
                  </a:lnTo>
                  <a:lnTo>
                    <a:pt x="34290" y="0"/>
                  </a:lnTo>
                  <a:lnTo>
                    <a:pt x="34290" y="263651"/>
                  </a:lnTo>
                  <a:lnTo>
                    <a:pt x="45720" y="263651"/>
                  </a:lnTo>
                  <a:lnTo>
                    <a:pt x="22860" y="286512"/>
                  </a:lnTo>
                  <a:lnTo>
                    <a:pt x="0" y="263651"/>
                  </a:lnTo>
                  <a:close/>
                </a:path>
              </a:pathLst>
            </a:custGeom>
            <a:ln w="12191">
              <a:solidFill>
                <a:srgbClr val="1221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577" y="538429"/>
            <a:ext cx="82765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Times New Roman"/>
                <a:cs typeface="Times New Roman"/>
              </a:rPr>
              <a:t>Основные</a:t>
            </a:r>
            <a:r>
              <a:rPr sz="5400" b="0" spc="-20" dirty="0">
                <a:latin typeface="Times New Roman"/>
                <a:cs typeface="Times New Roman"/>
              </a:rPr>
              <a:t> </a:t>
            </a:r>
            <a:r>
              <a:rPr sz="5400" b="0" spc="-5" dirty="0">
                <a:latin typeface="Times New Roman"/>
                <a:cs typeface="Times New Roman"/>
              </a:rPr>
              <a:t>этапы</a:t>
            </a:r>
            <a:r>
              <a:rPr sz="5400" b="0" spc="-35" dirty="0">
                <a:latin typeface="Times New Roman"/>
                <a:cs typeface="Times New Roman"/>
              </a:rPr>
              <a:t> </a:t>
            </a:r>
            <a:r>
              <a:rPr sz="5400" b="0" spc="-15" dirty="0">
                <a:latin typeface="Times New Roman"/>
                <a:cs typeface="Times New Roman"/>
              </a:rPr>
              <a:t>внедрения:</a:t>
            </a:r>
            <a:endParaRPr sz="5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31911"/>
              </p:ext>
            </p:extLst>
          </p:nvPr>
        </p:nvGraphicFramePr>
        <p:xfrm>
          <a:off x="1859660" y="1684401"/>
          <a:ext cx="8812529" cy="498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826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1.Организационный</a:t>
                      </a:r>
                      <a:r>
                        <a:rPr sz="1800" b="1" spc="6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этап.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12700">
                      <a:solidFill>
                        <a:srgbClr val="167373"/>
                      </a:solidFill>
                      <a:prstDash val="solid"/>
                    </a:lnT>
                    <a:lnB w="28575">
                      <a:solidFill>
                        <a:srgbClr val="16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800" b="1" spc="-4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Основной</a:t>
                      </a:r>
                      <a:r>
                        <a:rPr sz="1800" b="1" spc="2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этап.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12700">
                      <a:solidFill>
                        <a:srgbClr val="167373"/>
                      </a:solidFill>
                      <a:prstDash val="solid"/>
                    </a:lnT>
                    <a:lnB w="28575">
                      <a:solidFill>
                        <a:srgbClr val="16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800" b="1" spc="-3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Завершающий</a:t>
                      </a:r>
                      <a:r>
                        <a:rPr sz="1800" b="1" spc="90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167373"/>
                          </a:solidFill>
                          <a:latin typeface="Times New Roman"/>
                          <a:cs typeface="Times New Roman"/>
                        </a:rPr>
                        <a:t>этап.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12700">
                      <a:solidFill>
                        <a:srgbClr val="167373"/>
                      </a:solidFill>
                      <a:prstDash val="solid"/>
                    </a:lnT>
                    <a:lnB w="28575">
                      <a:solidFill>
                        <a:srgbClr val="16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567">
                <a:tc>
                  <a:txBody>
                    <a:bodyPr/>
                    <a:lstStyle/>
                    <a:p>
                      <a:pPr marL="92075" marR="13430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взаимодействие.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 marR="8572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271270" algn="l"/>
                          <a:tab pos="1356995" algn="l"/>
                          <a:tab pos="2289810" algn="l"/>
                          <a:tab pos="2381250" algn="l"/>
                        </a:tabLst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		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		с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ори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	р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ы 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межведомственного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взаимодействия.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660"/>
                        </a:lnSpc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Обучение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специалистов.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28575">
                      <a:solidFill>
                        <a:srgbClr val="167373"/>
                      </a:solidFill>
                      <a:prstDash val="solid"/>
                    </a:lnT>
                    <a:lnB w="12700">
                      <a:solidFill>
                        <a:srgbClr val="16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820" algn="just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406525" algn="l"/>
                          <a:tab pos="2034539" algn="l"/>
                          <a:tab pos="2186940" algn="l"/>
                          <a:tab pos="2610485" algn="l"/>
                        </a:tabLst>
                      </a:pP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		со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психологического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консультирования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	 в		с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репродуктивного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возраста</a:t>
                      </a:r>
                      <a:r>
                        <a:rPr sz="1400" spc="3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	с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га			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родственников(при</a:t>
                      </a:r>
                      <a:r>
                        <a:rPr sz="1400" spc="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желании).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8636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317625" algn="l"/>
                          <a:tab pos="2016125" algn="l"/>
                        </a:tabLst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Раздача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памяток</a:t>
                      </a:r>
                      <a:r>
                        <a:rPr sz="1400" spc="3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буклетов.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	и	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мероприятий: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-конференций,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круглых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столов,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Дней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беременных,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24815" indent="-333375">
                        <a:lnSpc>
                          <a:spcPct val="100000"/>
                        </a:lnSpc>
                        <a:buChar char="-"/>
                        <a:tabLst>
                          <a:tab pos="424815" algn="l"/>
                          <a:tab pos="425450" algn="l"/>
                          <a:tab pos="1391285" algn="l"/>
                          <a:tab pos="1845310" algn="l"/>
                        </a:tabLst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занятий	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беременными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женщинами,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85090">
                        <a:lnSpc>
                          <a:spcPct val="100000"/>
                        </a:lnSpc>
                        <a:buChar char="-"/>
                        <a:tabLst>
                          <a:tab pos="196850" algn="l"/>
                          <a:tab pos="1970405" algn="l"/>
                        </a:tabLst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акции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«Подари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мне </a:t>
                      </a:r>
                      <a:r>
                        <a:rPr sz="1400" spc="-10" dirty="0" err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жизнь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lang="ru-RU"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lang="ru-RU" sz="1400" spc="-10" dirty="0" err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др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оци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ьн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орс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беременных.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8509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796414" algn="l"/>
                        </a:tabLst>
                      </a:pPr>
                      <a:r>
                        <a:rPr sz="14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специалистов.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28575">
                      <a:solidFill>
                        <a:srgbClr val="167373"/>
                      </a:solidFill>
                      <a:prstDash val="solid"/>
                    </a:lnT>
                    <a:lnB w="12700">
                      <a:solidFill>
                        <a:srgbClr val="16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478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Обсуждение</a:t>
                      </a:r>
                      <a:r>
                        <a:rPr sz="1400" spc="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результатов</a:t>
                      </a:r>
                      <a:r>
                        <a:rPr sz="1400" spc="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подведение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итогов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реализации </a:t>
                      </a:r>
                      <a:r>
                        <a:rPr sz="1400" spc="-3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практики,</a:t>
                      </a:r>
                      <a:r>
                        <a:rPr sz="1400" spc="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400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ее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эффективности.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Проведение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семинара.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167373"/>
                      </a:solidFill>
                      <a:prstDash val="solid"/>
                    </a:lnL>
                    <a:lnR w="12700">
                      <a:solidFill>
                        <a:srgbClr val="167373"/>
                      </a:solidFill>
                      <a:prstDash val="solid"/>
                    </a:lnR>
                    <a:lnT w="28575">
                      <a:solidFill>
                        <a:srgbClr val="167373"/>
                      </a:solidFill>
                      <a:prstDash val="solid"/>
                    </a:lnT>
                    <a:lnB w="12700">
                      <a:solidFill>
                        <a:srgbClr val="16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1335" y="234695"/>
            <a:ext cx="541477" cy="6143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" y="5004815"/>
            <a:ext cx="2039112" cy="16398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520950" cy="6858000"/>
            <a:chOff x="0" y="0"/>
            <a:chExt cx="25209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520950" cy="6858000"/>
            </a:xfrm>
            <a:custGeom>
              <a:avLst/>
              <a:gdLst/>
              <a:ahLst/>
              <a:cxnLst/>
              <a:rect l="l" t="t" r="r" b="b"/>
              <a:pathLst>
                <a:path w="2520950" h="6858000">
                  <a:moveTo>
                    <a:pt x="25206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520696" y="6858000"/>
                  </a:lnTo>
                  <a:lnTo>
                    <a:pt x="2520696" y="0"/>
                  </a:lnTo>
                  <a:close/>
                </a:path>
              </a:pathLst>
            </a:custGeom>
            <a:solidFill>
              <a:srgbClr val="16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68" y="1987295"/>
              <a:ext cx="2121408" cy="28834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08016" y="339674"/>
            <a:ext cx="53359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Реализация</a:t>
            </a:r>
            <a:r>
              <a:rPr sz="4400" spc="-60" dirty="0"/>
              <a:t> </a:t>
            </a:r>
            <a:r>
              <a:rPr sz="4400" spc="-5" dirty="0"/>
              <a:t>проекта: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3481832" y="1437259"/>
            <a:ext cx="7541259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Практика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«Скажем</a:t>
            </a:r>
            <a:r>
              <a:rPr sz="24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«ДА»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реализуется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1635"/>
              </a:spcBef>
            </a:pPr>
            <a:endParaRPr lang="ru-RU" sz="3700" dirty="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1635"/>
              </a:spcBef>
            </a:pP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4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исло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лиц, на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которых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был распространен </a:t>
            </a:r>
            <a:r>
              <a:rPr sz="2400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проект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240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1635"/>
              </a:spcBef>
            </a:pPr>
            <a:r>
              <a:rPr sz="2400" dirty="0" err="1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2023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lang="ru-RU"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-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D9999"/>
                </a:solidFill>
                <a:latin typeface="Times New Roman"/>
                <a:cs typeface="Times New Roman"/>
              </a:rPr>
              <a:t>986 </a:t>
            </a:r>
            <a:r>
              <a:rPr sz="24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женщин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</a:p>
          <a:p>
            <a:pPr marL="12700" marR="5080">
              <a:lnSpc>
                <a:spcPts val="2590"/>
              </a:lnSpc>
              <a:spcBef>
                <a:spcPts val="1635"/>
              </a:spcBef>
            </a:pP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 2024 г. – </a:t>
            </a:r>
            <a:r>
              <a:rPr lang="ru-RU" sz="2400" b="1" spc="-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1852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женщины.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1335" y="234695"/>
            <a:ext cx="541477" cy="6143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0823" y="4148328"/>
            <a:ext cx="1734096" cy="19964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6772655"/>
            <a:ext cx="12179935" cy="85725"/>
          </a:xfrm>
          <a:custGeom>
            <a:avLst/>
            <a:gdLst/>
            <a:ahLst/>
            <a:cxnLst/>
            <a:rect l="l" t="t" r="r" b="b"/>
            <a:pathLst>
              <a:path w="12179935" h="85725">
                <a:moveTo>
                  <a:pt x="12179808" y="85342"/>
                </a:moveTo>
                <a:lnTo>
                  <a:pt x="12179808" y="0"/>
                </a:lnTo>
                <a:lnTo>
                  <a:pt x="0" y="0"/>
                </a:lnTo>
                <a:lnTo>
                  <a:pt x="0" y="85342"/>
                </a:lnTo>
                <a:lnTo>
                  <a:pt x="12179808" y="85342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5984" y="36575"/>
            <a:ext cx="2847340" cy="274320"/>
          </a:xfrm>
          <a:custGeom>
            <a:avLst/>
            <a:gdLst/>
            <a:ahLst/>
            <a:cxnLst/>
            <a:rect l="l" t="t" r="r" b="b"/>
            <a:pathLst>
              <a:path w="2847340" h="274320">
                <a:moveTo>
                  <a:pt x="2846832" y="0"/>
                </a:moveTo>
                <a:lnTo>
                  <a:pt x="2542032" y="0"/>
                </a:lnTo>
                <a:lnTo>
                  <a:pt x="2237232" y="0"/>
                </a:lnTo>
                <a:lnTo>
                  <a:pt x="0" y="0"/>
                </a:lnTo>
                <a:lnTo>
                  <a:pt x="0" y="274320"/>
                </a:lnTo>
                <a:lnTo>
                  <a:pt x="2542032" y="274320"/>
                </a:lnTo>
                <a:lnTo>
                  <a:pt x="2846832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5282" y="6595871"/>
            <a:ext cx="2797175" cy="262255"/>
          </a:xfrm>
          <a:custGeom>
            <a:avLst/>
            <a:gdLst/>
            <a:ahLst/>
            <a:cxnLst/>
            <a:rect l="l" t="t" r="r" b="b"/>
            <a:pathLst>
              <a:path w="2797175" h="262254">
                <a:moveTo>
                  <a:pt x="2796717" y="0"/>
                </a:moveTo>
                <a:lnTo>
                  <a:pt x="291261" y="0"/>
                </a:lnTo>
                <a:lnTo>
                  <a:pt x="0" y="262128"/>
                </a:lnTo>
                <a:lnTo>
                  <a:pt x="291261" y="262128"/>
                </a:lnTo>
                <a:lnTo>
                  <a:pt x="582510" y="262128"/>
                </a:lnTo>
                <a:lnTo>
                  <a:pt x="2796717" y="262128"/>
                </a:lnTo>
                <a:lnTo>
                  <a:pt x="2796717" y="0"/>
                </a:lnTo>
                <a:close/>
              </a:path>
            </a:pathLst>
          </a:custGeom>
          <a:solidFill>
            <a:srgbClr val="16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6264" y="296418"/>
            <a:ext cx="5031740" cy="13900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0"/>
              </a:spcBef>
            </a:pPr>
            <a:r>
              <a:rPr sz="3200" spc="-10" dirty="0">
                <a:solidFill>
                  <a:srgbClr val="167373"/>
                </a:solidFill>
              </a:rPr>
              <a:t>Организации</a:t>
            </a:r>
            <a:r>
              <a:rPr sz="3200" spc="25" dirty="0">
                <a:solidFill>
                  <a:srgbClr val="167373"/>
                </a:solidFill>
              </a:rPr>
              <a:t> </a:t>
            </a:r>
            <a:r>
              <a:rPr sz="3200" spc="-5" dirty="0">
                <a:solidFill>
                  <a:srgbClr val="167373"/>
                </a:solidFill>
              </a:rPr>
              <a:t>и</a:t>
            </a:r>
            <a:r>
              <a:rPr sz="3200" spc="-20" dirty="0">
                <a:solidFill>
                  <a:srgbClr val="167373"/>
                </a:solidFill>
              </a:rPr>
              <a:t> </a:t>
            </a:r>
            <a:r>
              <a:rPr sz="3200" spc="-15" dirty="0">
                <a:solidFill>
                  <a:srgbClr val="167373"/>
                </a:solidFill>
              </a:rPr>
              <a:t>волонтеры, </a:t>
            </a:r>
            <a:r>
              <a:rPr sz="3200" spc="-785" dirty="0">
                <a:solidFill>
                  <a:srgbClr val="167373"/>
                </a:solidFill>
              </a:rPr>
              <a:t> </a:t>
            </a:r>
            <a:r>
              <a:rPr sz="3200" spc="-5" dirty="0">
                <a:solidFill>
                  <a:srgbClr val="167373"/>
                </a:solidFill>
              </a:rPr>
              <a:t>принявшие</a:t>
            </a:r>
            <a:r>
              <a:rPr sz="3200" spc="20" dirty="0">
                <a:solidFill>
                  <a:srgbClr val="167373"/>
                </a:solidFill>
              </a:rPr>
              <a:t> </a:t>
            </a:r>
            <a:r>
              <a:rPr sz="3200" spc="-10" dirty="0">
                <a:solidFill>
                  <a:srgbClr val="167373"/>
                </a:solidFill>
              </a:rPr>
              <a:t>участие</a:t>
            </a:r>
            <a:r>
              <a:rPr sz="3200" spc="35" dirty="0">
                <a:solidFill>
                  <a:srgbClr val="167373"/>
                </a:solidFill>
              </a:rPr>
              <a:t> </a:t>
            </a:r>
            <a:r>
              <a:rPr sz="3200" spc="-20" dirty="0">
                <a:solidFill>
                  <a:srgbClr val="167373"/>
                </a:solidFill>
              </a:rPr>
              <a:t>во </a:t>
            </a:r>
            <a:r>
              <a:rPr sz="3200" spc="-15" dirty="0">
                <a:solidFill>
                  <a:srgbClr val="167373"/>
                </a:solidFill>
              </a:rPr>
              <a:t> </a:t>
            </a:r>
            <a:r>
              <a:rPr sz="3200" spc="-10" dirty="0">
                <a:solidFill>
                  <a:srgbClr val="167373"/>
                </a:solidFill>
              </a:rPr>
              <a:t>внедрении</a:t>
            </a:r>
            <a:r>
              <a:rPr sz="3200" spc="35" dirty="0">
                <a:solidFill>
                  <a:srgbClr val="167373"/>
                </a:solidFill>
              </a:rPr>
              <a:t> </a:t>
            </a:r>
            <a:r>
              <a:rPr sz="3200" spc="-5" dirty="0">
                <a:solidFill>
                  <a:srgbClr val="167373"/>
                </a:solidFill>
              </a:rPr>
              <a:t>проекта: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176264" y="1929202"/>
            <a:ext cx="5032375" cy="453906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55"/>
              </a:spcBef>
              <a:buChar char="-"/>
              <a:tabLst>
                <a:tab pos="299085" algn="l"/>
                <a:tab pos="299720" algn="l"/>
              </a:tabLst>
            </a:pPr>
            <a:r>
              <a:rPr sz="19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Рязанская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 Епархия,</a:t>
            </a:r>
            <a:endParaRPr sz="1900" dirty="0">
              <a:latin typeface="Times New Roman"/>
              <a:cs typeface="Times New Roman"/>
            </a:endParaRPr>
          </a:p>
          <a:p>
            <a:pPr marL="299085" indent="-287020">
              <a:lnSpc>
                <a:spcPts val="2050"/>
              </a:lnSpc>
              <a:spcBef>
                <a:spcPts val="555"/>
              </a:spcBef>
              <a:buChar char="-"/>
              <a:tabLst>
                <a:tab pos="299085" algn="l"/>
                <a:tab pos="299720" algn="l"/>
              </a:tabLst>
            </a:pPr>
            <a:r>
              <a:rPr lang="ru-RU" sz="1900" spc="-25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Министерство труда и социальной защиты населения Рязанской области,</a:t>
            </a:r>
          </a:p>
          <a:p>
            <a:pPr marL="299085" indent="-287020">
              <a:lnSpc>
                <a:spcPts val="2050"/>
              </a:lnSpc>
              <a:spcBef>
                <a:spcPts val="555"/>
              </a:spcBef>
              <a:buChar char="-"/>
              <a:tabLst>
                <a:tab pos="299085" algn="l"/>
                <a:tab pos="299720" algn="l"/>
              </a:tabLst>
            </a:pPr>
            <a:r>
              <a:rPr sz="1900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Комплексные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 центры</a:t>
            </a:r>
            <a:r>
              <a:rPr sz="19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социального</a:t>
            </a:r>
            <a:endParaRPr sz="1900" dirty="0">
              <a:latin typeface="Times New Roman"/>
              <a:cs typeface="Times New Roman"/>
            </a:endParaRPr>
          </a:p>
          <a:p>
            <a:pPr marL="299085">
              <a:lnSpc>
                <a:spcPts val="2050"/>
              </a:lnSpc>
            </a:pPr>
            <a:r>
              <a:rPr sz="19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обслуживания</a:t>
            </a:r>
            <a:r>
              <a:rPr sz="19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населения</a:t>
            </a:r>
            <a:r>
              <a:rPr sz="19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Times New Roman"/>
                <a:cs typeface="Times New Roman"/>
              </a:rPr>
              <a:t>Рязанской</a:t>
            </a:r>
            <a:r>
              <a:rPr sz="19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области,</a:t>
            </a:r>
            <a:endParaRPr sz="19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Char char="-"/>
              <a:tabLst>
                <a:tab pos="299085" algn="l"/>
                <a:tab pos="299720" algn="l"/>
                <a:tab pos="1991360" algn="l"/>
                <a:tab pos="3500120" algn="l"/>
                <a:tab pos="3911600" algn="l"/>
                <a:tab pos="4884420" algn="l"/>
              </a:tabLst>
            </a:pP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Медицинские	учреждения	</a:t>
            </a:r>
            <a:r>
              <a:rPr sz="1900" spc="-120" dirty="0">
                <a:solidFill>
                  <a:srgbClr val="001F5F"/>
                </a:solidFill>
                <a:latin typeface="Times New Roman"/>
                <a:cs typeface="Times New Roman"/>
              </a:rPr>
              <a:t>г.	</a:t>
            </a:r>
            <a:r>
              <a:rPr sz="19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Рязани	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9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0"/>
              </a:spcBef>
            </a:pPr>
            <a:r>
              <a:rPr sz="1900" spc="-25" dirty="0">
                <a:solidFill>
                  <a:srgbClr val="001F5F"/>
                </a:solidFill>
                <a:latin typeface="Times New Roman"/>
                <a:cs typeface="Times New Roman"/>
              </a:rPr>
              <a:t>Рязанской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области.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АНБО</a:t>
            </a:r>
            <a:r>
              <a:rPr sz="19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«Спаси</a:t>
            </a:r>
            <a:r>
              <a:rPr sz="19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жизнь»,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Times New Roman"/>
              <a:buChar char="-"/>
            </a:pPr>
            <a:endParaRPr sz="1800" dirty="0">
              <a:latin typeface="Times New Roman"/>
              <a:cs typeface="Times New Roman"/>
            </a:endParaRPr>
          </a:p>
          <a:p>
            <a:pPr marL="262255" indent="-250190">
              <a:lnSpc>
                <a:spcPts val="2220"/>
              </a:lnSpc>
              <a:spcBef>
                <a:spcPts val="5"/>
              </a:spcBef>
              <a:buChar char="-"/>
              <a:tabLst>
                <a:tab pos="262255" algn="l"/>
                <a:tab pos="262890" algn="l"/>
                <a:tab pos="2451100" algn="l"/>
                <a:tab pos="3149600" algn="l"/>
                <a:tab pos="4072890" algn="l"/>
              </a:tabLst>
            </a:pP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Благотворительный	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фонд	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охраны	</a:t>
            </a:r>
            <a:r>
              <a:rPr sz="1900" spc="-30" dirty="0">
                <a:solidFill>
                  <a:srgbClr val="001F5F"/>
                </a:solidFill>
                <a:latin typeface="Times New Roman"/>
                <a:cs typeface="Times New Roman"/>
              </a:rPr>
              <a:t>женского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2220"/>
              </a:lnSpc>
            </a:pP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r>
              <a:rPr sz="19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«Мы</a:t>
            </a:r>
            <a:r>
              <a:rPr sz="19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вместе»;</a:t>
            </a:r>
            <a:endParaRPr sz="1900" dirty="0">
              <a:latin typeface="Times New Roman"/>
              <a:cs typeface="Times New Roman"/>
            </a:endParaRPr>
          </a:p>
          <a:p>
            <a:pPr marL="454659" indent="-441959">
              <a:lnSpc>
                <a:spcPts val="2245"/>
              </a:lnSpc>
              <a:spcBef>
                <a:spcPts val="1775"/>
              </a:spcBef>
              <a:buChar char="-"/>
              <a:tabLst>
                <a:tab pos="454025" algn="l"/>
                <a:tab pos="454659" algn="l"/>
                <a:tab pos="1820545" algn="l"/>
                <a:tab pos="3569970" algn="l"/>
              </a:tabLst>
            </a:pPr>
            <a:r>
              <a:rPr sz="1900" spc="-7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яз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90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900" spc="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	р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900" spc="-2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900" spc="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900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ая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	о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sz="1900" spc="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900" spc="-2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ая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</a:pP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благотворительная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9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Times New Roman"/>
                <a:cs typeface="Times New Roman"/>
              </a:rPr>
              <a:t>«Рука</a:t>
            </a:r>
            <a:r>
              <a:rPr sz="19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помощи».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1335" y="234695"/>
            <a:ext cx="541477" cy="6143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535"/>
            <a:ext cx="5187696" cy="35112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700270"/>
            <a:ext cx="5160264" cy="3121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1135</Words>
  <Application>Microsoft Office PowerPoint</Application>
  <PresentationFormat>Широкоэкранный</PresentationFormat>
  <Paragraphs>140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 MT</vt:lpstr>
      <vt:lpstr>Calibri</vt:lpstr>
      <vt:lpstr>Times New Roman</vt:lpstr>
      <vt:lpstr>Office Theme</vt:lpstr>
      <vt:lpstr>ГБУ РО «Комплексный центр социального  обслуживания населения «Семья»</vt:lpstr>
      <vt:lpstr>Презентация PowerPoint</vt:lpstr>
      <vt:lpstr>Целевая аудитория:</vt:lpstr>
      <vt:lpstr>Цели проекта:</vt:lpstr>
      <vt:lpstr>Задачи проекта:</vt:lpstr>
      <vt:lpstr>Описание проекта:</vt:lpstr>
      <vt:lpstr>Основные этапы внедрения:</vt:lpstr>
      <vt:lpstr>Реализация проекта:</vt:lpstr>
      <vt:lpstr>Организации и волонтеры,  принявшие участие во  внедрении проекта:</vt:lpstr>
      <vt:lpstr>Результаты внедрения:</vt:lpstr>
      <vt:lpstr>Влияние проекта:</vt:lpstr>
      <vt:lpstr>Выводы:</vt:lpstr>
      <vt:lpstr>ГБУ РО «Комплексный центр социального обслуживания  населения «Семья»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РО «Комплексный центр социального  обслуживания населения «Семья»</dc:title>
  <cp:lastModifiedBy>Пользователь</cp:lastModifiedBy>
  <cp:revision>8</cp:revision>
  <dcterms:created xsi:type="dcterms:W3CDTF">2024-07-18T12:18:18Z</dcterms:created>
  <dcterms:modified xsi:type="dcterms:W3CDTF">2024-07-18T13:26:01Z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2024-07-18T00:00:00Z</vt:filetime>
  </property>
</Properties>
</file>