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43" r:id="rId2"/>
    <p:sldId id="364" r:id="rId3"/>
    <p:sldId id="359" r:id="rId4"/>
    <p:sldId id="368" r:id="rId5"/>
    <p:sldId id="369" r:id="rId6"/>
    <p:sldId id="370" r:id="rId7"/>
    <p:sldId id="349" r:id="rId8"/>
    <p:sldId id="355" r:id="rId9"/>
    <p:sldId id="352" r:id="rId10"/>
    <p:sldId id="376" r:id="rId11"/>
    <p:sldId id="350" r:id="rId12"/>
    <p:sldId id="37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88391" autoAdjust="0"/>
  </p:normalViewPr>
  <p:slideViewPr>
    <p:cSldViewPr>
      <p:cViewPr varScale="1">
        <p:scale>
          <a:sx n="102" d="100"/>
          <a:sy n="102" d="100"/>
        </p:scale>
        <p:origin x="-18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7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38EF0-0EEF-404B-9B66-12396F1C7B6E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EB6FA-99A9-461B-B3E8-7A7A38B27C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EB6FA-99A9-461B-B3E8-7A7A38B27C8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EB6FA-99A9-461B-B3E8-7A7A38B27C8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EB6FA-99A9-461B-B3E8-7A7A38B27C8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EB6FA-99A9-461B-B3E8-7A7A38B27C8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EB6FA-99A9-461B-B3E8-7A7A38B27C8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EB6FA-99A9-461B-B3E8-7A7A38B27C8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EB6FA-99A9-461B-B3E8-7A7A38B27C8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EB6FA-99A9-461B-B3E8-7A7A38B27C8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EB6FA-99A9-461B-B3E8-7A7A38B27C8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EB6FA-99A9-461B-B3E8-7A7A38B27C8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EB6FA-99A9-461B-B3E8-7A7A38B27C8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EB6FA-99A9-461B-B3E8-7A7A38B27C8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60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62.png"/><Relationship Id="rId5" Type="http://schemas.openxmlformats.org/officeDocument/2006/relationships/image" Target="../media/image4.jpeg"/><Relationship Id="rId10" Type="http://schemas.openxmlformats.org/officeDocument/2006/relationships/image" Target="../media/image61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6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4.jpeg"/><Relationship Id="rId5" Type="http://schemas.openxmlformats.org/officeDocument/2006/relationships/image" Target="../media/image4.jpeg"/><Relationship Id="rId10" Type="http://schemas.openxmlformats.org/officeDocument/2006/relationships/image" Target="../media/image13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20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8.png"/><Relationship Id="rId5" Type="http://schemas.openxmlformats.org/officeDocument/2006/relationships/image" Target="../media/image4.jpeg"/><Relationship Id="rId10" Type="http://schemas.openxmlformats.org/officeDocument/2006/relationships/image" Target="../media/image17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25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24.jpeg"/><Relationship Id="rId17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27.png"/><Relationship Id="rId10" Type="http://schemas.openxmlformats.org/officeDocument/2006/relationships/image" Target="../media/image22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33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31.jpeg"/><Relationship Id="rId5" Type="http://schemas.openxmlformats.org/officeDocument/2006/relationships/image" Target="../media/image4.jpeg"/><Relationship Id="rId10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36.png"/><Relationship Id="rId5" Type="http://schemas.openxmlformats.org/officeDocument/2006/relationships/image" Target="../media/image4.jpeg"/><Relationship Id="rId10" Type="http://schemas.openxmlformats.org/officeDocument/2006/relationships/image" Target="../media/image35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41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39.jpeg"/><Relationship Id="rId5" Type="http://schemas.openxmlformats.org/officeDocument/2006/relationships/image" Target="../media/image4.jpeg"/><Relationship Id="rId10" Type="http://schemas.openxmlformats.org/officeDocument/2006/relationships/image" Target="../media/image38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46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4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44.jpeg"/><Relationship Id="rId5" Type="http://schemas.openxmlformats.org/officeDocument/2006/relationships/image" Target="../media/image4.jpeg"/><Relationship Id="rId15" Type="http://schemas.openxmlformats.org/officeDocument/2006/relationships/image" Target="../media/image48.jpeg"/><Relationship Id="rId10" Type="http://schemas.openxmlformats.org/officeDocument/2006/relationships/image" Target="../media/image43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52.jpeg"/><Relationship Id="rId18" Type="http://schemas.openxmlformats.org/officeDocument/2006/relationships/image" Target="../media/image5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5.jpeg"/><Relationship Id="rId20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50.png"/><Relationship Id="rId5" Type="http://schemas.openxmlformats.org/officeDocument/2006/relationships/image" Target="../media/image4.jpeg"/><Relationship Id="rId15" Type="http://schemas.openxmlformats.org/officeDocument/2006/relationships/image" Target="../media/image54.png"/><Relationship Id="rId10" Type="http://schemas.openxmlformats.org/officeDocument/2006/relationships/image" Target="../media/image49.jpeg"/><Relationship Id="rId19" Type="http://schemas.openxmlformats.org/officeDocument/2006/relationships/image" Target="../media/image5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15475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6559" y="215914"/>
            <a:ext cx="8491721" cy="6284920"/>
          </a:xfrm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835824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СОЦИАЛЬНЫЙ КОНТРАКТ –</a:t>
            </a:r>
          </a:p>
          <a:p>
            <a:pPr algn="ctr"/>
            <a:r>
              <a:rPr lang="ru-RU" sz="6000" b="1" dirty="0" smtClean="0"/>
              <a:t>спасательный круг для малоимущих семей</a:t>
            </a:r>
            <a:endParaRPr lang="ru-RU" sz="6000" b="1" dirty="0"/>
          </a:p>
        </p:txBody>
      </p:sp>
      <p:pic>
        <p:nvPicPr>
          <p:cNvPr id="23554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3779838"/>
            <a:ext cx="9144000" cy="10494986"/>
          </a:xfrm>
          <a:prstGeom prst="rect">
            <a:avLst/>
          </a:prstGeom>
          <a:noFill/>
        </p:spPr>
      </p:pic>
      <p:pic>
        <p:nvPicPr>
          <p:cNvPr id="44035" name="Picture 3" descr="C:\Users\onewin6\Desktop\слайд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928718"/>
            <a:ext cx="9144000" cy="7786718"/>
          </a:xfrm>
          <a:prstGeom prst="rect">
            <a:avLst/>
          </a:prstGeom>
          <a:noFill/>
        </p:spPr>
      </p:pic>
      <p:pic>
        <p:nvPicPr>
          <p:cNvPr id="9" name="Рисунок 8" descr="Министерство социальной защиты населения Республики Буряти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714380" cy="714380"/>
          </a:xfrm>
          <a:prstGeom prst="rect">
            <a:avLst/>
          </a:prstGeom>
          <a:noFill/>
        </p:spPr>
      </p:pic>
      <p:pic>
        <p:nvPicPr>
          <p:cNvPr id="11" name="Рисунок 10" descr="Семейный Архив»: В Аргуне Запущен Проект по Сохранению Истории Семьи и Рода  в рамках Нацпроекта «Семья» | Информационное агентство &quot;Грозный-Информ&quot;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14290"/>
            <a:ext cx="1214446" cy="79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Герб Кабанского района | Геральдика.ру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5" y="285728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2025 год - Год Защитника Отечества!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214290"/>
            <a:ext cx="708976" cy="7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14348" y="1071546"/>
            <a:ext cx="7786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Отдел социальной защиты населения по </a:t>
            </a: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</a:rPr>
              <a:t>Кабанскому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 району республиканского государственного учреждения «Центр социальной поддержки населения» Министерства социальной защиты населения Республики Бурятия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00100" y="1857365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Корпоративная программа по укреплению здоровья на рабочем месте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«Путеводитель к здоровью»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7" name="Picture 5" descr="C:\Users\onewin6\Desktop\kabansk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2066" y="3571876"/>
            <a:ext cx="3786214" cy="2357454"/>
          </a:xfrm>
          <a:prstGeom prst="rect">
            <a:avLst/>
          </a:prstGeom>
          <a:noFill/>
        </p:spPr>
      </p:pic>
      <p:pic>
        <p:nvPicPr>
          <p:cNvPr id="18" name="Picture 2" descr="V:\Documens\Общие\ФОТО С ФОТОПОРАТА\10.02.2015\IMG_808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282" y="3143248"/>
            <a:ext cx="2524111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4" descr="V:\Documens\Общие\ФОТО С ФОТОПОРАТА\10.02.2015\IMG_812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85918" y="5072074"/>
            <a:ext cx="2173743" cy="1571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5" descr="V:\Documens\Общие\ФОТО С ФОТОПОРАТА\10.02.2015\IMG_8407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00364" y="3214686"/>
            <a:ext cx="2310945" cy="1857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15475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6559" y="215914"/>
            <a:ext cx="8491721" cy="6284920"/>
          </a:xfrm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835824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СОЦИАЛЬНЫЙ КОНТРАКТ –</a:t>
            </a:r>
          </a:p>
          <a:p>
            <a:pPr algn="ctr"/>
            <a:r>
              <a:rPr lang="ru-RU" sz="6000" b="1" dirty="0" smtClean="0"/>
              <a:t>спасательный круг для малоимущих семей</a:t>
            </a:r>
            <a:endParaRPr lang="ru-RU" sz="6000" b="1" dirty="0"/>
          </a:p>
        </p:txBody>
      </p:sp>
      <p:pic>
        <p:nvPicPr>
          <p:cNvPr id="23554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3779838"/>
            <a:ext cx="9144000" cy="10494986"/>
          </a:xfrm>
          <a:prstGeom prst="rect">
            <a:avLst/>
          </a:prstGeom>
          <a:noFill/>
        </p:spPr>
      </p:pic>
      <p:pic>
        <p:nvPicPr>
          <p:cNvPr id="44035" name="Picture 3" descr="C:\Users\onewin6\Desktop\слайд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857256"/>
            <a:ext cx="9144000" cy="7786718"/>
          </a:xfrm>
          <a:prstGeom prst="rect">
            <a:avLst/>
          </a:prstGeom>
          <a:noFill/>
        </p:spPr>
      </p:pic>
      <p:pic>
        <p:nvPicPr>
          <p:cNvPr id="9" name="Рисунок 8" descr="Министерство социальной защиты населения Республики Буряти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714380" cy="714380"/>
          </a:xfrm>
          <a:prstGeom prst="rect">
            <a:avLst/>
          </a:prstGeom>
          <a:noFill/>
        </p:spPr>
      </p:pic>
      <p:pic>
        <p:nvPicPr>
          <p:cNvPr id="11" name="Рисунок 10" descr="Семейный Архив»: В Аргуне Запущен Проект по Сохранению Истории Семьи и Рода  в рамках Нацпроекта «Семья» | Информационное агентство &quot;Грозный-Информ&quot;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14290"/>
            <a:ext cx="1214446" cy="79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Герб Кабанского района | Геральдика.ру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5" y="285728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2025 год - Год Защитника Отечества!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214290"/>
            <a:ext cx="708976" cy="7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Горизонтальный свиток 17"/>
          <p:cNvSpPr/>
          <p:nvPr/>
        </p:nvSpPr>
        <p:spPr>
          <a:xfrm>
            <a:off x="642910" y="1000108"/>
            <a:ext cx="7929618" cy="13573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УЧАСТИЕ В РЕАЛИЗАЦИИ ПРОГРАММЫ ПРОФСОЮЗНОЙ ОРГАНИЗАЦИИ </a:t>
            </a:r>
            <a:endParaRPr lang="ru-RU" dirty="0"/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1000100" y="2428868"/>
            <a:ext cx="3286148" cy="35719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Сотрудникам отдела согласно </a:t>
            </a:r>
            <a:r>
              <a:rPr lang="ru-RU" sz="1200" dirty="0" err="1" smtClean="0"/>
              <a:t>колдоговора</a:t>
            </a:r>
            <a:r>
              <a:rPr lang="ru-RU" sz="1200" dirty="0" smtClean="0"/>
              <a:t> предоставляются отпуска в связи: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с регистрацией брака работника или его детей (3 оплачиваемых дня);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со смертью близких родственников (3 оплачиваемых дня);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с рождением ребенка (1 оплачиваемый день отцу);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в день рождения работника ½ оплачиваемого рабочего дня;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1 сентября каждого учебного года работникам, имеющим детей с 1-4 классы ½ </a:t>
            </a:r>
            <a:r>
              <a:rPr lang="ru-RU" sz="1200" dirty="0" err="1" smtClean="0"/>
              <a:t>раб.дня</a:t>
            </a:r>
            <a:r>
              <a:rPr lang="ru-RU" sz="1200" dirty="0" smtClean="0"/>
              <a:t>, а также на выпускной и последний звонок;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с юбилейными датами (50,55,60 лет) 1 оплачиваемый день;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за работу без больничного листа – 3 оплачиваемых дня.</a:t>
            </a:r>
          </a:p>
          <a:p>
            <a:pPr algn="ctr">
              <a:buFontTx/>
              <a:buChar char="-"/>
            </a:pPr>
            <a:endParaRPr lang="ru-RU" sz="1100" dirty="0" smtClean="0"/>
          </a:p>
          <a:p>
            <a:pPr algn="ctr">
              <a:buFontTx/>
              <a:buChar char="-"/>
            </a:pPr>
            <a:endParaRPr lang="ru-RU" sz="1600" dirty="0"/>
          </a:p>
        </p:txBody>
      </p:sp>
      <p:sp>
        <p:nvSpPr>
          <p:cNvPr id="19" name="Блок-схема: процесс 18"/>
          <p:cNvSpPr/>
          <p:nvPr/>
        </p:nvSpPr>
        <p:spPr>
          <a:xfrm>
            <a:off x="4357686" y="2428868"/>
            <a:ext cx="4500594" cy="121444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Согласно специальной оценки условий труда все рабочие места сотрудников аттестованы. </a:t>
            </a:r>
            <a:endParaRPr lang="ru-RU" sz="1600" dirty="0"/>
          </a:p>
        </p:txBody>
      </p:sp>
      <p:pic>
        <p:nvPicPr>
          <p:cNvPr id="20" name="Рисунок 19" descr="C:\Users\APM29\AppData\Local\Temp\WinScan2PDF_Tmp\2025-11-10_14-01-58_winscan_to_pdf_1.BMP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15008" y="3786190"/>
            <a:ext cx="19288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15475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6559" y="215914"/>
            <a:ext cx="8491721" cy="6284920"/>
          </a:xfrm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835824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СОЦИАЛЬНЫЙ КОНТРАКТ –</a:t>
            </a:r>
          </a:p>
          <a:p>
            <a:pPr algn="ctr"/>
            <a:r>
              <a:rPr lang="ru-RU" sz="6000" b="1" dirty="0" smtClean="0"/>
              <a:t>спасательный круг для малоимущих семей</a:t>
            </a:r>
            <a:endParaRPr lang="ru-RU" sz="6000" b="1" dirty="0"/>
          </a:p>
        </p:txBody>
      </p:sp>
      <p:pic>
        <p:nvPicPr>
          <p:cNvPr id="23554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3779838"/>
            <a:ext cx="9144000" cy="10494986"/>
          </a:xfrm>
          <a:prstGeom prst="rect">
            <a:avLst/>
          </a:prstGeom>
          <a:noFill/>
        </p:spPr>
      </p:pic>
      <p:pic>
        <p:nvPicPr>
          <p:cNvPr id="44035" name="Picture 3" descr="C:\Users\onewin6\Desktop\слайд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928718"/>
            <a:ext cx="9144000" cy="7786718"/>
          </a:xfrm>
          <a:prstGeom prst="rect">
            <a:avLst/>
          </a:prstGeom>
          <a:noFill/>
        </p:spPr>
      </p:pic>
      <p:pic>
        <p:nvPicPr>
          <p:cNvPr id="9" name="Рисунок 8" descr="Министерство социальной защиты населения Республики Буряти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714380" cy="714380"/>
          </a:xfrm>
          <a:prstGeom prst="rect">
            <a:avLst/>
          </a:prstGeom>
          <a:noFill/>
        </p:spPr>
      </p:pic>
      <p:pic>
        <p:nvPicPr>
          <p:cNvPr id="11" name="Рисунок 10" descr="Семейный Архив»: В Аргуне Запущен Проект по Сохранению Истории Семьи и Рода  в рамках Нацпроекта «Семья» | Информационное агентство &quot;Грозный-Информ&quot;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14290"/>
            <a:ext cx="1214446" cy="79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Герб Кабанского района | Геральдика.ру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5" y="285728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2025 год - Год Защитника Отечества!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214290"/>
            <a:ext cx="708976" cy="7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Горизонтальный свиток 11"/>
          <p:cNvSpPr/>
          <p:nvPr/>
        </p:nvSpPr>
        <p:spPr>
          <a:xfrm>
            <a:off x="1285852" y="1000108"/>
            <a:ext cx="6643734" cy="13573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Организация системы поощрений за работу по укреплению здоровья на рабочем месте и практической деятельности по укреплению здорового образа жизни.</a:t>
            </a:r>
            <a:endParaRPr lang="ru-RU" dirty="0"/>
          </a:p>
        </p:txBody>
      </p:sp>
      <p:sp>
        <p:nvSpPr>
          <p:cNvPr id="26630" name="AutoShape 6" descr="C:\Users\AfanasievaIP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2" name="AutoShape 8" descr="C:\Users\AfanasievaIP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628" y="4643446"/>
            <a:ext cx="2928958" cy="1912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4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14414" y="3786190"/>
            <a:ext cx="1785950" cy="225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143240" y="2500306"/>
            <a:ext cx="292895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15475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6559" y="215914"/>
            <a:ext cx="8491721" cy="6284920"/>
          </a:xfrm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835824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СОЦИАЛЬНЫЙ КОНТРАКТ –</a:t>
            </a:r>
          </a:p>
          <a:p>
            <a:pPr algn="ctr"/>
            <a:r>
              <a:rPr lang="ru-RU" sz="6000" b="1" dirty="0" smtClean="0"/>
              <a:t>спасательный круг для малоимущих семей</a:t>
            </a:r>
            <a:endParaRPr lang="ru-RU" sz="6000" b="1" dirty="0"/>
          </a:p>
        </p:txBody>
      </p:sp>
      <p:pic>
        <p:nvPicPr>
          <p:cNvPr id="23554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3779838"/>
            <a:ext cx="9144000" cy="10494986"/>
          </a:xfrm>
          <a:prstGeom prst="rect">
            <a:avLst/>
          </a:prstGeom>
          <a:noFill/>
        </p:spPr>
      </p:pic>
      <p:pic>
        <p:nvPicPr>
          <p:cNvPr id="44035" name="Picture 3" descr="C:\Users\onewin6\Desktop\слайд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928718"/>
            <a:ext cx="9144000" cy="7786718"/>
          </a:xfrm>
          <a:prstGeom prst="rect">
            <a:avLst/>
          </a:prstGeom>
          <a:noFill/>
        </p:spPr>
      </p:pic>
      <p:pic>
        <p:nvPicPr>
          <p:cNvPr id="9" name="Рисунок 8" descr="Министерство социальной защиты населения Республики Буряти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714380" cy="714380"/>
          </a:xfrm>
          <a:prstGeom prst="rect">
            <a:avLst/>
          </a:prstGeom>
          <a:noFill/>
        </p:spPr>
      </p:pic>
      <p:pic>
        <p:nvPicPr>
          <p:cNvPr id="11" name="Рисунок 10" descr="Семейный Архив»: В Аргуне Запущен Проект по Сохранению Истории Семьи и Рода  в рамках Нацпроекта «Семья» | Информационное агентство &quot;Грозный-Информ&quot;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14290"/>
            <a:ext cx="1214446" cy="79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Герб Кабанского района | Геральдика.ру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5" y="285728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2025 год - Год Защитника Отечества!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214290"/>
            <a:ext cx="708976" cy="7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Горизонтальный свиток 17"/>
          <p:cNvSpPr/>
          <p:nvPr/>
        </p:nvSpPr>
        <p:spPr>
          <a:xfrm>
            <a:off x="1285852" y="1000108"/>
            <a:ext cx="6572296" cy="100013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ЭФФЕКТИВНОСТЬ РЕАЛИЗАЦИИ ПРОГРАММЫ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2071678"/>
            <a:ext cx="8215370" cy="353943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/>
            <a:r>
              <a:rPr lang="ru-RU" sz="1600" dirty="0" smtClean="0"/>
              <a:t>1.Увеличилось количество работников - приверженцев к здоровому образу жизни, наблюдается мотивация работников к здоровым привычкам. </a:t>
            </a:r>
          </a:p>
          <a:p>
            <a:pPr marL="342900" indent="-342900" algn="ctr"/>
            <a:r>
              <a:rPr lang="ru-RU" sz="1600" dirty="0" smtClean="0"/>
              <a:t>2. 35 сотрудников охвачены различными мероприятиями программы, которые отмечают удовлетворенность мероприятиями программы.</a:t>
            </a:r>
          </a:p>
          <a:p>
            <a:pPr algn="ctr"/>
            <a:r>
              <a:rPr lang="ru-RU" sz="1600" dirty="0" smtClean="0"/>
              <a:t>3. Наблюдается снижение заболеваемости и временной нетрудоспособности. Количество листов по временной нетрудоспособности с начала 2025 г. составило 50, что на 32 % меньше, чем в 2022 г. (74 листа). Это привело к экономии затрат на оплату больничных листов и снижению нагрузки на рабочие процессы.</a:t>
            </a:r>
          </a:p>
          <a:p>
            <a:pPr algn="ctr"/>
            <a:r>
              <a:rPr lang="ru-RU" sz="1600" dirty="0" smtClean="0"/>
              <a:t>4. Снизилась текучесть кадров, на сегодняшний день из 45 штатных единиц занято 44. Это свидетельствует о стабильности коллектива.</a:t>
            </a:r>
          </a:p>
          <a:p>
            <a:pPr algn="ctr"/>
            <a:r>
              <a:rPr lang="ru-RU" sz="1600" dirty="0" smtClean="0"/>
              <a:t>5. Наблюдается улучшение психологического климата и вовлеченности. Здоровый образ жизни и забота отдела о сотрудниках положительно влияют на моральный дух и лояльность.</a:t>
            </a:r>
          </a:p>
          <a:p>
            <a:pPr algn="ctr"/>
            <a:r>
              <a:rPr lang="ru-RU" sz="1600" dirty="0" smtClean="0"/>
              <a:t>6. Отсутствует производственный травматизм.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15475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6559" y="215914"/>
            <a:ext cx="8491721" cy="6284920"/>
          </a:xfrm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835824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СОЦИАЛЬНЫЙ КОНТРАКТ –</a:t>
            </a:r>
          </a:p>
          <a:p>
            <a:pPr algn="ctr"/>
            <a:r>
              <a:rPr lang="ru-RU" sz="6000" b="1" dirty="0" smtClean="0"/>
              <a:t>спасательный круг для малоимущих семей</a:t>
            </a:r>
            <a:endParaRPr lang="ru-RU" sz="6000" b="1" dirty="0"/>
          </a:p>
        </p:txBody>
      </p:sp>
      <p:pic>
        <p:nvPicPr>
          <p:cNvPr id="23554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3779838"/>
            <a:ext cx="9144000" cy="10494986"/>
          </a:xfrm>
          <a:prstGeom prst="rect">
            <a:avLst/>
          </a:prstGeom>
          <a:noFill/>
        </p:spPr>
      </p:pic>
      <p:pic>
        <p:nvPicPr>
          <p:cNvPr id="44035" name="Picture 3" descr="C:\Users\onewin6\Desktop\слайд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928718"/>
            <a:ext cx="9144000" cy="7786718"/>
          </a:xfrm>
          <a:prstGeom prst="rect">
            <a:avLst/>
          </a:prstGeom>
          <a:noFill/>
        </p:spPr>
      </p:pic>
      <p:pic>
        <p:nvPicPr>
          <p:cNvPr id="9" name="Рисунок 8" descr="Министерство социальной защиты населения Республики Буряти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714380" cy="714380"/>
          </a:xfrm>
          <a:prstGeom prst="rect">
            <a:avLst/>
          </a:prstGeom>
          <a:noFill/>
        </p:spPr>
      </p:pic>
      <p:pic>
        <p:nvPicPr>
          <p:cNvPr id="11" name="Рисунок 10" descr="Семейный Архив»: В Аргуне Запущен Проект по Сохранению Истории Семьи и Рода  в рамках Нацпроекта «Семья» | Информационное агентство &quot;Грозный-Информ&quot;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214290"/>
            <a:ext cx="1214446" cy="79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Герб Кабанского района | Геральдика.ру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4" y="285728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2025 год - Год Защитника Отечества!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86446" y="285728"/>
            <a:ext cx="708976" cy="7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285720" y="2571744"/>
            <a:ext cx="3714776" cy="3785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Сохранение и укрепление здоровья работников путём поощрения здорового образа жизни, расширения мер профилактики заболеваний, формирование здорового климата в коллективе, повышение эффективности деятельности всех работников, улучшение психологического климата в коллективе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Picture background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86182" y="857232"/>
            <a:ext cx="1785950" cy="1571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Горизонтальный свиток 18"/>
          <p:cNvSpPr/>
          <p:nvPr/>
        </p:nvSpPr>
        <p:spPr>
          <a:xfrm>
            <a:off x="285720" y="1357298"/>
            <a:ext cx="3500462" cy="96183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ПРОГРАММЫ</a:t>
            </a:r>
          </a:p>
        </p:txBody>
      </p:sp>
      <p:sp>
        <p:nvSpPr>
          <p:cNvPr id="14" name="Вертикальный свиток 13"/>
          <p:cNvSpPr/>
          <p:nvPr/>
        </p:nvSpPr>
        <p:spPr>
          <a:xfrm>
            <a:off x="5000628" y="1357298"/>
            <a:ext cx="4143372" cy="5072098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endParaRPr lang="ru-RU" sz="1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ru-RU" sz="1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 algn="ctr"/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</a:rPr>
              <a:t>Задачи программы</a:t>
            </a:r>
          </a:p>
          <a:p>
            <a:pPr marL="342900" indent="-342900">
              <a:buAutoNum type="arabicPeriod"/>
            </a:pPr>
            <a:endParaRPr lang="ru-RU" sz="1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</a:rPr>
              <a:t>Формирование мотивации</a:t>
            </a: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</a:rPr>
              <a:t> сотрудников к здоровому образу жизни.</a:t>
            </a:r>
          </a:p>
          <a:p>
            <a:pPr marL="342900" indent="-342900">
              <a:buFontTx/>
              <a:buAutoNum type="arabicPeriod"/>
            </a:pPr>
            <a:r>
              <a:rPr lang="ru-RU" sz="1600" b="1" dirty="0" smtClean="0"/>
              <a:t>Создание благоприятной рабочей среды</a:t>
            </a:r>
            <a:r>
              <a:rPr lang="ru-RU" sz="1600" dirty="0" smtClean="0"/>
              <a:t> для укрепления здоровья и благополучия сотрудников.</a:t>
            </a:r>
          </a:p>
          <a:p>
            <a:pPr marL="342900" indent="-342900">
              <a:buFontTx/>
              <a:buAutoNum type="arabicPeriod"/>
            </a:pPr>
            <a:r>
              <a:rPr lang="ru-RU" sz="1600" b="1" dirty="0" smtClean="0"/>
              <a:t>Формирование мотивации</a:t>
            </a:r>
            <a:r>
              <a:rPr lang="ru-RU" sz="1600" dirty="0" smtClean="0"/>
              <a:t> на повышение двигательной активности.</a:t>
            </a:r>
          </a:p>
          <a:p>
            <a:pPr marL="342900" indent="-342900">
              <a:buFontTx/>
              <a:buAutoNum type="arabicPeriod"/>
            </a:pPr>
            <a:r>
              <a:rPr lang="ru-RU" sz="1600" b="1" dirty="0" smtClean="0"/>
              <a:t>Формирование </a:t>
            </a:r>
            <a:r>
              <a:rPr lang="ru-RU" sz="1600" b="1" dirty="0" err="1" smtClean="0"/>
              <a:t>стрессоустойчивости</a:t>
            </a:r>
            <a:r>
              <a:rPr lang="ru-RU" sz="1600" dirty="0" smtClean="0"/>
              <a:t>.</a:t>
            </a:r>
          </a:p>
          <a:p>
            <a:pPr marL="342900" indent="-342900">
              <a:buFontTx/>
              <a:buAutoNum type="arabicPeriod"/>
            </a:pPr>
            <a:r>
              <a:rPr lang="ru-RU" sz="1600" b="1" dirty="0" smtClean="0"/>
              <a:t>Сохранение психологического здоровья</a:t>
            </a:r>
            <a:r>
              <a:rPr lang="ru-RU" sz="1600" dirty="0" smtClean="0"/>
              <a:t> и благополучия</a:t>
            </a:r>
            <a:r>
              <a:rPr lang="ru-RU" sz="1400" dirty="0" smtClean="0"/>
              <a:t>.</a:t>
            </a:r>
          </a:p>
          <a:p>
            <a:pPr marL="342900" indent="-342900">
              <a:buFontTx/>
              <a:buAutoNum type="arabicPeriod"/>
            </a:pPr>
            <a:endParaRPr lang="ru-RU" sz="1400" dirty="0" smtClean="0"/>
          </a:p>
          <a:p>
            <a:pPr marL="342900" indent="-342900">
              <a:buAutoNum type="arabicPeriod"/>
            </a:pPr>
            <a:endParaRPr lang="ru-RU" sz="1600" b="1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Picture background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43372" y="2643182"/>
            <a:ext cx="1214446" cy="1000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6" descr="Picture background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143372" y="3786190"/>
            <a:ext cx="1267684" cy="928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4" descr="Picture background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143372" y="4857760"/>
            <a:ext cx="1238259" cy="92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15475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6559" y="215914"/>
            <a:ext cx="8491721" cy="6284920"/>
          </a:xfrm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835824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СОЦИАЛЬНЫЙ КОНТРАКТ –</a:t>
            </a:r>
          </a:p>
          <a:p>
            <a:pPr algn="ctr"/>
            <a:r>
              <a:rPr lang="ru-RU" sz="6000" b="1" dirty="0" smtClean="0"/>
              <a:t>спасательный круг для малоимущих семей</a:t>
            </a:r>
            <a:endParaRPr lang="ru-RU" sz="6000" b="1" dirty="0"/>
          </a:p>
        </p:txBody>
      </p:sp>
      <p:pic>
        <p:nvPicPr>
          <p:cNvPr id="23554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3779838"/>
            <a:ext cx="9144000" cy="10494986"/>
          </a:xfrm>
          <a:prstGeom prst="rect">
            <a:avLst/>
          </a:prstGeom>
          <a:noFill/>
        </p:spPr>
      </p:pic>
      <p:pic>
        <p:nvPicPr>
          <p:cNvPr id="44035" name="Picture 3" descr="C:\Users\onewin6\Desktop\слайд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928718"/>
            <a:ext cx="9144000" cy="7786718"/>
          </a:xfrm>
          <a:prstGeom prst="rect">
            <a:avLst/>
          </a:prstGeom>
          <a:noFill/>
        </p:spPr>
      </p:pic>
      <p:pic>
        <p:nvPicPr>
          <p:cNvPr id="9" name="Рисунок 8" descr="Министерство социальной защиты населения Республики Буряти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714380" cy="714380"/>
          </a:xfrm>
          <a:prstGeom prst="rect">
            <a:avLst/>
          </a:prstGeom>
          <a:noFill/>
        </p:spPr>
      </p:pic>
      <p:pic>
        <p:nvPicPr>
          <p:cNvPr id="11" name="Рисунок 10" descr="Семейный Архив»: В Аргуне Запущен Проект по Сохранению Истории Семьи и Рода  в рамках Нацпроекта «Семья» | Информационное агентство &quot;Грозный-Информ&quot;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14290"/>
            <a:ext cx="1214446" cy="79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Герб Кабанского района | Геральдика.ру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5" y="285728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2025 год - Год Защитника Отечества!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214290"/>
            <a:ext cx="708976" cy="7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Горизонтальный свиток 17"/>
          <p:cNvSpPr/>
          <p:nvPr/>
        </p:nvSpPr>
        <p:spPr>
          <a:xfrm>
            <a:off x="428596" y="1000108"/>
            <a:ext cx="4214842" cy="121444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Заседание рабочей группы по реализации корпоративной программы  </a:t>
            </a:r>
            <a:endParaRPr lang="ru-RU" dirty="0"/>
          </a:p>
        </p:txBody>
      </p:sp>
      <p:pic>
        <p:nvPicPr>
          <p:cNvPr id="21" name="Рисунок 20" descr="C:\Users\APM29\AppData\Local\Temp\WinScan2PDF_Tmp\2025-11-07_10-51-18_winscan_to_pdf_1 (3).BMP"/>
          <p:cNvPicPr/>
          <p:nvPr/>
        </p:nvPicPr>
        <p:blipFill>
          <a:blip r:embed="rId10" cstate="print"/>
          <a:srcRect r="418" b="45937"/>
          <a:stretch>
            <a:fillRect/>
          </a:stretch>
        </p:blipFill>
        <p:spPr bwMode="auto">
          <a:xfrm>
            <a:off x="428596" y="4429132"/>
            <a:ext cx="185738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APM29\AppData\Local\Temp\WinScan2PDF_Tmp\2025-11-07_14-07-03_winscan_to_pdf_1.BMP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1472" y="2071678"/>
            <a:ext cx="20002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APM29\AppData\Local\Temp\WinScan2PDF_Tmp\2025-11-07_14-07-03_winscan_to_pdf_1 (2).BMP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71802" y="2071678"/>
            <a:ext cx="20002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786050" y="4500570"/>
            <a:ext cx="2571768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Горизонтальный свиток 19"/>
          <p:cNvSpPr/>
          <p:nvPr/>
        </p:nvSpPr>
        <p:spPr>
          <a:xfrm>
            <a:off x="4929190" y="928670"/>
            <a:ext cx="3643338" cy="13573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Разработка  плана реализации мероприятий по укреплению здоровья на рабочем месте</a:t>
            </a:r>
            <a:endParaRPr lang="ru-RU" dirty="0"/>
          </a:p>
        </p:txBody>
      </p:sp>
      <p:pic>
        <p:nvPicPr>
          <p:cNvPr id="27" name="Рисунок 26" descr="C:\Users\APM29\AppData\Local\Temp\WinScan2PDF_Tmp\2025-11-07_10-20-22_winscan_to_pdf_1.BMP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15008" y="2285992"/>
            <a:ext cx="285752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15475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6559" y="215914"/>
            <a:ext cx="8491721" cy="6284920"/>
          </a:xfrm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835824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СОЦИАЛЬНЫЙ КОНТРАКТ –</a:t>
            </a:r>
          </a:p>
          <a:p>
            <a:pPr algn="ctr"/>
            <a:r>
              <a:rPr lang="ru-RU" sz="6000" b="1" dirty="0" smtClean="0"/>
              <a:t>спасательный круг для малоимущих семей</a:t>
            </a:r>
            <a:endParaRPr lang="ru-RU" sz="6000" b="1" dirty="0"/>
          </a:p>
        </p:txBody>
      </p:sp>
      <p:pic>
        <p:nvPicPr>
          <p:cNvPr id="23554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3779838"/>
            <a:ext cx="9144000" cy="10494986"/>
          </a:xfrm>
          <a:prstGeom prst="rect">
            <a:avLst/>
          </a:prstGeom>
          <a:noFill/>
        </p:spPr>
      </p:pic>
      <p:pic>
        <p:nvPicPr>
          <p:cNvPr id="44035" name="Picture 3" descr="C:\Users\onewin6\Desktop\слайд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928718"/>
            <a:ext cx="9144000" cy="7786718"/>
          </a:xfrm>
          <a:prstGeom prst="rect">
            <a:avLst/>
          </a:prstGeom>
          <a:noFill/>
        </p:spPr>
      </p:pic>
      <p:pic>
        <p:nvPicPr>
          <p:cNvPr id="9" name="Рисунок 8" descr="Министерство социальной защиты населения Республики Буряти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714380" cy="714380"/>
          </a:xfrm>
          <a:prstGeom prst="rect">
            <a:avLst/>
          </a:prstGeom>
          <a:noFill/>
        </p:spPr>
      </p:pic>
      <p:pic>
        <p:nvPicPr>
          <p:cNvPr id="11" name="Рисунок 10" descr="Семейный Архив»: В Аргуне Запущен Проект по Сохранению Истории Семьи и Рода  в рамках Нацпроекта «Семья» | Информационное агентство &quot;Грозный-Информ&quot;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14290"/>
            <a:ext cx="1214446" cy="79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Герб Кабанского района | Геральдика.ру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5" y="285728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2025 год - Год Защитника Отечества!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214290"/>
            <a:ext cx="708976" cy="7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Горизонтальный свиток 17"/>
          <p:cNvSpPr/>
          <p:nvPr/>
        </p:nvSpPr>
        <p:spPr>
          <a:xfrm>
            <a:off x="642910" y="1000108"/>
            <a:ext cx="7929618" cy="13573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УСЛОВИЯ , СПОСОБСТВУЮЩИЕ ЗДОРОВОМУ ОБРАЗУ ЖИЗНИ СОТРУДНИКОВ </a:t>
            </a:r>
            <a:endParaRPr lang="ru-RU" dirty="0"/>
          </a:p>
        </p:txBody>
      </p:sp>
      <p:pic>
        <p:nvPicPr>
          <p:cNvPr id="15" name="Рисунок 14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34" y="2500306"/>
            <a:ext cx="2000264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57488" y="2500306"/>
            <a:ext cx="1928826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00034" y="4786322"/>
            <a:ext cx="2000264" cy="157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 descr="Y:\Documents\Потылицына Ю.С\от Саши\ЗОЖ\2\20250630_101700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928926" y="4786322"/>
            <a:ext cx="2071702" cy="157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 descr="Y:\Documents\Потылицына Ю.С\от Саши\ЗОЖ\photo_2_2025-11-07_11-35-42.jpg"/>
          <p:cNvPicPr/>
          <p:nvPr/>
        </p:nvPicPr>
        <p:blipFill>
          <a:blip r:embed="rId14" cstate="print"/>
          <a:srcRect t="16186" b="13082"/>
          <a:stretch>
            <a:fillRect/>
          </a:stretch>
        </p:blipFill>
        <p:spPr bwMode="auto">
          <a:xfrm>
            <a:off x="5357818" y="4786322"/>
            <a:ext cx="1571636" cy="157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286644" y="4786322"/>
            <a:ext cx="1571636" cy="1566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929190" y="2500306"/>
            <a:ext cx="2032397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 descr="Y:\Documents\Потылицына Ю.С\от Саши\ЗОЖ\2\20230814_181544.jp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flipV="1">
            <a:off x="7072330" y="2500306"/>
            <a:ext cx="1981514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15475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6559" y="215914"/>
            <a:ext cx="8491721" cy="6284920"/>
          </a:xfrm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835824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СОЦИАЛЬНЫЙ КОНТРАКТ –</a:t>
            </a:r>
          </a:p>
          <a:p>
            <a:pPr algn="ctr"/>
            <a:r>
              <a:rPr lang="ru-RU" sz="6000" b="1" dirty="0" smtClean="0"/>
              <a:t>спасательный круг для малоимущих семей</a:t>
            </a:r>
            <a:endParaRPr lang="ru-RU" sz="6000" b="1" dirty="0"/>
          </a:p>
        </p:txBody>
      </p:sp>
      <p:pic>
        <p:nvPicPr>
          <p:cNvPr id="23554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3779838"/>
            <a:ext cx="9144000" cy="10494986"/>
          </a:xfrm>
          <a:prstGeom prst="rect">
            <a:avLst/>
          </a:prstGeom>
          <a:noFill/>
        </p:spPr>
      </p:pic>
      <p:pic>
        <p:nvPicPr>
          <p:cNvPr id="44035" name="Picture 3" descr="C:\Users\onewin6\Desktop\слайд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785818"/>
            <a:ext cx="9144000" cy="7786718"/>
          </a:xfrm>
          <a:prstGeom prst="rect">
            <a:avLst/>
          </a:prstGeom>
          <a:noFill/>
        </p:spPr>
      </p:pic>
      <p:pic>
        <p:nvPicPr>
          <p:cNvPr id="9" name="Рисунок 8" descr="Министерство социальной защиты населения Республики Буряти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714380" cy="714380"/>
          </a:xfrm>
          <a:prstGeom prst="rect">
            <a:avLst/>
          </a:prstGeom>
          <a:noFill/>
        </p:spPr>
      </p:pic>
      <p:pic>
        <p:nvPicPr>
          <p:cNvPr id="11" name="Рисунок 10" descr="Семейный Архив»: В Аргуне Запущен Проект по Сохранению Истории Семьи и Рода  в рамках Нацпроекта «Семья» | Информационное агентство &quot;Грозный-Информ&quot;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14290"/>
            <a:ext cx="1214446" cy="79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Герб Кабанского района | Геральдика.ру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5" y="285728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2025 год - Год Защитника Отечества!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214290"/>
            <a:ext cx="708976" cy="7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Горизонтальный свиток 17"/>
          <p:cNvSpPr/>
          <p:nvPr/>
        </p:nvSpPr>
        <p:spPr>
          <a:xfrm>
            <a:off x="642910" y="1000108"/>
            <a:ext cx="7929618" cy="13573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РЕАЛИЗУЕТСЯ МЕРОПРИЯТИЯ, НАПРАВЛЕННЫЕ НА ПОВЫШЕНИЕ УРОВНЯ ГРАМОТНОСТИ В ВОПРОСАХ ЗДОРОВЬЯ СОТРУДНИКОВ</a:t>
            </a:r>
            <a:endParaRPr lang="ru-RU" dirty="0"/>
          </a:p>
        </p:txBody>
      </p:sp>
      <p:pic>
        <p:nvPicPr>
          <p:cNvPr id="22" name="Рисунок 21" descr="C:\Users\kadr\Desktop\Исходящие\Мед.осмотр\Укрепление здоровья на раб.месте\Фото здоровье\2024\Гиппертензия 07.06.2024\IMG_20240607_130113_943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0800000" flipV="1">
            <a:off x="1214414" y="2500306"/>
            <a:ext cx="3028950" cy="1704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 descr="C:\Users\APM29\Desktop\Исходящие\Мед.осмотр\Укрепление здоровья на раб.месте\Фото здоровье\2024\Совещание АМО ЗОЖ 20.11.2024\photo_10_2024-12-06_09-29-39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14942" y="2571744"/>
            <a:ext cx="2899755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Рисунок 25" descr="Z:\Documents\Потылицына Ю.С\от Саши\photo_1_2025-10-22_14-12-01.jpg"/>
          <p:cNvPicPr/>
          <p:nvPr/>
        </p:nvPicPr>
        <p:blipFill>
          <a:blip r:embed="rId12" cstate="print"/>
          <a:srcRect t="12019" r="3474" b="15745"/>
          <a:stretch>
            <a:fillRect/>
          </a:stretch>
        </p:blipFill>
        <p:spPr bwMode="auto">
          <a:xfrm>
            <a:off x="642910" y="4429132"/>
            <a:ext cx="2184400" cy="2181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26" descr="C:\Users\kadr\Desktop\Исходящие\Мед.осмотр\Укрепление здоровья на раб.месте\Фото здоровье\2024\Традиционные ценности россии 29.07.2024\20240729_141113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14678" y="4643446"/>
            <a:ext cx="2588895" cy="1943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Рисунок 27" descr="Y:\Documents\Потылицына Ю.С\от Саши\ЗОЖ\2\photo_2025-03-31_16-15-51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43636" y="4643446"/>
            <a:ext cx="2675989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15475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6559" y="215914"/>
            <a:ext cx="8491721" cy="6284920"/>
          </a:xfrm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835824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СОЦИАЛЬНЫЙ КОНТРАКТ –</a:t>
            </a:r>
          </a:p>
          <a:p>
            <a:pPr algn="ctr"/>
            <a:r>
              <a:rPr lang="ru-RU" sz="6000" b="1" dirty="0" smtClean="0"/>
              <a:t>спасательный круг для малоимущих семей</a:t>
            </a:r>
            <a:endParaRPr lang="ru-RU" sz="6000" b="1" dirty="0"/>
          </a:p>
        </p:txBody>
      </p:sp>
      <p:pic>
        <p:nvPicPr>
          <p:cNvPr id="23554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3779838"/>
            <a:ext cx="9144000" cy="10494986"/>
          </a:xfrm>
          <a:prstGeom prst="rect">
            <a:avLst/>
          </a:prstGeom>
          <a:noFill/>
        </p:spPr>
      </p:pic>
      <p:pic>
        <p:nvPicPr>
          <p:cNvPr id="44035" name="Picture 3" descr="C:\Users\onewin6\Desktop\слайд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928718"/>
            <a:ext cx="9144000" cy="7786718"/>
          </a:xfrm>
          <a:prstGeom prst="rect">
            <a:avLst/>
          </a:prstGeom>
          <a:noFill/>
        </p:spPr>
      </p:pic>
      <p:pic>
        <p:nvPicPr>
          <p:cNvPr id="9" name="Рисунок 8" descr="Министерство социальной защиты населения Республики Буряти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714380" cy="714380"/>
          </a:xfrm>
          <a:prstGeom prst="rect">
            <a:avLst/>
          </a:prstGeom>
          <a:noFill/>
        </p:spPr>
      </p:pic>
      <p:pic>
        <p:nvPicPr>
          <p:cNvPr id="11" name="Рисунок 10" descr="Семейный Архив»: В Аргуне Запущен Проект по Сохранению Истории Семьи и Рода  в рамках Нацпроекта «Семья» | Информационное агентство &quot;Грозный-Информ&quot;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14290"/>
            <a:ext cx="1214446" cy="79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Герб Кабанского района | Геральдика.ру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5" y="285728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2025 год - Год Защитника Отечества!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214290"/>
            <a:ext cx="708976" cy="7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Горизонтальный свиток 17"/>
          <p:cNvSpPr/>
          <p:nvPr/>
        </p:nvSpPr>
        <p:spPr>
          <a:xfrm>
            <a:off x="642910" y="1000108"/>
            <a:ext cx="7929618" cy="13573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РЕАЛИЗУЕТСЯ ПРАКТИКА НАСТАВНИЧЕСТВА МОЛОДЫХ СПЕЦИАЛИСТОВ НА РАБОЧЕМ МЕСТЕ</a:t>
            </a:r>
            <a:endParaRPr lang="ru-RU" dirty="0"/>
          </a:p>
        </p:txBody>
      </p:sp>
      <p:pic>
        <p:nvPicPr>
          <p:cNvPr id="17" name="Рисунок 16" descr="C:\Users\APM29\AppData\Local\Temp\WinScan2PDF_Tmp\2025-11-07_15-12-04_winscan_to_pdf_1.BMP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2910" y="3214686"/>
            <a:ext cx="2176463" cy="32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APM29\AppData\Local\Temp\WinScan2PDF_Tmp\2025-11-07_15-13-16_winscan_to_pdf_2.BMP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28992" y="3214686"/>
            <a:ext cx="221457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APM29\AppData\Local\Temp\WinScan2PDF_Tmp\2025-11-07_15-14-57_winscan_to_pdf_3.BMP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15074" y="3286124"/>
            <a:ext cx="207170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1142976" y="2357430"/>
            <a:ext cx="7143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Наставничество молодых специалистов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 — это система адаптации и профессионального развития сотрудников через передачу знаний, навыков и установок от более опытного специалиста, наставника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15475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6559" y="215914"/>
            <a:ext cx="8491721" cy="6284920"/>
          </a:xfrm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835824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СОЦИАЛЬНЫЙ КОНТРАКТ –</a:t>
            </a:r>
          </a:p>
          <a:p>
            <a:pPr algn="ctr"/>
            <a:r>
              <a:rPr lang="ru-RU" sz="6000" b="1" dirty="0" smtClean="0"/>
              <a:t>спасательный круг для малоимущих семей</a:t>
            </a:r>
            <a:endParaRPr lang="ru-RU" sz="6000" b="1" dirty="0"/>
          </a:p>
        </p:txBody>
      </p:sp>
      <p:pic>
        <p:nvPicPr>
          <p:cNvPr id="23554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3779838"/>
            <a:ext cx="9144000" cy="10494986"/>
          </a:xfrm>
          <a:prstGeom prst="rect">
            <a:avLst/>
          </a:prstGeom>
          <a:noFill/>
        </p:spPr>
      </p:pic>
      <p:pic>
        <p:nvPicPr>
          <p:cNvPr id="44035" name="Picture 3" descr="C:\Users\onewin6\Desktop\слайд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928718"/>
            <a:ext cx="9144000" cy="7786718"/>
          </a:xfrm>
          <a:prstGeom prst="rect">
            <a:avLst/>
          </a:prstGeom>
          <a:noFill/>
        </p:spPr>
      </p:pic>
      <p:pic>
        <p:nvPicPr>
          <p:cNvPr id="9" name="Рисунок 8" descr="Министерство социальной защиты населения Республики Буряти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714380" cy="714380"/>
          </a:xfrm>
          <a:prstGeom prst="rect">
            <a:avLst/>
          </a:prstGeom>
          <a:noFill/>
        </p:spPr>
      </p:pic>
      <p:pic>
        <p:nvPicPr>
          <p:cNvPr id="11" name="Рисунок 10" descr="Семейный Архив»: В Аргуне Запущен Проект по Сохранению Истории Семьи и Рода  в рамках Нацпроекта «Семья» | Информационное агентство &quot;Грозный-Информ&quot;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14290"/>
            <a:ext cx="1214446" cy="79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Герб Кабанского района | Геральдика.ру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5" y="285728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2025 год - Год Защитника Отечества!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214290"/>
            <a:ext cx="708976" cy="7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Горизонтальный свиток 11"/>
          <p:cNvSpPr/>
          <p:nvPr/>
        </p:nvSpPr>
        <p:spPr>
          <a:xfrm>
            <a:off x="1285852" y="1000108"/>
            <a:ext cx="6643734" cy="150019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Проведение инструктажей персонала с целью предупреждения случаев инвалидности, причиной которых является производственный травматизм и вредные факторы.</a:t>
            </a:r>
            <a:endParaRPr lang="ru-RU" dirty="0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48" y="2571744"/>
            <a:ext cx="3071834" cy="190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 descr="C:\Users\kadr\Desktop\Исходящие\Мед.осмотр\Укрепление здоровья на раб.месте\Фото здоровье\Здоровое питание роспотреб 18.03.2024\-5458783788768285757_121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48" y="4714884"/>
            <a:ext cx="3071834" cy="19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kadr\Desktop\Исходящие\Мед.осмотр\Укрепление здоровья на раб.месте\Фото здоровье\2024\Гиппертензия 07.06.2024\IMG_20240607_125957_348.jpg"/>
          <p:cNvPicPr/>
          <p:nvPr/>
        </p:nvPicPr>
        <p:blipFill>
          <a:blip r:embed="rId12" cstate="print"/>
          <a:srcRect r="10272"/>
          <a:stretch>
            <a:fillRect/>
          </a:stretch>
        </p:blipFill>
        <p:spPr bwMode="auto">
          <a:xfrm>
            <a:off x="4786314" y="2571744"/>
            <a:ext cx="321471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kadr\Desktop\Исходящие\Мед.осмотр\Укрепление здоровья на раб.месте\Фото здоровье\2024\Круглый стол Роспотребнадзор 20.09.2024\IMG_20240923_145957_674.jpg"/>
          <p:cNvPicPr/>
          <p:nvPr/>
        </p:nvPicPr>
        <p:blipFill>
          <a:blip r:embed="rId13"/>
          <a:srcRect t="12251" r="23677"/>
          <a:stretch>
            <a:fillRect/>
          </a:stretch>
        </p:blipFill>
        <p:spPr bwMode="auto">
          <a:xfrm>
            <a:off x="4786314" y="4714884"/>
            <a:ext cx="321471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14612" y="3643314"/>
            <a:ext cx="3286148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15475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6559" y="215914"/>
            <a:ext cx="8491721" cy="6284920"/>
          </a:xfrm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835824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СОЦИАЛЬНЫЙ КОНТРАКТ –</a:t>
            </a:r>
          </a:p>
          <a:p>
            <a:pPr algn="ctr"/>
            <a:r>
              <a:rPr lang="ru-RU" sz="6000" b="1" dirty="0" smtClean="0"/>
              <a:t>спасательный круг для малоимущих семей</a:t>
            </a:r>
            <a:endParaRPr lang="ru-RU" sz="6000" b="1" dirty="0"/>
          </a:p>
        </p:txBody>
      </p:sp>
      <p:pic>
        <p:nvPicPr>
          <p:cNvPr id="23554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3779838"/>
            <a:ext cx="9144000" cy="10494986"/>
          </a:xfrm>
          <a:prstGeom prst="rect">
            <a:avLst/>
          </a:prstGeom>
          <a:noFill/>
        </p:spPr>
      </p:pic>
      <p:pic>
        <p:nvPicPr>
          <p:cNvPr id="44035" name="Picture 3" descr="C:\Users\onewin6\Desktop\слайд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928718"/>
            <a:ext cx="9144000" cy="7786718"/>
          </a:xfrm>
          <a:prstGeom prst="rect">
            <a:avLst/>
          </a:prstGeom>
          <a:noFill/>
        </p:spPr>
      </p:pic>
      <p:pic>
        <p:nvPicPr>
          <p:cNvPr id="9" name="Рисунок 8" descr="Министерство социальной защиты населения Республики Буряти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714380" cy="714380"/>
          </a:xfrm>
          <a:prstGeom prst="rect">
            <a:avLst/>
          </a:prstGeom>
          <a:noFill/>
        </p:spPr>
      </p:pic>
      <p:pic>
        <p:nvPicPr>
          <p:cNvPr id="11" name="Рисунок 10" descr="Семейный Архив»: В Аргуне Запущен Проект по Сохранению Истории Семьи и Рода  в рамках Нацпроекта «Семья» | Информационное агентство &quot;Грозный-Информ&quot;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14290"/>
            <a:ext cx="1214446" cy="79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Герб Кабанского района | Геральдика.ру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5" y="285728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2025 год - Год Защитника Отечества!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214290"/>
            <a:ext cx="708976" cy="7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Горизонтальный свиток 11"/>
          <p:cNvSpPr/>
          <p:nvPr/>
        </p:nvSpPr>
        <p:spPr>
          <a:xfrm>
            <a:off x="1285852" y="1000108"/>
            <a:ext cx="6500858" cy="114300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Организация оздоровительной работы  сотрудника</a:t>
            </a:r>
            <a:endParaRPr lang="ru-RU" dirty="0"/>
          </a:p>
        </p:txBody>
      </p:sp>
      <p:pic>
        <p:nvPicPr>
          <p:cNvPr id="22" name="Рисунок 21" descr="Y:\Documents\Потылицына Ю.С\от Саши\ЗОЖ\photo_9_2025-11-07_11-35-42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3240" y="2071678"/>
            <a:ext cx="2500330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 descr="Y:\Documents\Потылицына Ю.С\от Саши\ЗОЖ\2\20240124_111816.jpg"/>
          <p:cNvPicPr/>
          <p:nvPr/>
        </p:nvPicPr>
        <p:blipFill>
          <a:blip r:embed="rId11" cstate="print"/>
          <a:srcRect l="14371" t="-125" r="23101"/>
          <a:stretch>
            <a:fillRect/>
          </a:stretch>
        </p:blipFill>
        <p:spPr bwMode="auto">
          <a:xfrm rot="5400000">
            <a:off x="714347" y="1928804"/>
            <a:ext cx="2000265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 descr="C:\Users\kadr\Desktop\Исходящие\Мед.осмотр\Укрепление здоровья на раб.месте\Фото здоровье\2024\Анализы Диамед 18.09.2024\IMG-57042cf77dbe1b3045bab1a558c3d8c0-V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86512" y="2285992"/>
            <a:ext cx="2337435" cy="2000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26" descr="Y:\Documents\Потылицына Ю.С\от Саши\ЗОЖ\2\20250514_143944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86116" y="4572008"/>
            <a:ext cx="2371725" cy="2085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Рисунок 27" descr="Y:\Documents\Потылицына Ю.С\от Саши\ЗОЖ\2\20250630_101617.jpg"/>
          <p:cNvPicPr/>
          <p:nvPr/>
        </p:nvPicPr>
        <p:blipFill>
          <a:blip r:embed="rId14" cstate="print"/>
          <a:srcRect t="15589"/>
          <a:stretch>
            <a:fillRect/>
          </a:stretch>
        </p:blipFill>
        <p:spPr bwMode="auto">
          <a:xfrm>
            <a:off x="285720" y="4643446"/>
            <a:ext cx="2771771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Рисунок 28" descr="Y:\Documents\Потылицына Ю.С\от Саши\ЗОЖ\2\photo_14_2024-12-06_09-29-39.jpg"/>
          <p:cNvPicPr/>
          <p:nvPr/>
        </p:nvPicPr>
        <p:blipFill>
          <a:blip r:embed="rId15" cstate="print"/>
          <a:srcRect r="1246" b="22768"/>
          <a:stretch>
            <a:fillRect/>
          </a:stretch>
        </p:blipFill>
        <p:spPr bwMode="auto">
          <a:xfrm>
            <a:off x="6143636" y="4643446"/>
            <a:ext cx="2812495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15475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5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6559" y="215914"/>
            <a:ext cx="8491721" cy="6284920"/>
          </a:xfrm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835824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СОЦИАЛЬНЫЙ КОНТРАКТ –</a:t>
            </a:r>
          </a:p>
          <a:p>
            <a:pPr algn="ctr"/>
            <a:r>
              <a:rPr lang="ru-RU" sz="6000" b="1" dirty="0" smtClean="0"/>
              <a:t>спасательный круг для малоимущих семей</a:t>
            </a:r>
            <a:endParaRPr lang="ru-RU" sz="6000" b="1" dirty="0"/>
          </a:p>
        </p:txBody>
      </p:sp>
      <p:pic>
        <p:nvPicPr>
          <p:cNvPr id="23554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-3779838"/>
            <a:ext cx="9144000" cy="10494986"/>
          </a:xfrm>
          <a:prstGeom prst="rect">
            <a:avLst/>
          </a:prstGeom>
          <a:noFill/>
        </p:spPr>
      </p:pic>
      <p:pic>
        <p:nvPicPr>
          <p:cNvPr id="44035" name="Picture 3" descr="C:\Users\onewin6\Desktop\слайд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928718"/>
            <a:ext cx="9144000" cy="7786718"/>
          </a:xfrm>
          <a:prstGeom prst="rect">
            <a:avLst/>
          </a:prstGeom>
          <a:noFill/>
        </p:spPr>
      </p:pic>
      <p:pic>
        <p:nvPicPr>
          <p:cNvPr id="9" name="Рисунок 8" descr="Министерство социальной защиты населения Республики Буряти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714380" cy="714380"/>
          </a:xfrm>
          <a:prstGeom prst="rect">
            <a:avLst/>
          </a:prstGeom>
          <a:noFill/>
        </p:spPr>
      </p:pic>
      <p:pic>
        <p:nvPicPr>
          <p:cNvPr id="11" name="Рисунок 10" descr="Семейный Архив»: В Аргуне Запущен Проект по Сохранению Истории Семьи и Рода  в рамках Нацпроекта «Семья» | Информационное агентство &quot;Грозный-Информ&quot;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14290"/>
            <a:ext cx="1214446" cy="79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Герб Кабанского района | Геральдика.ру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5" y="285728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2025 год - Год Защитника Отечества!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214290"/>
            <a:ext cx="708976" cy="7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Горизонтальный свиток 11"/>
          <p:cNvSpPr/>
          <p:nvPr/>
        </p:nvSpPr>
        <p:spPr>
          <a:xfrm>
            <a:off x="1285852" y="1000108"/>
            <a:ext cx="6429420" cy="12858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Организация физкультурно-оздоровительной работы и организация культурно - оздоровительного досуга сотрудников</a:t>
            </a:r>
          </a:p>
          <a:p>
            <a:pPr algn="ctr"/>
            <a:endParaRPr lang="ru-RU" dirty="0"/>
          </a:p>
        </p:txBody>
      </p:sp>
      <p:pic>
        <p:nvPicPr>
          <p:cNvPr id="15" name="Рисунок 14" descr="C:\Users\kadr\Desktop\Исходящие\Мед.осмотр\Укрепление здоровья на раб.месте\Фото здоровье\2024\Игра дружбы 09.07.2024\20240709_161513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7158" y="3000372"/>
            <a:ext cx="1428760" cy="1428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857356" y="2571744"/>
            <a:ext cx="1483712" cy="1285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71868" y="3071810"/>
            <a:ext cx="1554491" cy="1143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4282" y="4572008"/>
            <a:ext cx="1581861" cy="1428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57356" y="5214950"/>
            <a:ext cx="1660934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71868" y="4500570"/>
            <a:ext cx="1381127" cy="1428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 descr="Y:\Documents\Потылицына Ю.С\от Саши\ЗОЖ\2\20230922_121948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357818" y="2285992"/>
            <a:ext cx="2214578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72330" y="2928934"/>
            <a:ext cx="1928826" cy="1434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 descr="Y:\Documents\Потылицына Ю.С\от Саши\ЗОЖ\2\20240307_114208.jp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357818" y="4143380"/>
            <a:ext cx="2000264" cy="1357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 descr="Y:\Documents\Потылицына Ю.С\от Саши\ЗОЖ\2\20220816_131045.jpg"/>
          <p:cNvPicPr/>
          <p:nvPr/>
        </p:nvPicPr>
        <p:blipFill>
          <a:blip r:embed="rId19" cstate="print"/>
          <a:srcRect l="21671" r="14099"/>
          <a:stretch>
            <a:fillRect/>
          </a:stretch>
        </p:blipFill>
        <p:spPr bwMode="auto">
          <a:xfrm flipV="1">
            <a:off x="7072330" y="5143512"/>
            <a:ext cx="1571636" cy="1519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071670" y="3786190"/>
            <a:ext cx="1143008" cy="1523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4014</TotalTime>
  <Words>508</Words>
  <Application>Microsoft Office PowerPoint</Application>
  <PresentationFormat>Экран (4:3)</PresentationFormat>
  <Paragraphs>92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по взаимодействию с органами опеки и попечительства  при предоставлении выплат опекунским и приемным семьям ОСЗН по Кабанскому району Докладчик: 1 зам. начальника Афанасьева Ирина Петровна</dc:title>
  <dc:creator>Пользователь</dc:creator>
  <cp:lastModifiedBy>APM29</cp:lastModifiedBy>
  <cp:revision>400</cp:revision>
  <cp:lastPrinted>2015-06-01T06:35:27Z</cp:lastPrinted>
  <dcterms:created xsi:type="dcterms:W3CDTF">2014-09-22T12:03:51Z</dcterms:created>
  <dcterms:modified xsi:type="dcterms:W3CDTF">2026-02-10T07:44:43Z</dcterms:modified>
</cp:coreProperties>
</file>