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299" autoAdjust="0"/>
  </p:normalViewPr>
  <p:slideViewPr>
    <p:cSldViewPr snapToGrid="0">
      <p:cViewPr>
        <p:scale>
          <a:sx n="81" d="100"/>
          <a:sy n="81" d="100"/>
        </p:scale>
        <p:origin x="-82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02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Sitka Small" panose="02000505000000020004" pitchFamily="2" charset="0"/>
              </a:rPr>
              <a:t>Число страдающих деменцией, млн. чел.</a:t>
            </a:r>
          </a:p>
        </c:rich>
      </c:tx>
      <c:layout>
        <c:manualLayout>
          <c:xMode val="edge"/>
          <c:yMode val="edge"/>
          <c:x val="0.149175735791373"/>
          <c:y val="0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662541877805464"/>
          <c:y val="0.21161712598425195"/>
          <c:w val="0.68634806872159537"/>
          <c:h val="0.6362709153543306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страдающих деменцией, млн. чел.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0000"/>
                      <a:lumMod val="108000"/>
                    </a:schemeClr>
                  </a:gs>
                  <a:gs pos="50000">
                    <a:schemeClr val="accent1">
                      <a:tint val="98000"/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1">
                      <a:shade val="72000"/>
                      <a:satMod val="12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25400" dir="5400000" algn="ctr" rotWithShape="0">
                  <a:srgbClr val="000000">
                    <a:alpha val="69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200000"/>
                </a:lightRig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3C-4A4D-9AC5-20994108AB68}"/>
              </c:ext>
            </c:extLst>
          </c:dPt>
          <c:dPt>
            <c:idx val="1"/>
            <c:invertIfNegative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0000"/>
                      <a:lumMod val="108000"/>
                    </a:schemeClr>
                  </a:gs>
                  <a:gs pos="50000">
                    <a:schemeClr val="accent2">
                      <a:tint val="98000"/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2">
                      <a:shade val="72000"/>
                      <a:satMod val="12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25400" dir="5400000" algn="ctr" rotWithShape="0">
                  <a:srgbClr val="000000">
                    <a:alpha val="69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200000"/>
                </a:lightRig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3C-4A4D-9AC5-20994108AB68}"/>
              </c:ext>
            </c:extLst>
          </c:dPt>
          <c:dPt>
            <c:idx val="2"/>
            <c:invertIfNegative val="1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0000"/>
                      <a:lumMod val="108000"/>
                    </a:schemeClr>
                  </a:gs>
                  <a:gs pos="50000">
                    <a:schemeClr val="accent3">
                      <a:tint val="98000"/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3">
                      <a:shade val="72000"/>
                      <a:satMod val="12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25400" dir="5400000" algn="ctr" rotWithShape="0">
                  <a:srgbClr val="000000">
                    <a:alpha val="69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200000"/>
                </a:lightRig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3C-4A4D-9AC5-20994108AB68}"/>
              </c:ext>
            </c:extLst>
          </c:dPt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2030 год</c:v>
                </c:pt>
                <c:pt idx="2">
                  <c:v>2050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78</c:v>
                </c:pt>
                <c:pt idx="2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7F-49B1-BE64-69905ACB7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3513344"/>
        <c:axId val="63514880"/>
      </c:barChart>
      <c:catAx>
        <c:axId val="63513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14880"/>
        <c:crosses val="autoZero"/>
        <c:auto val="1"/>
        <c:lblAlgn val="ctr"/>
        <c:lblOffset val="100"/>
        <c:noMultiLvlLbl val="1"/>
      </c:catAx>
      <c:valAx>
        <c:axId val="635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1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05CA0-742B-4936-B9C7-95EF43B6C0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4DD867-5A8F-49B2-A5D8-8FC90D1D1EA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aseline="0" dirty="0">
              <a:latin typeface="Sitka Small" pitchFamily="2" charset="0"/>
            </a:rPr>
            <a:t>снижение работоспособности, внимания, быстрая утомляемость при интеллектуальной деятельности, потеря концентрации</a:t>
          </a:r>
          <a:endParaRPr lang="ru-RU" sz="1400" dirty="0">
            <a:latin typeface="Sitka Small" pitchFamily="2" charset="0"/>
          </a:endParaRPr>
        </a:p>
      </dgm:t>
    </dgm:pt>
    <dgm:pt modelId="{2D2DD359-9D36-47BA-BE5A-37FE34F3D1FF}" type="parTrans" cxnId="{D991A4C1-AC27-412C-8AF1-4FA5C9721FD4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6FAE21E8-7542-4780-B93B-2AF35764209D}" type="sibTrans" cxnId="{D991A4C1-AC27-412C-8AF1-4FA5C9721FD4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959ABED5-34F0-4824-B219-419B2D44D2D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aseline="0" dirty="0">
              <a:latin typeface="Sitka Small" pitchFamily="2" charset="0"/>
            </a:rPr>
            <a:t>ухудшение памяти на текущие, повседневные события. Невозможность запомнить новую информацию и вспомнить информацию, ранее активно используемую</a:t>
          </a:r>
          <a:endParaRPr lang="ru-RU" sz="1400" dirty="0">
            <a:latin typeface="Sitka Small" pitchFamily="2" charset="0"/>
          </a:endParaRPr>
        </a:p>
      </dgm:t>
    </dgm:pt>
    <dgm:pt modelId="{BFFF5649-A665-43AA-9F8F-D56CAA0304D8}" type="parTrans" cxnId="{124AA06A-5901-4DB1-9C55-5A4DFF433641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B59D3209-682A-4CAC-A819-44F56E4C905D}" type="sibTrans" cxnId="{124AA06A-5901-4DB1-9C55-5A4DFF433641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A7046310-E40C-4F8F-AC52-B58527CA2B1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aseline="0" dirty="0">
              <a:latin typeface="Sitka Small" pitchFamily="2" charset="0"/>
            </a:rPr>
            <a:t>ухудшение способности к абстрагированию, к оперированию сложными понятиями</a:t>
          </a:r>
          <a:endParaRPr lang="ru-RU" sz="1400" dirty="0">
            <a:latin typeface="Sitka Small" pitchFamily="2" charset="0"/>
          </a:endParaRPr>
        </a:p>
      </dgm:t>
    </dgm:pt>
    <dgm:pt modelId="{6FA1BBDA-DE8A-44BA-840A-9A062454341F}" type="parTrans" cxnId="{3FCDDC00-DD27-4C07-BB5E-DF2CC201980D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B679EFD6-603A-4FC8-AD74-7201B55DC2D4}" type="sibTrans" cxnId="{3FCDDC00-DD27-4C07-BB5E-DF2CC201980D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CA24D98E-857F-4879-AC49-765E268E540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aseline="0" dirty="0">
              <a:latin typeface="Sitka Small" pitchFamily="2" charset="0"/>
            </a:rPr>
            <a:t>затруднения при принятии решений и действиях в новых ситуациях</a:t>
          </a:r>
          <a:endParaRPr lang="ru-RU" sz="1400" dirty="0">
            <a:latin typeface="Sitka Small" pitchFamily="2" charset="0"/>
          </a:endParaRPr>
        </a:p>
      </dgm:t>
    </dgm:pt>
    <dgm:pt modelId="{AF8F3580-599E-4C9E-A13F-FF19CA865615}" type="parTrans" cxnId="{771914C3-7243-4F6B-9F5E-38C409B964F9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CB6BB80C-3721-45DD-8E69-99E9C9AD5759}" type="sibTrans" cxnId="{771914C3-7243-4F6B-9F5E-38C409B964F9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064FDE93-01AC-4962-AC76-9F16296CDE1F}" type="pres">
      <dgm:prSet presAssocID="{F1305CA0-742B-4936-B9C7-95EF43B6C0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6BE438-1E49-47DD-A43F-D8F9A4432E32}" type="pres">
      <dgm:prSet presAssocID="{9A4DD867-5A8F-49B2-A5D8-8FC90D1D1EA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55BFF-52F9-4AF2-8D12-674B862598EF}" type="pres">
      <dgm:prSet presAssocID="{6FAE21E8-7542-4780-B93B-2AF35764209D}" presName="spacer" presStyleCnt="0"/>
      <dgm:spPr/>
    </dgm:pt>
    <dgm:pt modelId="{FF9E511F-72FC-4D88-BF3E-4093F31D44D1}" type="pres">
      <dgm:prSet presAssocID="{959ABED5-34F0-4824-B219-419B2D44D2D3}" presName="parentText" presStyleLbl="node1" presStyleIdx="1" presStyleCnt="4" custScaleY="1259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293E5-8496-4FE4-B30B-69FA4D49B647}" type="pres">
      <dgm:prSet presAssocID="{B59D3209-682A-4CAC-A819-44F56E4C905D}" presName="spacer" presStyleCnt="0"/>
      <dgm:spPr/>
    </dgm:pt>
    <dgm:pt modelId="{9087A8B7-BBC0-43A0-A969-F38726AAB020}" type="pres">
      <dgm:prSet presAssocID="{A7046310-E40C-4F8F-AC52-B58527CA2B1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B4B8F-0B8F-438C-810E-354BAC0B6D71}" type="pres">
      <dgm:prSet presAssocID="{B679EFD6-603A-4FC8-AD74-7201B55DC2D4}" presName="spacer" presStyleCnt="0"/>
      <dgm:spPr/>
    </dgm:pt>
    <dgm:pt modelId="{D3495C64-7B15-4A64-A2D9-0A2D41A041A7}" type="pres">
      <dgm:prSet presAssocID="{CA24D98E-857F-4879-AC49-765E268E5400}" presName="parentText" presStyleLbl="node1" presStyleIdx="3" presStyleCnt="4" custScaleY="137339" custLinFactNeighborX="-291" custLinFactNeighborY="62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1A4C1-AC27-412C-8AF1-4FA5C9721FD4}" srcId="{F1305CA0-742B-4936-B9C7-95EF43B6C05E}" destId="{9A4DD867-5A8F-49B2-A5D8-8FC90D1D1EAF}" srcOrd="0" destOrd="0" parTransId="{2D2DD359-9D36-47BA-BE5A-37FE34F3D1FF}" sibTransId="{6FAE21E8-7542-4780-B93B-2AF35764209D}"/>
    <dgm:cxn modelId="{F766794E-C3F7-4B3D-9358-BA9554E8C021}" type="presOf" srcId="{F1305CA0-742B-4936-B9C7-95EF43B6C05E}" destId="{064FDE93-01AC-4962-AC76-9F16296CDE1F}" srcOrd="0" destOrd="0" presId="urn:microsoft.com/office/officeart/2005/8/layout/vList2"/>
    <dgm:cxn modelId="{620E33F1-A70C-4ADE-AD9E-73F425D999F8}" type="presOf" srcId="{9A4DD867-5A8F-49B2-A5D8-8FC90D1D1EAF}" destId="{386BE438-1E49-47DD-A43F-D8F9A4432E32}" srcOrd="0" destOrd="0" presId="urn:microsoft.com/office/officeart/2005/8/layout/vList2"/>
    <dgm:cxn modelId="{3FCDDC00-DD27-4C07-BB5E-DF2CC201980D}" srcId="{F1305CA0-742B-4936-B9C7-95EF43B6C05E}" destId="{A7046310-E40C-4F8F-AC52-B58527CA2B11}" srcOrd="2" destOrd="0" parTransId="{6FA1BBDA-DE8A-44BA-840A-9A062454341F}" sibTransId="{B679EFD6-603A-4FC8-AD74-7201B55DC2D4}"/>
    <dgm:cxn modelId="{124AA06A-5901-4DB1-9C55-5A4DFF433641}" srcId="{F1305CA0-742B-4936-B9C7-95EF43B6C05E}" destId="{959ABED5-34F0-4824-B219-419B2D44D2D3}" srcOrd="1" destOrd="0" parTransId="{BFFF5649-A665-43AA-9F8F-D56CAA0304D8}" sibTransId="{B59D3209-682A-4CAC-A819-44F56E4C905D}"/>
    <dgm:cxn modelId="{15887CCB-A6F9-4936-AD42-C1DFF9745585}" type="presOf" srcId="{959ABED5-34F0-4824-B219-419B2D44D2D3}" destId="{FF9E511F-72FC-4D88-BF3E-4093F31D44D1}" srcOrd="0" destOrd="0" presId="urn:microsoft.com/office/officeart/2005/8/layout/vList2"/>
    <dgm:cxn modelId="{417F52B8-8392-4D9F-BBF0-2356F69FBC26}" type="presOf" srcId="{A7046310-E40C-4F8F-AC52-B58527CA2B11}" destId="{9087A8B7-BBC0-43A0-A969-F38726AAB020}" srcOrd="0" destOrd="0" presId="urn:microsoft.com/office/officeart/2005/8/layout/vList2"/>
    <dgm:cxn modelId="{771914C3-7243-4F6B-9F5E-38C409B964F9}" srcId="{F1305CA0-742B-4936-B9C7-95EF43B6C05E}" destId="{CA24D98E-857F-4879-AC49-765E268E5400}" srcOrd="3" destOrd="0" parTransId="{AF8F3580-599E-4C9E-A13F-FF19CA865615}" sibTransId="{CB6BB80C-3721-45DD-8E69-99E9C9AD5759}"/>
    <dgm:cxn modelId="{3C8176C2-3F68-433D-9E37-70A54F900B50}" type="presOf" srcId="{CA24D98E-857F-4879-AC49-765E268E5400}" destId="{D3495C64-7B15-4A64-A2D9-0A2D41A041A7}" srcOrd="0" destOrd="0" presId="urn:microsoft.com/office/officeart/2005/8/layout/vList2"/>
    <dgm:cxn modelId="{B2C84DCE-D815-4C5B-9099-F4D3050E79ED}" type="presParOf" srcId="{064FDE93-01AC-4962-AC76-9F16296CDE1F}" destId="{386BE438-1E49-47DD-A43F-D8F9A4432E32}" srcOrd="0" destOrd="0" presId="urn:microsoft.com/office/officeart/2005/8/layout/vList2"/>
    <dgm:cxn modelId="{48EE523F-B165-48B9-9BFB-4652F25CD959}" type="presParOf" srcId="{064FDE93-01AC-4962-AC76-9F16296CDE1F}" destId="{38155BFF-52F9-4AF2-8D12-674B862598EF}" srcOrd="1" destOrd="0" presId="urn:microsoft.com/office/officeart/2005/8/layout/vList2"/>
    <dgm:cxn modelId="{61406222-681C-4260-A43A-73CF9FAC2576}" type="presParOf" srcId="{064FDE93-01AC-4962-AC76-9F16296CDE1F}" destId="{FF9E511F-72FC-4D88-BF3E-4093F31D44D1}" srcOrd="2" destOrd="0" presId="urn:microsoft.com/office/officeart/2005/8/layout/vList2"/>
    <dgm:cxn modelId="{85E8C70B-80AE-41B5-924C-88D57E2147D8}" type="presParOf" srcId="{064FDE93-01AC-4962-AC76-9F16296CDE1F}" destId="{F08293E5-8496-4FE4-B30B-69FA4D49B647}" srcOrd="3" destOrd="0" presId="urn:microsoft.com/office/officeart/2005/8/layout/vList2"/>
    <dgm:cxn modelId="{0456E89D-253C-4BB2-B5F8-F54DF8B57220}" type="presParOf" srcId="{064FDE93-01AC-4962-AC76-9F16296CDE1F}" destId="{9087A8B7-BBC0-43A0-A969-F38726AAB020}" srcOrd="4" destOrd="0" presId="urn:microsoft.com/office/officeart/2005/8/layout/vList2"/>
    <dgm:cxn modelId="{E580F19B-3D44-464E-9F2F-66ACBC251C98}" type="presParOf" srcId="{064FDE93-01AC-4962-AC76-9F16296CDE1F}" destId="{B6BB4B8F-0B8F-438C-810E-354BAC0B6D71}" srcOrd="5" destOrd="0" presId="urn:microsoft.com/office/officeart/2005/8/layout/vList2"/>
    <dgm:cxn modelId="{5A96D415-6760-42D9-94F0-86C190110B59}" type="presParOf" srcId="{064FDE93-01AC-4962-AC76-9F16296CDE1F}" destId="{D3495C64-7B15-4A64-A2D9-0A2D41A041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47E26-F1B6-4D5F-B5C6-BB9F1B3F35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2A284B-16F1-4C51-A8F6-AE5EDA2CFB5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aseline="0" dirty="0">
              <a:latin typeface="Sitka Small" pitchFamily="2" charset="0"/>
            </a:rPr>
            <a:t>утрата способности ориентироваться в ранее знакомых условиях</a:t>
          </a:r>
          <a:endParaRPr lang="ru-RU" sz="1400" dirty="0">
            <a:latin typeface="Sitka Small" pitchFamily="2" charset="0"/>
          </a:endParaRPr>
        </a:p>
      </dgm:t>
    </dgm:pt>
    <dgm:pt modelId="{DED91918-9D04-4684-869F-1B0AB42DC0F2}" type="parTrans" cxnId="{A5AFCDBD-A7CB-4504-81F4-12A610FBFB48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BF5600E4-FA51-47EC-85A8-DA8D410C0244}" type="sibTrans" cxnId="{A5AFCDBD-A7CB-4504-81F4-12A610FBFB48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9ED46C33-BBAC-487D-8362-6598B45DA47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aseline="0" dirty="0">
              <a:latin typeface="Sitka Small" pitchFamily="2" charset="0"/>
            </a:rPr>
            <a:t>нарушения ходьбы и других моторных функций</a:t>
          </a:r>
          <a:endParaRPr lang="ru-RU" sz="1400" dirty="0">
            <a:latin typeface="Sitka Small" pitchFamily="2" charset="0"/>
          </a:endParaRPr>
        </a:p>
      </dgm:t>
    </dgm:pt>
    <dgm:pt modelId="{9BDB40DD-E029-4D5B-8130-6373E5995C1A}" type="parTrans" cxnId="{ECA39BCA-D2B3-4C3B-AD30-AAB21B03E775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BA901812-1C97-4E29-9569-D39674116E92}" type="sibTrans" cxnId="{ECA39BCA-D2B3-4C3B-AD30-AAB21B03E775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0E3D2D57-7D59-4964-815C-1D3D73A8B44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aseline="0" dirty="0">
              <a:latin typeface="Sitka Small" pitchFamily="2" charset="0"/>
            </a:rPr>
            <a:t>нарушение речи</a:t>
          </a:r>
          <a:endParaRPr lang="ru-RU" sz="1400" dirty="0">
            <a:latin typeface="Sitka Small" pitchFamily="2" charset="0"/>
          </a:endParaRPr>
        </a:p>
      </dgm:t>
    </dgm:pt>
    <dgm:pt modelId="{C3D3D49E-E5F3-43F5-A205-AB8B720A6849}" type="parTrans" cxnId="{BFE11606-856E-45F2-9090-1C83C17A40C3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B4360F5B-D6D7-4361-B699-AF2BA042BADA}" type="sibTrans" cxnId="{BFE11606-856E-45F2-9090-1C83C17A40C3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ECF6630C-4B77-4CC0-9F86-9E204392B4E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aseline="0" dirty="0">
              <a:latin typeface="Sitka Small" pitchFamily="2" charset="0"/>
            </a:rPr>
            <a:t>нарушение контроля тазовых функций</a:t>
          </a:r>
          <a:endParaRPr lang="ru-RU" sz="1400" dirty="0">
            <a:latin typeface="Sitka Small" pitchFamily="2" charset="0"/>
          </a:endParaRPr>
        </a:p>
      </dgm:t>
    </dgm:pt>
    <dgm:pt modelId="{B77C2D26-167A-43F6-AFCE-3A50596FF1EC}" type="parTrans" cxnId="{543AF71E-E729-43CE-AC64-01B22A549A59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7033BEAF-E534-4299-8C92-3A3E1AF5C08C}" type="sibTrans" cxnId="{543AF71E-E729-43CE-AC64-01B22A549A59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902E6EEF-D301-48FB-A567-4C448EF673D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aseline="0" dirty="0">
              <a:latin typeface="Sitka Small" pitchFamily="2" charset="0"/>
            </a:rPr>
            <a:t>полная социальная, бытовая дезадаптация</a:t>
          </a:r>
          <a:endParaRPr lang="ru-RU" sz="1400" dirty="0">
            <a:latin typeface="Sitka Small" pitchFamily="2" charset="0"/>
          </a:endParaRPr>
        </a:p>
      </dgm:t>
    </dgm:pt>
    <dgm:pt modelId="{6672B148-6DC3-4888-BD27-E5BC7A287ACE}" type="parTrans" cxnId="{DA13EC86-71D0-4914-9750-8FB25983D9D7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30D2E1EE-0784-4276-8905-6E3788F76D7E}" type="sibTrans" cxnId="{DA13EC86-71D0-4914-9750-8FB25983D9D7}">
      <dgm:prSet/>
      <dgm:spPr/>
      <dgm:t>
        <a:bodyPr/>
        <a:lstStyle/>
        <a:p>
          <a:endParaRPr lang="ru-RU">
            <a:latin typeface="Sitka Small" pitchFamily="2" charset="0"/>
          </a:endParaRPr>
        </a:p>
      </dgm:t>
    </dgm:pt>
    <dgm:pt modelId="{05E92705-BF6C-4394-8917-AAA6AEC90985}" type="pres">
      <dgm:prSet presAssocID="{0D547E26-F1B6-4D5F-B5C6-BB9F1B3F3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FB088-0AEB-43E1-954D-68F40020F207}" type="pres">
      <dgm:prSet presAssocID="{D32A284B-16F1-4C51-A8F6-AE5EDA2CFB5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F0C59-5EB9-43BF-B7EF-1334FFAA7245}" type="pres">
      <dgm:prSet presAssocID="{BF5600E4-FA51-47EC-85A8-DA8D410C0244}" presName="spacer" presStyleCnt="0"/>
      <dgm:spPr/>
    </dgm:pt>
    <dgm:pt modelId="{8AAF337A-558F-416E-A78E-ED7E5E26A8C9}" type="pres">
      <dgm:prSet presAssocID="{9ED46C33-BBAC-487D-8362-6598B45DA47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A5CDE-FD40-4C3C-893F-BE5B0EBD3FB0}" type="pres">
      <dgm:prSet presAssocID="{BA901812-1C97-4E29-9569-D39674116E92}" presName="spacer" presStyleCnt="0"/>
      <dgm:spPr/>
    </dgm:pt>
    <dgm:pt modelId="{28F18E22-908B-466D-86BF-EA88003B45CB}" type="pres">
      <dgm:prSet presAssocID="{0E3D2D57-7D59-4964-815C-1D3D73A8B440}" presName="parentText" presStyleLbl="node1" presStyleIdx="2" presStyleCnt="5" custLinFactNeighborX="-351" custLinFactNeighborY="50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DDDAA-BB1A-49CD-AA10-989102EAC9BC}" type="pres">
      <dgm:prSet presAssocID="{B4360F5B-D6D7-4361-B699-AF2BA042BADA}" presName="spacer" presStyleCnt="0"/>
      <dgm:spPr/>
    </dgm:pt>
    <dgm:pt modelId="{42382BB6-7536-42EC-8141-70D81F158C71}" type="pres">
      <dgm:prSet presAssocID="{ECF6630C-4B77-4CC0-9F86-9E204392B4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F500C-7999-4411-906B-D98515E06533}" type="pres">
      <dgm:prSet presAssocID="{7033BEAF-E534-4299-8C92-3A3E1AF5C08C}" presName="spacer" presStyleCnt="0"/>
      <dgm:spPr/>
    </dgm:pt>
    <dgm:pt modelId="{E8E3A616-26D2-410D-8FBC-2D1006490FDE}" type="pres">
      <dgm:prSet presAssocID="{902E6EEF-D301-48FB-A567-4C448EF673D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E11606-856E-45F2-9090-1C83C17A40C3}" srcId="{0D547E26-F1B6-4D5F-B5C6-BB9F1B3F352D}" destId="{0E3D2D57-7D59-4964-815C-1D3D73A8B440}" srcOrd="2" destOrd="0" parTransId="{C3D3D49E-E5F3-43F5-A205-AB8B720A6849}" sibTransId="{B4360F5B-D6D7-4361-B699-AF2BA042BADA}"/>
    <dgm:cxn modelId="{FFF68A94-EC8D-4DA8-BCED-A320FA2A75E9}" type="presOf" srcId="{902E6EEF-D301-48FB-A567-4C448EF673D2}" destId="{E8E3A616-26D2-410D-8FBC-2D1006490FDE}" srcOrd="0" destOrd="0" presId="urn:microsoft.com/office/officeart/2005/8/layout/vList2"/>
    <dgm:cxn modelId="{234BC83B-A577-42E7-8A5C-0D8D136AD827}" type="presOf" srcId="{ECF6630C-4B77-4CC0-9F86-9E204392B4E8}" destId="{42382BB6-7536-42EC-8141-70D81F158C71}" srcOrd="0" destOrd="0" presId="urn:microsoft.com/office/officeart/2005/8/layout/vList2"/>
    <dgm:cxn modelId="{543AF71E-E729-43CE-AC64-01B22A549A59}" srcId="{0D547E26-F1B6-4D5F-B5C6-BB9F1B3F352D}" destId="{ECF6630C-4B77-4CC0-9F86-9E204392B4E8}" srcOrd="3" destOrd="0" parTransId="{B77C2D26-167A-43F6-AFCE-3A50596FF1EC}" sibTransId="{7033BEAF-E534-4299-8C92-3A3E1AF5C08C}"/>
    <dgm:cxn modelId="{78BC31AF-1A99-49B6-833B-726FCFB8D14A}" type="presOf" srcId="{0D547E26-F1B6-4D5F-B5C6-BB9F1B3F352D}" destId="{05E92705-BF6C-4394-8917-AAA6AEC90985}" srcOrd="0" destOrd="0" presId="urn:microsoft.com/office/officeart/2005/8/layout/vList2"/>
    <dgm:cxn modelId="{28D7FD7A-8D49-4CCA-B318-CEED69846DEE}" type="presOf" srcId="{0E3D2D57-7D59-4964-815C-1D3D73A8B440}" destId="{28F18E22-908B-466D-86BF-EA88003B45CB}" srcOrd="0" destOrd="0" presId="urn:microsoft.com/office/officeart/2005/8/layout/vList2"/>
    <dgm:cxn modelId="{ECA39BCA-D2B3-4C3B-AD30-AAB21B03E775}" srcId="{0D547E26-F1B6-4D5F-B5C6-BB9F1B3F352D}" destId="{9ED46C33-BBAC-487D-8362-6598B45DA474}" srcOrd="1" destOrd="0" parTransId="{9BDB40DD-E029-4D5B-8130-6373E5995C1A}" sibTransId="{BA901812-1C97-4E29-9569-D39674116E92}"/>
    <dgm:cxn modelId="{8A9CCE82-C97F-46E0-AF81-A1BEB198829F}" type="presOf" srcId="{D32A284B-16F1-4C51-A8F6-AE5EDA2CFB57}" destId="{BD0FB088-0AEB-43E1-954D-68F40020F207}" srcOrd="0" destOrd="0" presId="urn:microsoft.com/office/officeart/2005/8/layout/vList2"/>
    <dgm:cxn modelId="{DA13EC86-71D0-4914-9750-8FB25983D9D7}" srcId="{0D547E26-F1B6-4D5F-B5C6-BB9F1B3F352D}" destId="{902E6EEF-D301-48FB-A567-4C448EF673D2}" srcOrd="4" destOrd="0" parTransId="{6672B148-6DC3-4888-BD27-E5BC7A287ACE}" sibTransId="{30D2E1EE-0784-4276-8905-6E3788F76D7E}"/>
    <dgm:cxn modelId="{0B3A7C11-8848-4A6F-934A-AF210B412D20}" type="presOf" srcId="{9ED46C33-BBAC-487D-8362-6598B45DA474}" destId="{8AAF337A-558F-416E-A78E-ED7E5E26A8C9}" srcOrd="0" destOrd="0" presId="urn:microsoft.com/office/officeart/2005/8/layout/vList2"/>
    <dgm:cxn modelId="{A5AFCDBD-A7CB-4504-81F4-12A610FBFB48}" srcId="{0D547E26-F1B6-4D5F-B5C6-BB9F1B3F352D}" destId="{D32A284B-16F1-4C51-A8F6-AE5EDA2CFB57}" srcOrd="0" destOrd="0" parTransId="{DED91918-9D04-4684-869F-1B0AB42DC0F2}" sibTransId="{BF5600E4-FA51-47EC-85A8-DA8D410C0244}"/>
    <dgm:cxn modelId="{4774EDE9-0946-4C22-A4D1-DBDC04ACE0F0}" type="presParOf" srcId="{05E92705-BF6C-4394-8917-AAA6AEC90985}" destId="{BD0FB088-0AEB-43E1-954D-68F40020F207}" srcOrd="0" destOrd="0" presId="urn:microsoft.com/office/officeart/2005/8/layout/vList2"/>
    <dgm:cxn modelId="{A2E7889B-00DC-4E9B-9534-94FC636D9AB3}" type="presParOf" srcId="{05E92705-BF6C-4394-8917-AAA6AEC90985}" destId="{1E7F0C59-5EB9-43BF-B7EF-1334FFAA7245}" srcOrd="1" destOrd="0" presId="urn:microsoft.com/office/officeart/2005/8/layout/vList2"/>
    <dgm:cxn modelId="{99E8F614-528D-4100-A96E-9784B33362F3}" type="presParOf" srcId="{05E92705-BF6C-4394-8917-AAA6AEC90985}" destId="{8AAF337A-558F-416E-A78E-ED7E5E26A8C9}" srcOrd="2" destOrd="0" presId="urn:microsoft.com/office/officeart/2005/8/layout/vList2"/>
    <dgm:cxn modelId="{53C0CFE3-60B1-48EC-B71B-501D8FAFC131}" type="presParOf" srcId="{05E92705-BF6C-4394-8917-AAA6AEC90985}" destId="{B60A5CDE-FD40-4C3C-893F-BE5B0EBD3FB0}" srcOrd="3" destOrd="0" presId="urn:microsoft.com/office/officeart/2005/8/layout/vList2"/>
    <dgm:cxn modelId="{C9CF0AEC-5A26-4266-8FEA-33670AA7C2E7}" type="presParOf" srcId="{05E92705-BF6C-4394-8917-AAA6AEC90985}" destId="{28F18E22-908B-466D-86BF-EA88003B45CB}" srcOrd="4" destOrd="0" presId="urn:microsoft.com/office/officeart/2005/8/layout/vList2"/>
    <dgm:cxn modelId="{5494AE06-4F38-4367-A619-B7328B5F77FD}" type="presParOf" srcId="{05E92705-BF6C-4394-8917-AAA6AEC90985}" destId="{094DDDAA-BB1A-49CD-AA10-989102EAC9BC}" srcOrd="5" destOrd="0" presId="urn:microsoft.com/office/officeart/2005/8/layout/vList2"/>
    <dgm:cxn modelId="{46318EF8-272A-4521-BDA5-3DB1F2BE0CD7}" type="presParOf" srcId="{05E92705-BF6C-4394-8917-AAA6AEC90985}" destId="{42382BB6-7536-42EC-8141-70D81F158C71}" srcOrd="6" destOrd="0" presId="urn:microsoft.com/office/officeart/2005/8/layout/vList2"/>
    <dgm:cxn modelId="{0BF9D8C9-5A5E-4415-ACF0-1DDE77BE92D3}" type="presParOf" srcId="{05E92705-BF6C-4394-8917-AAA6AEC90985}" destId="{267F500C-7999-4411-906B-D98515E06533}" srcOrd="7" destOrd="0" presId="urn:microsoft.com/office/officeart/2005/8/layout/vList2"/>
    <dgm:cxn modelId="{F4FDB948-5943-4E95-BAA5-C64B9801E646}" type="presParOf" srcId="{05E92705-BF6C-4394-8917-AAA6AEC90985}" destId="{E8E3A616-26D2-410D-8FBC-2D1006490F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E1806C-0F86-4309-8180-42617A49A2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E91F9EB-1B7E-4D62-9687-7EA7C1BD0B4B}">
      <dgm:prSet/>
      <dgm:spPr/>
      <dgm:t>
        <a:bodyPr/>
        <a:lstStyle/>
        <a:p>
          <a:r>
            <a:rPr lang="ru-RU" baseline="0"/>
            <a:t>Группа 1. Получатели социальных услуг со значительной степенью нарушений,  нуждающиеся в постоянной посторонней помощи.</a:t>
          </a:r>
          <a:endParaRPr lang="ru-RU"/>
        </a:p>
      </dgm:t>
    </dgm:pt>
    <dgm:pt modelId="{340F1C2D-F163-4033-A106-A01F977F4B6F}" type="parTrans" cxnId="{B5140A07-D234-4666-9125-6D8AA7B517EF}">
      <dgm:prSet/>
      <dgm:spPr/>
      <dgm:t>
        <a:bodyPr/>
        <a:lstStyle/>
        <a:p>
          <a:endParaRPr lang="ru-RU"/>
        </a:p>
      </dgm:t>
    </dgm:pt>
    <dgm:pt modelId="{B3FE0234-FADB-455B-8729-CC5AF8D9364D}" type="sibTrans" cxnId="{B5140A07-D234-4666-9125-6D8AA7B517EF}">
      <dgm:prSet/>
      <dgm:spPr/>
      <dgm:t>
        <a:bodyPr/>
        <a:lstStyle/>
        <a:p>
          <a:endParaRPr lang="ru-RU"/>
        </a:p>
      </dgm:t>
    </dgm:pt>
    <dgm:pt modelId="{8902E26F-400A-4FEF-824E-D60B4499F05A}">
      <dgm:prSet/>
      <dgm:spPr/>
      <dgm:t>
        <a:bodyPr/>
        <a:lstStyle/>
        <a:p>
          <a:r>
            <a:rPr lang="ru-RU" baseline="0" dirty="0"/>
            <a:t>Группа 2. Получатели социальных услуг с умеренной степенью нарушений. Нуждаются в регулярной посторонней помощи.</a:t>
          </a:r>
          <a:endParaRPr lang="ru-RU" dirty="0"/>
        </a:p>
      </dgm:t>
    </dgm:pt>
    <dgm:pt modelId="{5EACF54B-9086-4D41-B969-5E41A9AAF089}" type="parTrans" cxnId="{370A180E-B952-4896-9BF3-F720FB1DA24D}">
      <dgm:prSet/>
      <dgm:spPr/>
      <dgm:t>
        <a:bodyPr/>
        <a:lstStyle/>
        <a:p>
          <a:endParaRPr lang="ru-RU"/>
        </a:p>
      </dgm:t>
    </dgm:pt>
    <dgm:pt modelId="{91CD6583-F30A-4AA8-8B72-11957D962A40}" type="sibTrans" cxnId="{370A180E-B952-4896-9BF3-F720FB1DA24D}">
      <dgm:prSet/>
      <dgm:spPr/>
      <dgm:t>
        <a:bodyPr/>
        <a:lstStyle/>
        <a:p>
          <a:endParaRPr lang="ru-RU"/>
        </a:p>
      </dgm:t>
    </dgm:pt>
    <dgm:pt modelId="{2CA7ECA7-6D82-4695-9C50-E02C4FCB0ECB}">
      <dgm:prSet/>
      <dgm:spPr/>
      <dgm:t>
        <a:bodyPr/>
        <a:lstStyle/>
        <a:p>
          <a:r>
            <a:rPr lang="ru-RU" baseline="0" dirty="0"/>
            <a:t>Группа 3. Получатели социальных услуг с незначительными когнитивными нарушениями. Нуждаются в периодической посторонней помощи.</a:t>
          </a:r>
          <a:endParaRPr lang="ru-RU" dirty="0"/>
        </a:p>
      </dgm:t>
    </dgm:pt>
    <dgm:pt modelId="{45E15D8B-3771-41DC-A635-659C21522AD3}" type="parTrans" cxnId="{E0A7FF90-A687-493C-9790-2055EEFD1ADE}">
      <dgm:prSet/>
      <dgm:spPr/>
      <dgm:t>
        <a:bodyPr/>
        <a:lstStyle/>
        <a:p>
          <a:endParaRPr lang="ru-RU"/>
        </a:p>
      </dgm:t>
    </dgm:pt>
    <dgm:pt modelId="{E0FCC4AA-E4B4-45AF-A0FA-2E9120AF8714}" type="sibTrans" cxnId="{E0A7FF90-A687-493C-9790-2055EEFD1ADE}">
      <dgm:prSet/>
      <dgm:spPr/>
      <dgm:t>
        <a:bodyPr/>
        <a:lstStyle/>
        <a:p>
          <a:endParaRPr lang="ru-RU"/>
        </a:p>
      </dgm:t>
    </dgm:pt>
    <dgm:pt modelId="{7A9E53D2-5FC1-477D-BCCA-7D54084513C3}" type="pres">
      <dgm:prSet presAssocID="{54E1806C-0F86-4309-8180-42617A49A2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C254A-424B-4966-B5CD-9EEBEAC6ED40}" type="pres">
      <dgm:prSet presAssocID="{AE91F9EB-1B7E-4D62-9687-7EA7C1BD0B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EA59E-DA49-4486-9AD2-9869F170ACFB}" type="pres">
      <dgm:prSet presAssocID="{B3FE0234-FADB-455B-8729-CC5AF8D9364D}" presName="sibTrans" presStyleLbl="sibTrans2D1" presStyleIdx="0" presStyleCnt="2" custLinFactX="100000" custLinFactNeighborX="169206" custLinFactNeighborY="21152"/>
      <dgm:spPr/>
      <dgm:t>
        <a:bodyPr/>
        <a:lstStyle/>
        <a:p>
          <a:endParaRPr lang="ru-RU"/>
        </a:p>
      </dgm:t>
    </dgm:pt>
    <dgm:pt modelId="{CAA9BDD8-86C0-49C3-90E3-6807F4F91851}" type="pres">
      <dgm:prSet presAssocID="{B3FE0234-FADB-455B-8729-CC5AF8D9364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8D7DC0F-E719-498E-8283-9EF7037B2FE9}" type="pres">
      <dgm:prSet presAssocID="{8902E26F-400A-4FEF-824E-D60B4499F0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26738-E510-4907-851C-F27247E3A853}" type="pres">
      <dgm:prSet presAssocID="{91CD6583-F30A-4AA8-8B72-11957D962A40}" presName="sibTrans" presStyleLbl="sibTrans2D1" presStyleIdx="1" presStyleCnt="2" custLinFactX="100000" custLinFactNeighborX="115988" custLinFactNeighborY="-7286"/>
      <dgm:spPr/>
      <dgm:t>
        <a:bodyPr/>
        <a:lstStyle/>
        <a:p>
          <a:endParaRPr lang="ru-RU"/>
        </a:p>
      </dgm:t>
    </dgm:pt>
    <dgm:pt modelId="{00012615-30FD-4E3A-A2DB-698D9F6F072D}" type="pres">
      <dgm:prSet presAssocID="{91CD6583-F30A-4AA8-8B72-11957D962A4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B9444CD-22A2-431D-B9A6-738232DF5F9F}" type="pres">
      <dgm:prSet presAssocID="{2CA7ECA7-6D82-4695-9C50-E02C4FCB0E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B774D-7F7B-46BA-8738-CE7F542E2173}" type="presOf" srcId="{91CD6583-F30A-4AA8-8B72-11957D962A40}" destId="{00012615-30FD-4E3A-A2DB-698D9F6F072D}" srcOrd="1" destOrd="0" presId="urn:microsoft.com/office/officeart/2005/8/layout/process1"/>
    <dgm:cxn modelId="{231A224F-2F0E-4D5D-A890-B919D7CCE6F3}" type="presOf" srcId="{54E1806C-0F86-4309-8180-42617A49A2DC}" destId="{7A9E53D2-5FC1-477D-BCCA-7D54084513C3}" srcOrd="0" destOrd="0" presId="urn:microsoft.com/office/officeart/2005/8/layout/process1"/>
    <dgm:cxn modelId="{E0A7FF90-A687-493C-9790-2055EEFD1ADE}" srcId="{54E1806C-0F86-4309-8180-42617A49A2DC}" destId="{2CA7ECA7-6D82-4695-9C50-E02C4FCB0ECB}" srcOrd="2" destOrd="0" parTransId="{45E15D8B-3771-41DC-A635-659C21522AD3}" sibTransId="{E0FCC4AA-E4B4-45AF-A0FA-2E9120AF8714}"/>
    <dgm:cxn modelId="{30CC309B-9509-4A64-88C5-055B424E0ED9}" type="presOf" srcId="{AE91F9EB-1B7E-4D62-9687-7EA7C1BD0B4B}" destId="{B34C254A-424B-4966-B5CD-9EEBEAC6ED40}" srcOrd="0" destOrd="0" presId="urn:microsoft.com/office/officeart/2005/8/layout/process1"/>
    <dgm:cxn modelId="{CF49A82B-D16E-4A14-90C3-CADA388CDDE5}" type="presOf" srcId="{91CD6583-F30A-4AA8-8B72-11957D962A40}" destId="{CAE26738-E510-4907-851C-F27247E3A853}" srcOrd="0" destOrd="0" presId="urn:microsoft.com/office/officeart/2005/8/layout/process1"/>
    <dgm:cxn modelId="{46F43712-ECAD-46C5-8539-81F19C5D4A54}" type="presOf" srcId="{B3FE0234-FADB-455B-8729-CC5AF8D9364D}" destId="{CAA9BDD8-86C0-49C3-90E3-6807F4F91851}" srcOrd="1" destOrd="0" presId="urn:microsoft.com/office/officeart/2005/8/layout/process1"/>
    <dgm:cxn modelId="{3CF9C29B-5EBF-49F3-B8A1-43030DE21240}" type="presOf" srcId="{8902E26F-400A-4FEF-824E-D60B4499F05A}" destId="{08D7DC0F-E719-498E-8283-9EF7037B2FE9}" srcOrd="0" destOrd="0" presId="urn:microsoft.com/office/officeart/2005/8/layout/process1"/>
    <dgm:cxn modelId="{B5140A07-D234-4666-9125-6D8AA7B517EF}" srcId="{54E1806C-0F86-4309-8180-42617A49A2DC}" destId="{AE91F9EB-1B7E-4D62-9687-7EA7C1BD0B4B}" srcOrd="0" destOrd="0" parTransId="{340F1C2D-F163-4033-A106-A01F977F4B6F}" sibTransId="{B3FE0234-FADB-455B-8729-CC5AF8D9364D}"/>
    <dgm:cxn modelId="{FF436170-56B0-49E9-96E5-4D3256317F02}" type="presOf" srcId="{B3FE0234-FADB-455B-8729-CC5AF8D9364D}" destId="{8D5EA59E-DA49-4486-9AD2-9869F170ACFB}" srcOrd="0" destOrd="0" presId="urn:microsoft.com/office/officeart/2005/8/layout/process1"/>
    <dgm:cxn modelId="{370A180E-B952-4896-9BF3-F720FB1DA24D}" srcId="{54E1806C-0F86-4309-8180-42617A49A2DC}" destId="{8902E26F-400A-4FEF-824E-D60B4499F05A}" srcOrd="1" destOrd="0" parTransId="{5EACF54B-9086-4D41-B969-5E41A9AAF089}" sibTransId="{91CD6583-F30A-4AA8-8B72-11957D962A40}"/>
    <dgm:cxn modelId="{8AD6D571-4C85-413F-974D-7FB266991EC8}" type="presOf" srcId="{2CA7ECA7-6D82-4695-9C50-E02C4FCB0ECB}" destId="{CB9444CD-22A2-431D-B9A6-738232DF5F9F}" srcOrd="0" destOrd="0" presId="urn:microsoft.com/office/officeart/2005/8/layout/process1"/>
    <dgm:cxn modelId="{974CA92F-DF49-4D51-90CE-52FF1EA2C90E}" type="presParOf" srcId="{7A9E53D2-5FC1-477D-BCCA-7D54084513C3}" destId="{B34C254A-424B-4966-B5CD-9EEBEAC6ED40}" srcOrd="0" destOrd="0" presId="urn:microsoft.com/office/officeart/2005/8/layout/process1"/>
    <dgm:cxn modelId="{1C58EBE7-8E4D-4E6B-83F3-F13F80DA7610}" type="presParOf" srcId="{7A9E53D2-5FC1-477D-BCCA-7D54084513C3}" destId="{8D5EA59E-DA49-4486-9AD2-9869F170ACFB}" srcOrd="1" destOrd="0" presId="urn:microsoft.com/office/officeart/2005/8/layout/process1"/>
    <dgm:cxn modelId="{B92CAB57-2FE9-459E-96CC-215B7DF0E422}" type="presParOf" srcId="{8D5EA59E-DA49-4486-9AD2-9869F170ACFB}" destId="{CAA9BDD8-86C0-49C3-90E3-6807F4F91851}" srcOrd="0" destOrd="0" presId="urn:microsoft.com/office/officeart/2005/8/layout/process1"/>
    <dgm:cxn modelId="{A840B080-82CA-4FA4-92BF-50D867C33022}" type="presParOf" srcId="{7A9E53D2-5FC1-477D-BCCA-7D54084513C3}" destId="{08D7DC0F-E719-498E-8283-9EF7037B2FE9}" srcOrd="2" destOrd="0" presId="urn:microsoft.com/office/officeart/2005/8/layout/process1"/>
    <dgm:cxn modelId="{60178141-FEBD-4C91-828F-FC30FDF49BBF}" type="presParOf" srcId="{7A9E53D2-5FC1-477D-BCCA-7D54084513C3}" destId="{CAE26738-E510-4907-851C-F27247E3A853}" srcOrd="3" destOrd="0" presId="urn:microsoft.com/office/officeart/2005/8/layout/process1"/>
    <dgm:cxn modelId="{C116BB3A-FC55-4955-9CE7-7C2AB6345F33}" type="presParOf" srcId="{CAE26738-E510-4907-851C-F27247E3A853}" destId="{00012615-30FD-4E3A-A2DB-698D9F6F072D}" srcOrd="0" destOrd="0" presId="urn:microsoft.com/office/officeart/2005/8/layout/process1"/>
    <dgm:cxn modelId="{9D447F36-013F-46A9-ADD5-25C4F16E1CA2}" type="presParOf" srcId="{7A9E53D2-5FC1-477D-BCCA-7D54084513C3}" destId="{CB9444CD-22A2-431D-B9A6-738232DF5F9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7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8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510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0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0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3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8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4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5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6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5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6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0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6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80715403?w=wall-180715403_3555" TargetMode="External"/><Relationship Id="rId2" Type="http://schemas.openxmlformats.org/officeDocument/2006/relationships/hyperlink" Target="https://vk.com/club180715403?w=wall-180715403_1025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vk.com/video173554245_456240336" TargetMode="External"/><Relationship Id="rId4" Type="http://schemas.openxmlformats.org/officeDocument/2006/relationships/hyperlink" Target="https://vk.com/club180715403?w=wall-180715403_22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yb-pni.ru/" TargetMode="External"/><Relationship Id="rId2" Type="http://schemas.openxmlformats.org/officeDocument/2006/relationships/hyperlink" Target="https://vk.com/club180715403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" y="1207476"/>
            <a:ext cx="8458200" cy="214532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 smtClean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 smtClean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 smtClean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 smtClean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 smtClean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 smtClean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 smtClean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 smtClean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 smtClean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>
                <a:latin typeface="Sitka Small Semibold" pitchFamily="2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ФИЗИЧЕСКАЯ АКТИВНОСТЬ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КАК МЕТОД УЛУЧШЕНИЯ МЕНТАЛЬНОГО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ЗДОРОВЬЯ и социализации</a:t>
            </a:r>
            <a:r>
              <a:rPr lang="ru-RU" sz="4000" dirty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4000" dirty="0">
                <a:latin typeface="Sitka Small Semibold" pitchFamily="2" charset="0"/>
                <a:cs typeface="Times New Roman" pitchFamily="18" charset="0"/>
              </a:rPr>
            </a:br>
            <a:endParaRPr lang="ru-RU" sz="4000" dirty="0">
              <a:latin typeface="Sitka Small Semibold" pitchFamily="2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1632" y="4736124"/>
            <a:ext cx="6963506" cy="1525960"/>
          </a:xfrm>
        </p:spPr>
        <p:txBody>
          <a:bodyPr>
            <a:normAutofit fontScale="77500" lnSpcReduction="20000"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Ярославской области 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Рыбинский Психоневрологический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Рыбинск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993DD9F-9D6F-4E2D-ACEF-7218C956F699}"/>
              </a:ext>
            </a:extLst>
          </p:cNvPr>
          <p:cNvSpPr/>
          <p:nvPr/>
        </p:nvSpPr>
        <p:spPr>
          <a:xfrm>
            <a:off x="558846" y="658156"/>
            <a:ext cx="7955969" cy="213193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63500" dist="63500" dir="60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95" y="116632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Этапы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реализации программы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I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Этап (подготовительный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)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604448" cy="4740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3. Подготовка и обучение младшего персонала по темам:                                                                                  -  дыхательная гимнастика;                                                                                                                                                                    -  организация активного досуга ПСУ;                                                                                                                                             -  позиционирование,                                                                                                                                                                       -  «Школа движения» </a:t>
            </a:r>
          </a:p>
          <a:p>
            <a:pPr marL="0" indent="0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4.Формирование групп получателей социальных услуг, участвующих в реализации программы, в зависимости от степени выраженности когнитивно-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мнестических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нарушений</a:t>
            </a:r>
          </a:p>
          <a:p>
            <a:pPr marL="0" indent="0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5.Выбор контрольных точек, оценочных шкал, методов динамического наблюдения</a:t>
            </a:r>
          </a:p>
          <a:p>
            <a:endParaRPr lang="ru-RU" sz="1400" dirty="0">
              <a:latin typeface="Sitka Small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243B06-0B93-400E-9355-360F9FD39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51918"/>
            <a:ext cx="2677388" cy="1859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AA4D83-7899-4661-9398-F62DA3208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0" y="1126123"/>
            <a:ext cx="8280920" cy="55999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08DF1A-9160-491A-A59E-BFC28FE8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548680"/>
            <a:ext cx="7773338" cy="1596177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</a:rPr>
              <a:t>Группы получателей социальных услуг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EA315AC-D4F4-4189-9FAE-554E920D8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256543"/>
              </p:ext>
            </p:extLst>
          </p:nvPr>
        </p:nvGraphicFramePr>
        <p:xfrm>
          <a:off x="685331" y="2367094"/>
          <a:ext cx="7773339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36581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914" y="476672"/>
            <a:ext cx="7773338" cy="1596177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Этапы реализации программы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II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Этап (основной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),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непосредственная реализация программы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992" y="1855365"/>
            <a:ext cx="818676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                                 Формы занятий с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группой: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Индивидуальные занятия в комнатах и зале ЛФ;                                                                                           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Дыхательная гимнастика;                                                                                                                                       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Позиционирование;                                                                                                                                                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Вертикализация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Формирование навыков ходьбы,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восстановление нарушенных паттернов;                                                        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Миофасциальное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расслабление;                                                                                                                           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Проприоцептивная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нейромышечная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фасилитация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ПНФтерапия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);                                                      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Посильное участие в физкультурно-оздоровительных и спортивных мероприятиях.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57E511-BC01-4B72-807F-961103217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93" y="2852936"/>
            <a:ext cx="2322938" cy="1742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188640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Этапы реализации программы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II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Этап (основной),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непосредственная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реализация программы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60882"/>
            <a:ext cx="8207149" cy="4680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                                                     Формы занятий  с 2 и 3 группой: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групповые занятия в зале ЛФ;                                                                                                                                  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спортивная секция «Учись двигаться»;                                                                                                                         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спортивные  игры (настольный теннис; футбол, зимний футбол, хоккей, хоккей на траве, городки, волейбол, бадминтон, </a:t>
            </a:r>
            <a:r>
              <a:rPr lang="ru-RU" sz="5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джакколо</a:t>
            </a: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),                                                                                                                              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общая физическая подготовка;                                                                                                                                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скандинавская ходьба;                                                                                                                                               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уличные тренажеры;                                                                                                                                                 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легкая атлетика;                                                                                          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велоспорт;                                                                                                                               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ЛФ в бассейне, оздоровительное плавание;                                                                                                                      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настольные игры;                                                                                                                                                     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спортивно-массовые мероприятия;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единоборства (адаптивное самбо, адаптивное тхэквондо);                                                                                   </a:t>
            </a:r>
          </a:p>
          <a:p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оздоровительный фитнес (здоровая спина, Пилатес, </a:t>
            </a:r>
            <a:r>
              <a:rPr lang="ru-RU" sz="5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Портдебра</a:t>
            </a: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);  </a:t>
            </a:r>
          </a:p>
          <a:p>
            <a:endParaRPr lang="ru-RU" sz="5600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FD8755-55A0-4344-A0F9-D1766BC98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38" y="3645024"/>
            <a:ext cx="249234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260648"/>
            <a:ext cx="7773338" cy="159617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Этапы реализации программы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II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Этап (основной),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непосредственная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реализация программы.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1867574"/>
            <a:ext cx="7056784" cy="472977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Наряду с различными видами физической активности применялись другие методы воздействия на психические функции:</a:t>
            </a:r>
          </a:p>
          <a:p>
            <a:pPr>
              <a:buNone/>
            </a:pP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  <a:cs typeface="Times New Roman" pitchFamily="18" charset="0"/>
            </a:endParaRP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     занятия с психологом,  в том числе </a:t>
            </a: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с применением комплекса БОС- Лого,                       </a:t>
            </a: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занятия в сенсорной комнате,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гарденотерапия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;                                                                                                                                                           </a:t>
            </a:r>
          </a:p>
          <a:p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анималотерапия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,                                                                                                                                                         </a:t>
            </a: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школа танца,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творческие занятия  студии</a:t>
            </a: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«Разноцветные фантазии» </a:t>
            </a:r>
          </a:p>
          <a:p>
            <a:pPr marL="0" indent="0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(лепка, рисование, вышивка,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квилинг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, аппликация),                                                                                                                                                                   </a:t>
            </a: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посильная трудотерапия.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8C1D30-6F72-499B-9C1E-EBD674EBC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36912"/>
            <a:ext cx="2304255" cy="2970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Этапы реализации программы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III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этап  (заключительный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),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оценка результатов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331" y="1484784"/>
            <a:ext cx="6911005" cy="5112568"/>
          </a:xfrm>
        </p:spPr>
        <p:txBody>
          <a:bodyPr>
            <a:normAutofit fontScale="62500" lnSpcReduction="20000"/>
          </a:bodyPr>
          <a:lstStyle/>
          <a:p>
            <a:pPr algn="ctr" fontAlgn="base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Условия диагностического обследования: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проведение в первой половине дня, исключение усталости, сонливости, выраженного  эмоционального напряжения,  тяжелой физической работы, просмотра телепередач. 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Применяемые шкалы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опросники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Краткая шкала оценки психического статуса (КШОПС),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Шкала  DASS-21  для оценки тревожности, депрессии и стресса.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Корректурные пробы для исследования произвольного внимания и для оценки темпа психомоторной деятельности, работоспособности и устойчивости к монотонной деятельности.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Индекс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Бартела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для оценки повседневной активности жизни.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Опросник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DASH (активность в повседневной жизни), где до 25 баллов наилучший результат.   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Проба 10 слов (анализируется непосредственное и отсроченное запоминание).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Оценка спонтанной речи в диалоге и во время описания картинок.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320F261-476A-4C1C-83CC-966794AAA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71" y="1916832"/>
            <a:ext cx="1581858" cy="159617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623" y="149479"/>
            <a:ext cx="7773338" cy="13934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anose="02020603050405020304" pitchFamily="18" charset="0"/>
              </a:rPr>
              <a:t>Этапы реализации программы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III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этап  (заключительный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),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оценка результатов.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6262933" cy="759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Диаграмма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1. Оценка полученных результатов.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14" y="2258634"/>
            <a:ext cx="6828184" cy="43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172593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anose="02020603050405020304" pitchFamily="18" charset="0"/>
              </a:rPr>
              <a:t>Этапы реализации программы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III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этап  (заключительный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),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оценка результатов.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054" y="1556792"/>
            <a:ext cx="6947891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Диаграмма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Оценка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полученных результатов.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1" y="2491022"/>
            <a:ext cx="7990037" cy="419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60837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37" y="116632"/>
            <a:ext cx="7773338" cy="15219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anose="02020603050405020304" pitchFamily="18" charset="0"/>
              </a:rPr>
              <a:t>Этапы реализации 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III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этап  (заключительный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),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оценка результатов.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169" y="1594337"/>
            <a:ext cx="5040559" cy="53691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  Результаты реализации программы: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3  раза увеличилось количество лиц, участвующих в программе (с 53 до 178).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Улучшилась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активность в повседневной жизни (2 и 3 группа ПСУ) на 12-14%;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Улучшились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память, внимание, усидчивость (по результатам корректурных проб).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Улучшилась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спонтанная речь в диалоге и во время описания картинок (3 группа ПСУ).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Снизилась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тревожность (во всех группах).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Улучшились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коммуникативные навыки, появились новые дружеские контакты внутри и за пределами интерната.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AF9656-4026-4E39-A936-18EDB7AAB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2896"/>
            <a:ext cx="2636912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44330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268710"/>
            <a:ext cx="7773338" cy="126701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anose="02020603050405020304" pitchFamily="18" charset="0"/>
              </a:rPr>
              <a:t>Этапы реализации 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III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этап  (заключительный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),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оценка результатов.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908" y="1772816"/>
            <a:ext cx="5593360" cy="48164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Благодаря внедрению программы увеличилась социальная активность и качество жизни наших подопечных. Мы приняли участие в мероприятиях, проводимых в городе и области: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Серия забегов «Бегом по Золотому Кольцу»,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Бег по шоссе имени П.И.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Батова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, Ф.М. Харитонова,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Открытый чемпионат Ярославской области по велоспорту для лиц с ограниченными возможностями,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Фестиваль адаптивной физической культуры «Седьмой лепесток»,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Сдача нормативов ГТО,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«Модный показ» - представление коллекции вечерних платьев модельера Наталии Валиевой.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Три  человека приняли участие в программе «Сопровождаемое проживание» и с 2022 г. живут вне стен интерната.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44" y="1280501"/>
            <a:ext cx="332898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59" y="3841506"/>
            <a:ext cx="33416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2542"/>
            <a:ext cx="7344816" cy="12402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Введение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32582" cy="4608512"/>
          </a:xfrm>
        </p:spPr>
        <p:txBody>
          <a:bodyPr>
            <a:normAutofit fontScale="77500" lnSpcReduction="20000"/>
          </a:bodyPr>
          <a:lstStyle/>
          <a:p>
            <a:pPr indent="450000"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По данным ВОЗ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.), физическая активность улучшает здоровье. Растущий объем исследований подчеркивает, что физически активный образ жизни связан не только с улучшением общего самочувствия, но и с  физиологическими изменениями в мозге, повышением его  когнитивного функционирования, что особенно актуально для лиц с ментальной недостаточностью.</a:t>
            </a:r>
          </a:p>
          <a:p>
            <a:pPr indent="450000"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Представленная программа разработана в соответствии с Конвенцией о правах инвалидов, национальным проектом  «Демография», федеральными проектами «Старшее поколение»,  «Укрепление общественного здоровья», «Спорт – норма жизни», а также проектом   Стратегии   развития системы охраны психического здоровья в Российской Федерации до 2025 г., ускоренного развития системы комплексной психосоциальной реабилитации для пациентов с психическими  расстройствами.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EA90B4-85B6-4C19-A18A-2B9CFAD99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08684"/>
            <a:ext cx="2088232" cy="1537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458" y="116632"/>
            <a:ext cx="7631084" cy="151433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anose="02020603050405020304" pitchFamily="18" charset="0"/>
              </a:rPr>
              <a:t>Возможность тиражирования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30" y="1630970"/>
            <a:ext cx="7773339" cy="38862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Программа  носит универсальный характер и может быть применена на других территориях, в организациях. Программа разработана для лиц с ограниченными возможностями здоровья, компетенции и организационные схемы могут быть переданы другим субъектам.                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      Оценка возможностей тиражирования: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Экономическая целесообразность (не требуется больших финансовых затрат).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Возможность адаптации программы  под любую целевую группу, учитывая физические и психические особенности развития участников.                                                                                                                 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Наличие вариативности направлений и форм работы в рамках программы.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6A8679-6A01-4A22-B1DD-631C893B8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69160"/>
            <a:ext cx="3240360" cy="18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7375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758876" cy="44828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anose="02020603050405020304" pitchFamily="18" charset="0"/>
              </a:rPr>
              <a:t>Вывод: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30" y="1340768"/>
            <a:ext cx="7773339" cy="342410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anose="02020603050405020304" pitchFamily="18" charset="0"/>
              </a:rPr>
              <a:t>   Физическая активность является простым и доступным способом повысить интенсивность деятельности головного мозга, улучшить когнитивные способности людей с ментальными нарушениями.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5D9753-58CB-4B70-B7BD-188DA747D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9630"/>
            <a:ext cx="3178369" cy="2039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014">
            <a:off x="5019188" y="3443777"/>
            <a:ext cx="3840163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77082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486" y="260648"/>
            <a:ext cx="7127028" cy="10822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</a:rPr>
              <a:t>Публикации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01262"/>
            <a:ext cx="8352927" cy="5368098"/>
          </a:xfrm>
        </p:spPr>
        <p:txBody>
          <a:bodyPr>
            <a:normAutofit fontScale="47500" lnSpcReduction="20000"/>
          </a:bodyPr>
          <a:lstStyle/>
          <a:p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hlinkClick r:id="rId2"/>
              </a:rPr>
              <a:t>https://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hlinkClick r:id="rId2"/>
              </a:rPr>
              <a:t>vk.com/club180715403?w=wall-180715403_1025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Рыбинский психоневрологический интернат – одно из крупнейших учреждений Ярославской области для инвалидов с ментальными нарушениями. Интернат рассчитан на 250 мест с постоянным проживанием получателей социальных услуг. В интернате организованы условия для занятий адаптивным спортом: получатели социальных услуг посещают бассейн, занимаются легкой атлетикой, велоспортом, самбо и другими видами спорта. Ежегодно представители интерната участвуют в полумарафоне «Бегом по Золотому кольцу», в 2022 году 10 молодых инвалидов успешно сдали нормы ГТО.</a:t>
            </a:r>
          </a:p>
          <a:p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hlinkClick r:id="rId3"/>
              </a:rPr>
              <a:t>https://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hlinkClick r:id="rId3"/>
              </a:rPr>
              <a:t>vk.com/club180715403?w=wall-180715403_3555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  21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марта 2024 на базе Общественно-культурного центра г. Рыбинска состоялась конференция "Шаг к успеху" в рамках IV регионального фестиваля адаптивной физической культуры и спорта "Седьмой лепесток"! В рамках конференции инструктор по лечебной физкультуре нашего учреждения Анна Васильевна Крутикова представляет практику «Адаптивная физическая культура, как средство реабилитации и 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абилитации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лиц с ограниченными возможностями здоровья».</a:t>
            </a:r>
          </a:p>
          <a:p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hlinkClick r:id="rId4"/>
              </a:rPr>
              <a:t>https://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hlinkClick r:id="rId4"/>
              </a:rPr>
              <a:t>vk.com/club180715403?w=wall-180715403_220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Встань и иди: как инвалида подняли на ноги забота и физкультура. Человек 20 лет передвигался только в инвалидном кресле и вдруг пошел. Скажете, чудо? Но оно рукотворное. Никиту подняли на ноги не модный экстрасенс и не целительница из медвежьего угла. А целая команда Рыбинского психоневрологического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интерната</a:t>
            </a:r>
          </a:p>
          <a:p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hlinkClick r:id="rId5"/>
              </a:rPr>
              <a:t>https://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hlinkClick r:id="rId5"/>
              </a:rPr>
              <a:t>vk.com/video173554245_456240336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во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Д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ворце молодежи на фестивале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fashion fest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состоялся показ новой коллекции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вечерних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платьев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«элегия» </a:t>
            </a:r>
            <a:r>
              <a:rPr lang="ru-RU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наталии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</a:t>
            </a:r>
            <a:r>
              <a:rPr lang="ru-RU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валиевой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 с участием особенных моделей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188640"/>
            <a:ext cx="7773338" cy="1596177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1" y="1412776"/>
            <a:ext cx="7631087" cy="157217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>
                <a:latin typeface="Sitka Small" pitchFamily="2" charset="0"/>
              </a:rPr>
              <a:t>Ссылки на официальные интернет-ресурсы: </a:t>
            </a:r>
          </a:p>
          <a:p>
            <a:r>
              <a:rPr lang="en-US" dirty="0">
                <a:latin typeface="Sitka Small" pitchFamily="2" charset="0"/>
                <a:hlinkClick r:id="rId2"/>
              </a:rPr>
              <a:t>https://vk.com/club180715403</a:t>
            </a:r>
            <a:endParaRPr lang="ru-RU" dirty="0">
              <a:latin typeface="Sitka Small" pitchFamily="2" charset="0"/>
            </a:endParaRPr>
          </a:p>
          <a:p>
            <a:r>
              <a:rPr lang="en-US" dirty="0">
                <a:latin typeface="Sitka Small" pitchFamily="2" charset="0"/>
                <a:hlinkClick r:id="rId3"/>
              </a:rPr>
              <a:t>http://ryb-pni.ru/</a:t>
            </a:r>
            <a:endParaRPr lang="ru-RU" dirty="0">
              <a:latin typeface="Sitka Small" pitchFamily="2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378F8F-2268-43F0-98EC-E7482335B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27" y="3397968"/>
            <a:ext cx="2545041" cy="25450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6B49F54-8CEC-4C88-B20B-AFDEC439E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2" y="3418250"/>
            <a:ext cx="5441943" cy="25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273457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Актуальность проблемы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081" y="1231465"/>
            <a:ext cx="5316015" cy="5221871"/>
          </a:xfrm>
        </p:spPr>
        <p:txBody>
          <a:bodyPr>
            <a:normAutofit fontScale="47500" lnSpcReduction="20000"/>
          </a:bodyPr>
          <a:lstStyle/>
          <a:p>
            <a:pPr indent="450000" algn="just">
              <a:buNone/>
            </a:pP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      Старение населения приведет к демографическим, личностным,                медицинским и социальным изменениям  в  ближайшие десятилетия.    </a:t>
            </a:r>
          </a:p>
          <a:p>
            <a:pPr indent="450000" algn="just">
              <a:buNone/>
            </a:pP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Согласно данным ВОЗ, снижение памяти и интеллектуальных функций разной степени выраженности диагностируется у 70%  пациентов старше 65 лет. У пациентов молодого и среднего возрастов когнитивное снижение составляет 5-15%.</a:t>
            </a:r>
          </a:p>
          <a:p>
            <a:pPr indent="450000" algn="just">
              <a:buNone/>
            </a:pP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В докладе ВОЗ «Деменция: приоритет общественного здравоохранения» говорится, что деменцией страдает более 55 миллионов человек. </a:t>
            </a:r>
          </a:p>
          <a:p>
            <a:pPr indent="450000" algn="just">
              <a:buNone/>
            </a:pP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Ожидается, что к 2030 г. этот показатель вырастет до 78 миллионов, а к 2050 г. – до 139 миллионов. </a:t>
            </a:r>
          </a:p>
          <a:p>
            <a:pPr indent="450000" algn="just">
              <a:buNone/>
            </a:pP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 Содействие активному образу жизни является приоритетом, учитывая затраты на здравоохранение и доступные ресурсы.                                              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17951448"/>
              </p:ext>
            </p:extLst>
          </p:nvPr>
        </p:nvGraphicFramePr>
        <p:xfrm>
          <a:off x="5364088" y="1484784"/>
          <a:ext cx="3350746" cy="473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FC62D4EB-2020-4FE7-8C0C-0719532C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0" y="0"/>
            <a:ext cx="8712968" cy="2448272"/>
          </a:xfrm>
        </p:spPr>
        <p:txBody>
          <a:bodyPr>
            <a:normAutofit/>
          </a:bodyPr>
          <a:lstStyle/>
          <a:p>
            <a:pPr marL="228600" marR="0" lvl="0" indent="450000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Sitka Small" pitchFamily="2" charset="0"/>
                <a:ea typeface="+mn-ea"/>
                <a:cs typeface="Times New Roman" pitchFamily="18" charset="0"/>
              </a:rPr>
              <a:t>Физическая активность  необходима  для поддержания  когнитивного здоровья на протяжении всей жизни, при ее отсутствии возникают следующие дефициты в ментальном здоровье,</a:t>
            </a:r>
            <a:b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Sitka Small" pitchFamily="2" charset="0"/>
                <a:ea typeface="+mn-ea"/>
                <a:cs typeface="Times New Roman" pitchFamily="18" charset="0"/>
              </a:rPr>
            </a:b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Sitka Small" pitchFamily="2" charset="0"/>
                <a:ea typeface="+mn-ea"/>
                <a:cs typeface="Times New Roman" pitchFamily="18" charset="0"/>
              </a:rPr>
              <a:t> которые с течением времени могут прогрессировать:</a:t>
            </a:r>
            <a:b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Sitka Small" pitchFamily="2" charset="0"/>
                <a:ea typeface="+mn-ea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0DB24E1B-BE18-44E9-B36A-C98D0A5FDC1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8002411"/>
              </p:ext>
            </p:extLst>
          </p:nvPr>
        </p:nvGraphicFramePr>
        <p:xfrm>
          <a:off x="395536" y="1125415"/>
          <a:ext cx="8064896" cy="3095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EACDF440-C559-4AE9-B8D6-E8E5C3DB6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511396"/>
              </p:ext>
            </p:extLst>
          </p:nvPr>
        </p:nvGraphicFramePr>
        <p:xfrm>
          <a:off x="251520" y="3933056"/>
          <a:ext cx="6677744" cy="256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B5197D9-1597-43A0-B693-B75D0B834B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1" y="3547035"/>
            <a:ext cx="5849815" cy="3310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Sitka Small Semibold" pitchFamily="2" charset="0"/>
              </a:rPr>
              <a:t/>
            </a:r>
            <a:br>
              <a:rPr lang="ru-RU" sz="2700" b="1" dirty="0">
                <a:latin typeface="Sitka Small Semibold" pitchFamily="2" charset="0"/>
              </a:rPr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Программа реализуется с 2019 года</a:t>
            </a:r>
            <a:r>
              <a:rPr lang="ru-RU" b="1" dirty="0">
                <a:latin typeface="Sitka Small Semibold" pitchFamily="2" charset="0"/>
              </a:rPr>
              <a:t/>
            </a:r>
            <a:br>
              <a:rPr lang="ru-RU" b="1" dirty="0">
                <a:latin typeface="Sitka Small Semibold" pitchFamily="2" charset="0"/>
              </a:rPr>
            </a:br>
            <a:endParaRPr lang="ru-RU" b="1" dirty="0">
              <a:latin typeface="Sitka Small Semibold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Цель 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программы: </a:t>
            </a:r>
          </a:p>
          <a:p>
            <a:pPr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формирование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социальной адаптации и улучшение качества жизни лиц с ментальной недостаточностью через осознанную физическую активность.</a:t>
            </a:r>
          </a:p>
          <a:p>
            <a:pPr>
              <a:buNone/>
            </a:pP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Задачи программы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Улучшение психоэмоциональной устойчивости и адаптационных резервов организма;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Сохранение и развитие коммуникативных навыков, компенсация социальной недостаточности лиц с ментальными нарушениями.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Интеграция людей с ментальными нарушениями в жизнь общества.</a:t>
            </a:r>
          </a:p>
          <a:p>
            <a:pPr>
              <a:buNone/>
            </a:pP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Целевая аудитория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люди с нарушением когнитивно-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мнестических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функций различной степени выраженности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AF605-336E-4B43-A258-A34DB1C67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72816"/>
            <a:ext cx="2376264" cy="1742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284177"/>
            <a:ext cx="7773338" cy="1596177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Результаты влияния физической активности на когнитивные способности человека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208911" cy="4608512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Физическая активность влияет на нейробиологические процессы мозговой деятельности. В головном мозге происходит:</a:t>
            </a:r>
          </a:p>
          <a:p>
            <a:pPr marL="571500" indent="-34290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увеличение выработки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нейротрофинов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(фактор роста мозга BDNF), стимулирующих образование новых нейронных клеток; </a:t>
            </a:r>
          </a:p>
          <a:p>
            <a:pPr marL="571500" indent="-34290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улучшение  кровоснабжения мозга, утилизации кислорода и глюкозы в мозге;</a:t>
            </a:r>
          </a:p>
          <a:p>
            <a:pPr marL="571500" indent="-34290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усиление активности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антиоксидантной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системы;                                       </a:t>
            </a:r>
          </a:p>
          <a:p>
            <a:pPr marL="571500" indent="-34290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стимуляция образования новых и укрепление существующих нейронных связей, являющихся основой процессов обучения, памяти и других когнитивных функций,     </a:t>
            </a:r>
          </a:p>
          <a:p>
            <a:pPr marL="571500" indent="-34290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увеличение секреции дофамина и содержания ацетилхолина, что ведет к улучшению настроения. </a:t>
            </a:r>
          </a:p>
          <a:p>
            <a:pPr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В конечном итоге эти процессы стимулируют когнитивные функции человека.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080DE3-96F0-41DA-BFDF-D86DCEE3E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31" y="4437112"/>
            <a:ext cx="4489938" cy="251127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434" y="268710"/>
            <a:ext cx="8063132" cy="15961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Результаты влияния физической активности на когнитивные способности человека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Sitka Small Semibold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795" y="1988840"/>
            <a:ext cx="6010397" cy="43022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Результатом такого влияния является: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замедление скорости возрастных структурных изменений головного мозга и возрастного снижения когнитивных функций,   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улучшение  краткосрочной  и долгосрочной памяти как результата нейрогенеза, укрепления нейронных связей и повышения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нейропластичности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мозга,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повышение концентрации внимания, ускорение мыслительных процессов,                        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снижение риска развития наиболее значимых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нейродегенеративных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заболеваний, таких как  болезнь Альцгеймера, деменция,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уменьшение стресса, депрессии и беспокойства, повышение уверенности в себе,                                                                                                            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улучшение качества сна.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8CBB0E-CCDB-4821-A9A7-5DAE94BA0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45" y="2636912"/>
            <a:ext cx="2448271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8246"/>
            <a:ext cx="8229600" cy="123279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3100" b="1" dirty="0">
                <a:latin typeface="Sitka Small Semibold" pitchFamily="2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Исследования влияния физических упражнений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на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когнитивные функции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543622"/>
              </p:ext>
            </p:extLst>
          </p:nvPr>
        </p:nvGraphicFramePr>
        <p:xfrm>
          <a:off x="107504" y="1700808"/>
          <a:ext cx="8928992" cy="423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7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8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Авторы исследования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Количество пациентов (n), средний возраст, лет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 Выявленные основные эффекты повышенной физической активности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M. L. Alosco et al.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[1]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= 69; 68,07 ± 8,02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Увеличение объёма серого вещества мозга.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J. M. Bugg et al.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[6]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n = 119; 68,4 ± 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Увеличение объёма гиппокампа, нарастание скорости переработки информации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J. M. Bugg, D. Head [7]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= 52; 69,0 ± 6,7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Увеличение объёма фронтальных отделов мозга, уменьшение возрастозависимой атрофии височной доли.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Ericksonetal. [14]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n = 120; 67,6 ± 5,81 (1) и 65,5 ± 5,44 (2)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Увеличение объёма гиппокампа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A. J. Gowetal. [15]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n = 691; 72,7 ± 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Увеличение объёма серого и белого вещества, уменьшение его атрофии и повреждений.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D. Head et al. [16]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n = 91; 74,0 ± 9,0 (1)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 71,0 ± 7,0 (2)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Снижение негативного эффекта стресса на объём гиппокампа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T. D. Verstynen et al.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[34]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n = 179; 66,6 ± 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Увеличение объёма полосатого тела, улучшение выполнения задач на переключение с задание на задание, чему способствует нарастание размеров хвостатого ядра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0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A. M. Weinstein et al.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[37]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= 142; 66,6 ± 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Увеличение объёма дорсолатеральной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префронтальной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коры и серого вещества, улучшение выполнения когнитивных задач.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shade val="92000"/>
                            <a:satMod val="170000"/>
                            <a:lumMod val="96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470" y="0"/>
            <a:ext cx="7415060" cy="10822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Sitka Small Semibold" pitchFamily="2" charset="0"/>
                <a:cs typeface="Times New Roman" pitchFamily="18" charset="0"/>
              </a:rPr>
              <a:t>Этапы реализации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864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  I Этап: (подготовительный)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1.Создание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мультидисциплинарной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бригады на базе интерната:</a:t>
            </a:r>
          </a:p>
          <a:p>
            <a:pPr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   -  врачи: психиатр, невролог, терапевт;                                                                                                                                   -  психолог;                                                                                                                                                                                -  массажисты;                                                                                                                                                                                    - медицинская сестра по физиотерапии;                                                                                                                      -  инструкторы ЛФ;                                                                                                                                                                        - инструктор трудотерапии;                                                                                                                                                         -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культорганизатор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2. Подготовка материальной базы.</a:t>
            </a:r>
          </a:p>
          <a:p>
            <a:pPr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     -  закупка необходимого оборудования и инвентаря;                                                                                                         - подготовка и оснащение уличных спортивных площадок;                                                                                                  -  заключение договоров со спортивными комплексами, бассейнами, стадионами для круглогодичных занятий физической культурой;                                                                                                       -  привлечение к сотрудничеству тренеров на общественных началах, заинтересованных лиц (тренеры по адаптивным видам спорта, организации физической культуры и спорта, НКО, общественники), установление государственно-частного партнерства и межведомственного взаимодействия.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95151C-6092-4B0E-ADFA-A9E293B70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3" y="1556792"/>
            <a:ext cx="2035167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1767</Words>
  <Application>Microsoft Office PowerPoint</Application>
  <PresentationFormat>Экран (4:3)</PresentationFormat>
  <Paragraphs>187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Капля</vt:lpstr>
      <vt:lpstr>                 ФИЗИЧЕСКАЯ АКТИВНОСТЬ  КАК МЕТОД УЛУЧШЕНИЯ МЕНТАЛЬНОГО ЗДОРОВЬЯ и социализации </vt:lpstr>
      <vt:lpstr>Введение </vt:lpstr>
      <vt:lpstr>Актуальность проблемы </vt:lpstr>
      <vt:lpstr>Физическая активность  необходима  для поддержания  когнитивного здоровья на протяжении всей жизни, при ее отсутствии возникают следующие дефициты в ментальном здоровье,  которые с течением времени могут прогрессировать: </vt:lpstr>
      <vt:lpstr> Программа реализуется с 2019 года </vt:lpstr>
      <vt:lpstr> Результаты влияния физической активности на когнитивные способности человека </vt:lpstr>
      <vt:lpstr>Результаты влияния физической активности на когнитивные способности человека</vt:lpstr>
      <vt:lpstr> Исследования влияния физических упражнений  на когнитивные функции </vt:lpstr>
      <vt:lpstr>Этапы реализации программы</vt:lpstr>
      <vt:lpstr>Этапы реализации программы   I Этап (подготовительный)</vt:lpstr>
      <vt:lpstr>Группы получателей социальных услуг</vt:lpstr>
      <vt:lpstr>Этапы реализации программы  II Этап (основной),  непосредственная реализация программы </vt:lpstr>
      <vt:lpstr>Этапы реализации программы   II Этап (основной),  непосредственная реализация программы</vt:lpstr>
      <vt:lpstr>Этапы реализации программы   II Этап (основной),  непосредственная реализация программы. </vt:lpstr>
      <vt:lpstr>Этапы реализации программы   III  этап  (заключительный),  оценка результатов.</vt:lpstr>
      <vt:lpstr>Этапы реализации программы   III  этап  (заключительный),  оценка результатов.</vt:lpstr>
      <vt:lpstr>Этапы реализации программы   III  этап  (заключительный),  оценка результатов.</vt:lpstr>
      <vt:lpstr>Этапы реализации программы   III  этап  (заключительный),  оценка результатов.</vt:lpstr>
      <vt:lpstr>Этапы реализации программы   III  этап  (заключительный),  оценка результатов.</vt:lpstr>
      <vt:lpstr>Возможность тиражирования программы</vt:lpstr>
      <vt:lpstr>Вывод: </vt:lpstr>
      <vt:lpstr>Публикации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СО ЯО Рыбинский ПНИ</dc:title>
  <cp:lastModifiedBy>Начмед</cp:lastModifiedBy>
  <cp:revision>49</cp:revision>
  <dcterms:modified xsi:type="dcterms:W3CDTF">2024-07-19T06:12:05Z</dcterms:modified>
</cp:coreProperties>
</file>