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15110"/>
            <a:ext cx="3888025" cy="28283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28472"/>
            <a:ext cx="9144000" cy="3230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3389" y="753089"/>
            <a:ext cx="559625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1376" y="2473579"/>
            <a:ext cx="654177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50000"/>
              </a:lnSpc>
              <a:spcBef>
                <a:spcPts val="95"/>
              </a:spcBef>
            </a:pPr>
            <a:r>
              <a:rPr dirty="0"/>
              <a:t>ОТВЕТСТВЕННОЕ</a:t>
            </a:r>
            <a:r>
              <a:rPr spc="-25" dirty="0"/>
              <a:t> </a:t>
            </a:r>
            <a:r>
              <a:rPr dirty="0"/>
              <a:t>ОТЦОВСТВО</a:t>
            </a:r>
            <a:r>
              <a:rPr spc="-15" dirty="0"/>
              <a:t> </a:t>
            </a:r>
            <a:r>
              <a:rPr spc="-50" dirty="0"/>
              <a:t>– </a:t>
            </a:r>
            <a:r>
              <a:rPr dirty="0"/>
              <a:t>ЗАЛОГ</a:t>
            </a:r>
            <a:r>
              <a:rPr spc="-60" dirty="0"/>
              <a:t> </a:t>
            </a:r>
            <a:r>
              <a:rPr dirty="0"/>
              <a:t>ПРОЦВЕТАНИЯ</a:t>
            </a:r>
            <a:r>
              <a:rPr spc="-30" dirty="0"/>
              <a:t> </a:t>
            </a:r>
            <a:r>
              <a:rPr spc="-10" dirty="0"/>
              <a:t>РОССИИ!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11376" y="2473579"/>
            <a:ext cx="65417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ИВАНОВА</a:t>
            </a:r>
            <a:r>
              <a:rPr spc="-95" dirty="0"/>
              <a:t> </a:t>
            </a:r>
            <a:r>
              <a:rPr dirty="0"/>
              <a:t>ИРИНА</a:t>
            </a:r>
            <a:r>
              <a:rPr spc="-95" dirty="0"/>
              <a:t> </a:t>
            </a:r>
            <a:r>
              <a:rPr spc="-10" dirty="0"/>
              <a:t>ГЕННАДЬЕВНА,</a:t>
            </a:r>
          </a:p>
          <a:p>
            <a:pPr marL="78740" algn="ctr">
              <a:lnSpc>
                <a:spcPct val="100000"/>
              </a:lnSpc>
            </a:pPr>
            <a:r>
              <a:rPr i="1" spc="-10" dirty="0">
                <a:latin typeface="Verdana"/>
                <a:cs typeface="Verdana"/>
              </a:rPr>
              <a:t>руководитель</a:t>
            </a:r>
            <a:r>
              <a:rPr i="1" spc="-40" dirty="0">
                <a:latin typeface="Verdana"/>
                <a:cs typeface="Verdana"/>
              </a:rPr>
              <a:t> </a:t>
            </a:r>
            <a:r>
              <a:rPr i="1" spc="-10" dirty="0">
                <a:latin typeface="Verdana"/>
                <a:cs typeface="Verdana"/>
              </a:rPr>
              <a:t>проекта,</a:t>
            </a:r>
          </a:p>
          <a:p>
            <a:pPr marL="76835" algn="ctr">
              <a:lnSpc>
                <a:spcPct val="100000"/>
              </a:lnSpc>
            </a:pPr>
            <a:r>
              <a:rPr b="0" i="1" dirty="0">
                <a:latin typeface="Verdana"/>
                <a:cs typeface="Verdana"/>
              </a:rPr>
              <a:t>директор</a:t>
            </a:r>
            <a:r>
              <a:rPr b="0" i="1" spc="-7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ГБПОУ</a:t>
            </a:r>
            <a:r>
              <a:rPr b="0" i="1" spc="-75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«Кузбасский</a:t>
            </a:r>
            <a:r>
              <a:rPr b="0" i="1" spc="-100" dirty="0">
                <a:latin typeface="Verdana"/>
                <a:cs typeface="Verdana"/>
              </a:rPr>
              <a:t> </a:t>
            </a:r>
            <a:r>
              <a:rPr b="0" i="1" spc="-10" dirty="0">
                <a:latin typeface="Verdana"/>
                <a:cs typeface="Verdana"/>
              </a:rPr>
              <a:t>медицинский</a:t>
            </a:r>
          </a:p>
          <a:p>
            <a:pPr marL="76835" algn="ctr">
              <a:lnSpc>
                <a:spcPct val="100000"/>
              </a:lnSpc>
            </a:pPr>
            <a:r>
              <a:rPr b="0" i="1" dirty="0">
                <a:latin typeface="Verdana"/>
                <a:cs typeface="Verdana"/>
              </a:rPr>
              <a:t>колледж»,</a:t>
            </a:r>
            <a:r>
              <a:rPr b="0" i="1" spc="-7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главный</a:t>
            </a:r>
            <a:r>
              <a:rPr b="0" i="1" spc="-65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внештатный</a:t>
            </a:r>
            <a:r>
              <a:rPr b="0" i="1" spc="-65" dirty="0">
                <a:latin typeface="Verdana"/>
                <a:cs typeface="Verdana"/>
              </a:rPr>
              <a:t> </a:t>
            </a:r>
            <a:r>
              <a:rPr b="0" i="1" dirty="0" err="1">
                <a:latin typeface="Verdana"/>
                <a:cs typeface="Verdana"/>
              </a:rPr>
              <a:t>специалист</a:t>
            </a:r>
            <a:r>
              <a:rPr b="0" i="1" spc="-75" dirty="0">
                <a:latin typeface="Verdana"/>
                <a:cs typeface="Verdana"/>
              </a:rPr>
              <a:t> </a:t>
            </a:r>
            <a:r>
              <a:rPr lang="ru-RU" b="0" i="1" spc="-75" dirty="0" smtClean="0">
                <a:latin typeface="Verdana"/>
                <a:cs typeface="Verdana"/>
              </a:rPr>
              <a:t/>
            </a:r>
            <a:br>
              <a:rPr lang="ru-RU" b="0" i="1" spc="-75" dirty="0" smtClean="0">
                <a:latin typeface="Verdana"/>
                <a:cs typeface="Verdana"/>
              </a:rPr>
            </a:br>
            <a:r>
              <a:rPr b="0" i="1" spc="-25" dirty="0" err="1" smtClean="0">
                <a:latin typeface="Verdana"/>
                <a:cs typeface="Verdana"/>
              </a:rPr>
              <a:t>по</a:t>
            </a:r>
            <a:r>
              <a:rPr lang="ru-RU" b="0" i="1" spc="-25" dirty="0" smtClean="0">
                <a:latin typeface="Verdana"/>
                <a:cs typeface="Verdana"/>
              </a:rPr>
              <a:t> </a:t>
            </a:r>
            <a:r>
              <a:rPr b="0" i="1" dirty="0" err="1" smtClean="0">
                <a:latin typeface="Verdana"/>
                <a:cs typeface="Verdana"/>
              </a:rPr>
              <a:t>управлению</a:t>
            </a:r>
            <a:r>
              <a:rPr b="0" i="1" spc="-70" dirty="0" smtClean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сестринской</a:t>
            </a:r>
            <a:r>
              <a:rPr b="0" i="1" spc="-55" dirty="0">
                <a:latin typeface="Verdana"/>
                <a:cs typeface="Verdana"/>
              </a:rPr>
              <a:t> </a:t>
            </a:r>
            <a:r>
              <a:rPr b="0" i="1" spc="-10" dirty="0">
                <a:latin typeface="Verdana"/>
                <a:cs typeface="Verdana"/>
              </a:rPr>
              <a:t>деятельностью</a:t>
            </a:r>
          </a:p>
          <a:p>
            <a:pPr marL="78105" algn="ctr">
              <a:lnSpc>
                <a:spcPct val="100000"/>
              </a:lnSpc>
              <a:spcBef>
                <a:spcPts val="5"/>
              </a:spcBef>
            </a:pPr>
            <a:r>
              <a:rPr b="0" i="1" dirty="0">
                <a:latin typeface="Verdana"/>
                <a:cs typeface="Verdana"/>
              </a:rPr>
              <a:t>Сибирского</a:t>
            </a:r>
            <a:r>
              <a:rPr b="0" i="1" spc="-8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федерального</a:t>
            </a:r>
            <a:r>
              <a:rPr b="0" i="1" spc="-50" dirty="0">
                <a:latin typeface="Verdana"/>
                <a:cs typeface="Verdana"/>
              </a:rPr>
              <a:t> </a:t>
            </a:r>
            <a:r>
              <a:rPr b="0" i="1" spc="-10" dirty="0">
                <a:latin typeface="Verdana"/>
                <a:cs typeface="Verdana"/>
              </a:rPr>
              <a:t>округа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639" y="1824227"/>
            <a:ext cx="1092835" cy="2367280"/>
          </a:xfrm>
          <a:custGeom>
            <a:avLst/>
            <a:gdLst/>
            <a:ahLst/>
            <a:cxnLst/>
            <a:rect l="l" t="t" r="r" b="b"/>
            <a:pathLst>
              <a:path w="1092835" h="2367279">
                <a:moveTo>
                  <a:pt x="1092708" y="0"/>
                </a:moveTo>
                <a:lnTo>
                  <a:pt x="0" y="0"/>
                </a:lnTo>
                <a:lnTo>
                  <a:pt x="0" y="2366772"/>
                </a:lnTo>
                <a:lnTo>
                  <a:pt x="1092708" y="2366772"/>
                </a:lnTo>
                <a:lnTo>
                  <a:pt x="1092708" y="0"/>
                </a:lnTo>
                <a:close/>
              </a:path>
            </a:pathLst>
          </a:custGeom>
          <a:solidFill>
            <a:srgbClr val="7A6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2251" y="2889504"/>
            <a:ext cx="5462270" cy="1306830"/>
            <a:chOff x="492251" y="2889504"/>
            <a:chExt cx="5462270" cy="1306830"/>
          </a:xfrm>
        </p:grpSpPr>
        <p:sp>
          <p:nvSpPr>
            <p:cNvPr id="4" name="object 4"/>
            <p:cNvSpPr/>
            <p:nvPr/>
          </p:nvSpPr>
          <p:spPr>
            <a:xfrm>
              <a:off x="4043172" y="2889504"/>
              <a:ext cx="1092835" cy="1301750"/>
            </a:xfrm>
            <a:custGeom>
              <a:avLst/>
              <a:gdLst/>
              <a:ahLst/>
              <a:cxnLst/>
              <a:rect l="l" t="t" r="r" b="b"/>
              <a:pathLst>
                <a:path w="1092835" h="1301750">
                  <a:moveTo>
                    <a:pt x="1092707" y="0"/>
                  </a:moveTo>
                  <a:lnTo>
                    <a:pt x="0" y="0"/>
                  </a:lnTo>
                  <a:lnTo>
                    <a:pt x="0" y="1301495"/>
                  </a:lnTo>
                  <a:lnTo>
                    <a:pt x="1092707" y="1301495"/>
                  </a:lnTo>
                  <a:lnTo>
                    <a:pt x="1092707" y="0"/>
                  </a:lnTo>
                  <a:close/>
                </a:path>
              </a:pathLst>
            </a:custGeom>
            <a:solidFill>
              <a:srgbClr val="7A6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2251" y="4191000"/>
              <a:ext cx="5462270" cy="0"/>
            </a:xfrm>
            <a:custGeom>
              <a:avLst/>
              <a:gdLst/>
              <a:ahLst/>
              <a:cxnLst/>
              <a:rect l="l" t="t" r="r" b="b"/>
              <a:pathLst>
                <a:path w="5462270">
                  <a:moveTo>
                    <a:pt x="0" y="0"/>
                  </a:moveTo>
                  <a:lnTo>
                    <a:pt x="54620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12875" y="1446352"/>
            <a:ext cx="8896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38,90%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2326" y="2536698"/>
            <a:ext cx="889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21,40%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834" y="4316374"/>
            <a:ext cx="2196465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Verdana"/>
                <a:cs typeface="Verdana"/>
              </a:rPr>
              <a:t>Ура,</a:t>
            </a:r>
            <a:r>
              <a:rPr sz="1600" b="1" spc="-4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585858"/>
                </a:solidFill>
                <a:latin typeface="Verdana"/>
                <a:cs typeface="Verdana"/>
              </a:rPr>
              <a:t>я</a:t>
            </a:r>
            <a:r>
              <a:rPr sz="1600" b="1" spc="-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585858"/>
                </a:solidFill>
                <a:latin typeface="Verdana"/>
                <a:cs typeface="Verdana"/>
              </a:rPr>
              <a:t>скоро</a:t>
            </a:r>
            <a:r>
              <a:rPr sz="1600" b="1" spc="-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Verdana"/>
                <a:cs typeface="Verdana"/>
              </a:rPr>
              <a:t>стану</a:t>
            </a:r>
            <a:endParaRPr sz="16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30"/>
              </a:spcBef>
            </a:pPr>
            <a:r>
              <a:rPr sz="1600" b="1" spc="-10" dirty="0">
                <a:solidFill>
                  <a:srgbClr val="585858"/>
                </a:solidFill>
                <a:latin typeface="Verdana"/>
                <a:cs typeface="Verdana"/>
              </a:rPr>
              <a:t>отцом!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6663" y="4316374"/>
            <a:ext cx="2125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Verdana"/>
                <a:cs typeface="Verdana"/>
              </a:rPr>
              <a:t>Готов</a:t>
            </a:r>
            <a:r>
              <a:rPr sz="1600" b="1" spc="-4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585858"/>
                </a:solidFill>
                <a:latin typeface="Verdana"/>
                <a:cs typeface="Verdana"/>
              </a:rPr>
              <a:t>к</a:t>
            </a:r>
            <a:r>
              <a:rPr sz="1600" b="1" spc="-5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Verdana"/>
                <a:cs typeface="Verdana"/>
              </a:rPr>
              <a:t>отцовству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1" y="716280"/>
            <a:ext cx="5236464" cy="5669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4383" y="14096"/>
            <a:ext cx="6184900" cy="126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001F5F"/>
                </a:solidFill>
                <a:latin typeface="Arial"/>
                <a:cs typeface="Arial"/>
              </a:rPr>
              <a:t>СРЕДНЕСТАТИСТИЧЕСКИЙ</a:t>
            </a:r>
            <a:r>
              <a:rPr sz="21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ПОРТРЕТ</a:t>
            </a:r>
            <a:r>
              <a:rPr sz="21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ЮНОШИ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1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70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21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АНКЕТИРОВАНИЯ</a:t>
            </a:r>
            <a:endParaRPr sz="2100">
              <a:latin typeface="Arial"/>
              <a:cs typeface="Arial"/>
            </a:endParaRPr>
          </a:p>
          <a:p>
            <a:pPr marL="1410335">
              <a:lnSpc>
                <a:spcPct val="100000"/>
              </a:lnSpc>
              <a:spcBef>
                <a:spcPts val="869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ОТНОШЕНИЕ</a:t>
            </a:r>
            <a:r>
              <a:rPr sz="13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ЮНОШЕЙ</a:t>
            </a:r>
            <a:endParaRPr sz="1850">
              <a:latin typeface="Arial"/>
              <a:cs typeface="Arial"/>
            </a:endParaRPr>
          </a:p>
          <a:p>
            <a:pPr marL="725805">
              <a:lnSpc>
                <a:spcPct val="100000"/>
              </a:lnSpc>
              <a:spcBef>
                <a:spcPts val="20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НЕЗАПЛАНИРОВАННОЙ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БЕРЕМЕННОСТИ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86371" y="277368"/>
            <a:ext cx="1583690" cy="1445260"/>
          </a:xfrm>
          <a:custGeom>
            <a:avLst/>
            <a:gdLst/>
            <a:ahLst/>
            <a:cxnLst/>
            <a:rect l="l" t="t" r="r" b="b"/>
            <a:pathLst>
              <a:path w="1583690" h="1445260">
                <a:moveTo>
                  <a:pt x="0" y="722376"/>
                </a:moveTo>
                <a:lnTo>
                  <a:pt x="1557" y="676697"/>
                </a:lnTo>
                <a:lnTo>
                  <a:pt x="6168" y="631772"/>
                </a:lnTo>
                <a:lnTo>
                  <a:pt x="13739" y="587686"/>
                </a:lnTo>
                <a:lnTo>
                  <a:pt x="24179" y="544524"/>
                </a:lnTo>
                <a:lnTo>
                  <a:pt x="37393" y="502370"/>
                </a:lnTo>
                <a:lnTo>
                  <a:pt x="53290" y="461310"/>
                </a:lnTo>
                <a:lnTo>
                  <a:pt x="71777" y="421426"/>
                </a:lnTo>
                <a:lnTo>
                  <a:pt x="92760" y="382805"/>
                </a:lnTo>
                <a:lnTo>
                  <a:pt x="116148" y="345531"/>
                </a:lnTo>
                <a:lnTo>
                  <a:pt x="141847" y="309689"/>
                </a:lnTo>
                <a:lnTo>
                  <a:pt x="169765" y="275362"/>
                </a:lnTo>
                <a:lnTo>
                  <a:pt x="199809" y="242637"/>
                </a:lnTo>
                <a:lnTo>
                  <a:pt x="231886" y="211597"/>
                </a:lnTo>
                <a:lnTo>
                  <a:pt x="265903" y="182328"/>
                </a:lnTo>
                <a:lnTo>
                  <a:pt x="301768" y="154914"/>
                </a:lnTo>
                <a:lnTo>
                  <a:pt x="339389" y="129439"/>
                </a:lnTo>
                <a:lnTo>
                  <a:pt x="378671" y="105988"/>
                </a:lnTo>
                <a:lnTo>
                  <a:pt x="419524" y="84647"/>
                </a:lnTo>
                <a:lnTo>
                  <a:pt x="461853" y="65499"/>
                </a:lnTo>
                <a:lnTo>
                  <a:pt x="505566" y="48630"/>
                </a:lnTo>
                <a:lnTo>
                  <a:pt x="550570" y="34123"/>
                </a:lnTo>
                <a:lnTo>
                  <a:pt x="596773" y="22065"/>
                </a:lnTo>
                <a:lnTo>
                  <a:pt x="644082" y="12538"/>
                </a:lnTo>
                <a:lnTo>
                  <a:pt x="692405" y="5629"/>
                </a:lnTo>
                <a:lnTo>
                  <a:pt x="741647" y="1421"/>
                </a:lnTo>
                <a:lnTo>
                  <a:pt x="791718" y="0"/>
                </a:lnTo>
                <a:lnTo>
                  <a:pt x="841788" y="1421"/>
                </a:lnTo>
                <a:lnTo>
                  <a:pt x="891030" y="5629"/>
                </a:lnTo>
                <a:lnTo>
                  <a:pt x="939353" y="12538"/>
                </a:lnTo>
                <a:lnTo>
                  <a:pt x="986662" y="22065"/>
                </a:lnTo>
                <a:lnTo>
                  <a:pt x="1032865" y="34123"/>
                </a:lnTo>
                <a:lnTo>
                  <a:pt x="1077869" y="48630"/>
                </a:lnTo>
                <a:lnTo>
                  <a:pt x="1121582" y="65499"/>
                </a:lnTo>
                <a:lnTo>
                  <a:pt x="1163911" y="84647"/>
                </a:lnTo>
                <a:lnTo>
                  <a:pt x="1204764" y="105988"/>
                </a:lnTo>
                <a:lnTo>
                  <a:pt x="1244046" y="129439"/>
                </a:lnTo>
                <a:lnTo>
                  <a:pt x="1281667" y="154914"/>
                </a:lnTo>
                <a:lnTo>
                  <a:pt x="1317532" y="182328"/>
                </a:lnTo>
                <a:lnTo>
                  <a:pt x="1351549" y="211597"/>
                </a:lnTo>
                <a:lnTo>
                  <a:pt x="1383626" y="242637"/>
                </a:lnTo>
                <a:lnTo>
                  <a:pt x="1413670" y="275362"/>
                </a:lnTo>
                <a:lnTo>
                  <a:pt x="1441588" y="309689"/>
                </a:lnTo>
                <a:lnTo>
                  <a:pt x="1467287" y="345531"/>
                </a:lnTo>
                <a:lnTo>
                  <a:pt x="1490675" y="382805"/>
                </a:lnTo>
                <a:lnTo>
                  <a:pt x="1511658" y="421426"/>
                </a:lnTo>
                <a:lnTo>
                  <a:pt x="1530145" y="461310"/>
                </a:lnTo>
                <a:lnTo>
                  <a:pt x="1546042" y="502370"/>
                </a:lnTo>
                <a:lnTo>
                  <a:pt x="1559256" y="544524"/>
                </a:lnTo>
                <a:lnTo>
                  <a:pt x="1569696" y="587686"/>
                </a:lnTo>
                <a:lnTo>
                  <a:pt x="1577267" y="631772"/>
                </a:lnTo>
                <a:lnTo>
                  <a:pt x="1581878" y="676697"/>
                </a:lnTo>
                <a:lnTo>
                  <a:pt x="1583435" y="722376"/>
                </a:lnTo>
                <a:lnTo>
                  <a:pt x="1581878" y="768054"/>
                </a:lnTo>
                <a:lnTo>
                  <a:pt x="1577267" y="812979"/>
                </a:lnTo>
                <a:lnTo>
                  <a:pt x="1569696" y="857065"/>
                </a:lnTo>
                <a:lnTo>
                  <a:pt x="1559256" y="900227"/>
                </a:lnTo>
                <a:lnTo>
                  <a:pt x="1546042" y="942381"/>
                </a:lnTo>
                <a:lnTo>
                  <a:pt x="1530145" y="983441"/>
                </a:lnTo>
                <a:lnTo>
                  <a:pt x="1511658" y="1023325"/>
                </a:lnTo>
                <a:lnTo>
                  <a:pt x="1490675" y="1061946"/>
                </a:lnTo>
                <a:lnTo>
                  <a:pt x="1467287" y="1099220"/>
                </a:lnTo>
                <a:lnTo>
                  <a:pt x="1441588" y="1135062"/>
                </a:lnTo>
                <a:lnTo>
                  <a:pt x="1413670" y="1169389"/>
                </a:lnTo>
                <a:lnTo>
                  <a:pt x="1383626" y="1202114"/>
                </a:lnTo>
                <a:lnTo>
                  <a:pt x="1351549" y="1233154"/>
                </a:lnTo>
                <a:lnTo>
                  <a:pt x="1317532" y="1262423"/>
                </a:lnTo>
                <a:lnTo>
                  <a:pt x="1281667" y="1289837"/>
                </a:lnTo>
                <a:lnTo>
                  <a:pt x="1244046" y="1315312"/>
                </a:lnTo>
                <a:lnTo>
                  <a:pt x="1204764" y="1338763"/>
                </a:lnTo>
                <a:lnTo>
                  <a:pt x="1163911" y="1360104"/>
                </a:lnTo>
                <a:lnTo>
                  <a:pt x="1121582" y="1379252"/>
                </a:lnTo>
                <a:lnTo>
                  <a:pt x="1077869" y="1396121"/>
                </a:lnTo>
                <a:lnTo>
                  <a:pt x="1032865" y="1410628"/>
                </a:lnTo>
                <a:lnTo>
                  <a:pt x="986662" y="1422686"/>
                </a:lnTo>
                <a:lnTo>
                  <a:pt x="939353" y="1432213"/>
                </a:lnTo>
                <a:lnTo>
                  <a:pt x="891030" y="1439122"/>
                </a:lnTo>
                <a:lnTo>
                  <a:pt x="841788" y="1443330"/>
                </a:lnTo>
                <a:lnTo>
                  <a:pt x="791718" y="1444752"/>
                </a:lnTo>
                <a:lnTo>
                  <a:pt x="741647" y="1443330"/>
                </a:lnTo>
                <a:lnTo>
                  <a:pt x="692405" y="1439122"/>
                </a:lnTo>
                <a:lnTo>
                  <a:pt x="644082" y="1432213"/>
                </a:lnTo>
                <a:lnTo>
                  <a:pt x="596773" y="1422686"/>
                </a:lnTo>
                <a:lnTo>
                  <a:pt x="550570" y="1410628"/>
                </a:lnTo>
                <a:lnTo>
                  <a:pt x="505566" y="1396121"/>
                </a:lnTo>
                <a:lnTo>
                  <a:pt x="461853" y="1379252"/>
                </a:lnTo>
                <a:lnTo>
                  <a:pt x="419524" y="1360104"/>
                </a:lnTo>
                <a:lnTo>
                  <a:pt x="378671" y="1338763"/>
                </a:lnTo>
                <a:lnTo>
                  <a:pt x="339389" y="1315312"/>
                </a:lnTo>
                <a:lnTo>
                  <a:pt x="301768" y="1289837"/>
                </a:lnTo>
                <a:lnTo>
                  <a:pt x="265903" y="1262423"/>
                </a:lnTo>
                <a:lnTo>
                  <a:pt x="231886" y="1233154"/>
                </a:lnTo>
                <a:lnTo>
                  <a:pt x="199809" y="1202114"/>
                </a:lnTo>
                <a:lnTo>
                  <a:pt x="169765" y="1169389"/>
                </a:lnTo>
                <a:lnTo>
                  <a:pt x="141847" y="1135062"/>
                </a:lnTo>
                <a:lnTo>
                  <a:pt x="116148" y="1099220"/>
                </a:lnTo>
                <a:lnTo>
                  <a:pt x="92760" y="1061946"/>
                </a:lnTo>
                <a:lnTo>
                  <a:pt x="71777" y="1023325"/>
                </a:lnTo>
                <a:lnTo>
                  <a:pt x="53290" y="983441"/>
                </a:lnTo>
                <a:lnTo>
                  <a:pt x="37393" y="942381"/>
                </a:lnTo>
                <a:lnTo>
                  <a:pt x="24179" y="900227"/>
                </a:lnTo>
                <a:lnTo>
                  <a:pt x="13739" y="857065"/>
                </a:lnTo>
                <a:lnTo>
                  <a:pt x="6168" y="812979"/>
                </a:lnTo>
                <a:lnTo>
                  <a:pt x="1557" y="768054"/>
                </a:lnTo>
                <a:lnTo>
                  <a:pt x="0" y="722376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328407" y="462152"/>
            <a:ext cx="501015" cy="1040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985"/>
              </a:lnSpc>
              <a:spcBef>
                <a:spcPts val="120"/>
              </a:spcBef>
            </a:pPr>
            <a:r>
              <a:rPr sz="3350" spc="-25" dirty="0">
                <a:solidFill>
                  <a:srgbClr val="C00000"/>
                </a:solidFill>
                <a:latin typeface="Arial"/>
                <a:cs typeface="Arial"/>
              </a:rPr>
              <a:t>61</a:t>
            </a:r>
            <a:endParaRPr sz="3350">
              <a:latin typeface="Arial"/>
              <a:cs typeface="Arial"/>
            </a:endParaRPr>
          </a:p>
          <a:p>
            <a:pPr marL="59690">
              <a:lnSpc>
                <a:spcPts val="3985"/>
              </a:lnSpc>
            </a:pPr>
            <a:r>
              <a:rPr sz="3350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3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6590" y="1847850"/>
            <a:ext cx="1278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реакция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3941" y="2122170"/>
            <a:ext cx="2449830" cy="2085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59" marR="24130" indent="-3581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незапланированную беременность</a:t>
            </a:r>
            <a:endParaRPr sz="1800">
              <a:latin typeface="Arial"/>
              <a:cs typeface="Arial"/>
            </a:endParaRPr>
          </a:p>
          <a:p>
            <a:pPr marL="312420" indent="-299720">
              <a:lnSpc>
                <a:spcPct val="100000"/>
              </a:lnSpc>
              <a:buFont typeface="Wingdings"/>
              <a:buChar char=""/>
              <a:tabLst>
                <a:tab pos="312420" algn="l"/>
              </a:tabLst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необходимо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максимально</a:t>
            </a:r>
            <a:endParaRPr sz="1200">
              <a:latin typeface="Arial"/>
              <a:cs typeface="Arial"/>
            </a:endParaRPr>
          </a:p>
          <a:p>
            <a:pPr marL="269875" marR="92710">
              <a:lnSpc>
                <a:spcPct val="106700"/>
              </a:lnSpc>
              <a:spcBef>
                <a:spcPts val="1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короткие</a:t>
            </a:r>
            <a:r>
              <a:rPr sz="12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сроки</a:t>
            </a:r>
            <a:r>
              <a:rPr sz="12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избавиться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данной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беременности</a:t>
            </a:r>
            <a:endParaRPr sz="1200">
              <a:latin typeface="Arial"/>
              <a:cs typeface="Arial"/>
            </a:endParaRPr>
          </a:p>
          <a:p>
            <a:pPr marL="269875" marR="215265" indent="-257810">
              <a:lnSpc>
                <a:spcPct val="106700"/>
              </a:lnSpc>
              <a:spcBef>
                <a:spcPts val="615"/>
              </a:spcBef>
              <a:buFont typeface="Wingdings"/>
              <a:buChar char=""/>
              <a:tabLst>
                <a:tab pos="269875" algn="l"/>
              </a:tabLst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скорее</a:t>
            </a:r>
            <a:r>
              <a:rPr sz="1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всего</a:t>
            </a:r>
            <a:r>
              <a:rPr sz="1200" b="1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это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 мой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ребенок</a:t>
            </a:r>
            <a:endParaRPr sz="12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69875" algn="l"/>
              </a:tabLst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страх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предстоящего </a:t>
            </a:r>
            <a:r>
              <a:rPr sz="1200" b="1" spc="-5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endParaRPr sz="12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1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скором</a:t>
            </a:r>
            <a:r>
              <a:rPr sz="12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времени</a:t>
            </a:r>
            <a:r>
              <a:rPr sz="12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отцовства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9326" y="4533391"/>
            <a:ext cx="16935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АБОРТ</a:t>
            </a:r>
            <a:r>
              <a:rPr sz="3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5955" y="3293364"/>
            <a:ext cx="5034280" cy="621030"/>
            <a:chOff x="2695955" y="3293364"/>
            <a:chExt cx="5034280" cy="621030"/>
          </a:xfrm>
        </p:grpSpPr>
        <p:sp>
          <p:nvSpPr>
            <p:cNvPr id="3" name="object 3"/>
            <p:cNvSpPr/>
            <p:nvPr/>
          </p:nvSpPr>
          <p:spPr>
            <a:xfrm>
              <a:off x="5967984" y="3293364"/>
              <a:ext cx="1007744" cy="615950"/>
            </a:xfrm>
            <a:custGeom>
              <a:avLst/>
              <a:gdLst/>
              <a:ahLst/>
              <a:cxnLst/>
              <a:rect l="l" t="t" r="r" b="b"/>
              <a:pathLst>
                <a:path w="1007745" h="615950">
                  <a:moveTo>
                    <a:pt x="1007363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007363" y="61569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95955" y="3909060"/>
              <a:ext cx="5034280" cy="0"/>
            </a:xfrm>
            <a:custGeom>
              <a:avLst/>
              <a:gdLst/>
              <a:ahLst/>
              <a:cxnLst/>
              <a:rect l="l" t="t" r="r" b="b"/>
              <a:pathLst>
                <a:path w="5034280">
                  <a:moveTo>
                    <a:pt x="0" y="0"/>
                  </a:moveTo>
                  <a:lnTo>
                    <a:pt x="50337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51859" y="2063495"/>
            <a:ext cx="1005840" cy="184594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ts val="2595"/>
              </a:lnSpc>
            </a:pPr>
            <a:r>
              <a:rPr sz="2500" b="1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1964" y="2474722"/>
            <a:ext cx="8191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940"/>
              </a:lnSpc>
              <a:spcBef>
                <a:spcPts val="95"/>
              </a:spcBef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49,00</a:t>
            </a:r>
            <a:endParaRPr sz="2500">
              <a:latin typeface="Arial"/>
              <a:cs typeface="Arial"/>
            </a:endParaRPr>
          </a:p>
          <a:p>
            <a:pPr marL="9525" algn="ctr">
              <a:lnSpc>
                <a:spcPts val="2940"/>
              </a:lnSpc>
            </a:pPr>
            <a:r>
              <a:rPr sz="2500" b="1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1104" y="4062476"/>
            <a:ext cx="1929764" cy="7004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62280" marR="5080" indent="-449580">
              <a:lnSpc>
                <a:spcPct val="101400"/>
              </a:lnSpc>
              <a:spcBef>
                <a:spcPts val="60"/>
              </a:spcBef>
            </a:pPr>
            <a:r>
              <a:rPr sz="2200" b="1" dirty="0">
                <a:solidFill>
                  <a:srgbClr val="585858"/>
                </a:solidFill>
                <a:latin typeface="Calibri"/>
                <a:cs typeface="Calibri"/>
              </a:rPr>
              <a:t>убийство</a:t>
            </a:r>
            <a:r>
              <a:rPr sz="2200" b="1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585858"/>
                </a:solidFill>
                <a:latin typeface="Calibri"/>
                <a:cs typeface="Calibri"/>
              </a:rPr>
              <a:t>моего 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ребенка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0085" y="4062476"/>
            <a:ext cx="2426970" cy="10414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-1270" algn="ctr">
              <a:lnSpc>
                <a:spcPct val="101600"/>
              </a:lnSpc>
              <a:spcBef>
                <a:spcPts val="50"/>
              </a:spcBef>
            </a:pP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медицинская процедура</a:t>
            </a:r>
            <a:r>
              <a:rPr sz="2200" b="1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585858"/>
                </a:solidFill>
                <a:latin typeface="Calibri"/>
                <a:cs typeface="Calibri"/>
              </a:rPr>
              <a:t>/ </a:t>
            </a:r>
            <a:r>
              <a:rPr sz="2200" b="1" dirty="0">
                <a:solidFill>
                  <a:srgbClr val="585858"/>
                </a:solidFill>
                <a:latin typeface="Calibri"/>
                <a:cs typeface="Calibri"/>
              </a:rPr>
              <a:t>вынужденная</a:t>
            </a:r>
            <a:r>
              <a:rPr sz="2200" b="1" spc="-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585858"/>
                </a:solidFill>
                <a:latin typeface="Calibri"/>
                <a:cs typeface="Calibri"/>
              </a:rPr>
              <a:t>мера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9107" y="1048511"/>
            <a:ext cx="5236464" cy="56845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8255" y="139446"/>
            <a:ext cx="6184900" cy="190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001F5F"/>
                </a:solidFill>
                <a:latin typeface="Arial"/>
                <a:cs typeface="Arial"/>
              </a:rPr>
              <a:t>СРЕДНЕСТАТИСТИЧЕСКИЙ</a:t>
            </a:r>
            <a:r>
              <a:rPr sz="21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ПОРТРЕТ</a:t>
            </a:r>
            <a:r>
              <a:rPr sz="21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ЮНОШИ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1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70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21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АНКЕТИРОВАНИЯ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2100">
              <a:latin typeface="Arial"/>
              <a:cs typeface="Arial"/>
            </a:endParaRPr>
          </a:p>
          <a:p>
            <a:pPr marL="242252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АБОРТ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МЕНЯ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350">
              <a:latin typeface="Arial"/>
              <a:cs typeface="Arial"/>
            </a:endParaRPr>
          </a:p>
          <a:p>
            <a:pPr marL="168275" algn="ctr">
              <a:lnSpc>
                <a:spcPct val="100000"/>
              </a:lnSpc>
              <a:spcBef>
                <a:spcPts val="1355"/>
              </a:spcBef>
            </a:pPr>
            <a:r>
              <a:rPr sz="2500" b="1" spc="-10" dirty="0">
                <a:solidFill>
                  <a:srgbClr val="C00000"/>
                </a:solidFill>
                <a:latin typeface="Arial"/>
                <a:cs typeface="Arial"/>
              </a:rPr>
              <a:t>51,00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28472"/>
            <a:ext cx="9144000" cy="4415155"/>
            <a:chOff x="0" y="728472"/>
            <a:chExt cx="9144000" cy="441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15110"/>
              <a:ext cx="3888025" cy="28283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28472"/>
              <a:ext cx="9144000" cy="323087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18947" y="906271"/>
            <a:ext cx="777557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tabLst>
                <a:tab pos="575945" algn="l"/>
                <a:tab pos="2292350" algn="l"/>
                <a:tab pos="4340860" algn="l"/>
                <a:tab pos="6040755" algn="l"/>
                <a:tab pos="7171690" algn="l"/>
              </a:tabLst>
            </a:pP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результатам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анкетирования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определены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первые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темы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обсуждения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рамках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дискуссионного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клуба: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Font typeface="Wingdings"/>
              <a:buChar char=""/>
              <a:tabLst>
                <a:tab pos="354965" algn="l"/>
              </a:tabLst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запланированная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незапланированная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беременность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психологическая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готовность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рождению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детей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4965" algn="l"/>
              </a:tabLst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уход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детьми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r>
              <a:rPr sz="1800" b="1" spc="45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%,</a:t>
            </a:r>
            <a:r>
              <a:rPr sz="1800" b="1" spc="44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опрошенных</a:t>
            </a:r>
            <a:r>
              <a:rPr sz="1800" b="1" spc="45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юношей,</a:t>
            </a:r>
            <a:r>
              <a:rPr sz="1800" b="1" spc="45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выразили</a:t>
            </a:r>
            <a:r>
              <a:rPr sz="1800" b="1" spc="45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готовность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участия</a:t>
            </a:r>
            <a:r>
              <a:rPr sz="1800" b="1" spc="47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b="1" spc="48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продвижении</a:t>
            </a:r>
            <a:r>
              <a:rPr sz="1800" b="1" spc="48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проектов</a:t>
            </a:r>
            <a:r>
              <a:rPr sz="1800" b="1" spc="48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b="1" spc="48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осознанному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отцовству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0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материнству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" y="2315110"/>
            <a:ext cx="3895725" cy="2828925"/>
            <a:chOff x="13716" y="2315110"/>
            <a:chExt cx="3895725" cy="2828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2315110"/>
              <a:ext cx="3895358" cy="28283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7" y="3363467"/>
              <a:ext cx="3061716" cy="172821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379475"/>
            <a:ext cx="3803904" cy="2534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1171" y="3393947"/>
            <a:ext cx="2967228" cy="16672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08064" y="3393947"/>
            <a:ext cx="2377439" cy="16672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915" y="365759"/>
            <a:ext cx="4992624" cy="254812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5421" y="543559"/>
            <a:ext cx="3705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Verdana"/>
                <a:cs typeface="Verdana"/>
              </a:rPr>
              <a:t>ЗАСЕДАНИЯ</a:t>
            </a:r>
            <a:r>
              <a:rPr sz="1800" b="0" spc="-100" dirty="0">
                <a:latin typeface="Verdana"/>
                <a:cs typeface="Verdana"/>
              </a:rPr>
              <a:t> </a:t>
            </a:r>
            <a:r>
              <a:rPr sz="1800" b="0" spc="-10" dirty="0">
                <a:latin typeface="Verdana"/>
                <a:cs typeface="Verdana"/>
              </a:rPr>
              <a:t>ДИСКУССИОННОЙ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latin typeface="Verdana"/>
                <a:cs typeface="Verdana"/>
              </a:rPr>
              <a:t>ПЛОЩАДКИ:</a:t>
            </a:r>
            <a:r>
              <a:rPr sz="1800" b="0" spc="-60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3</a:t>
            </a:r>
            <a:r>
              <a:rPr sz="1800" b="0" spc="-25" dirty="0">
                <a:latin typeface="Verdana"/>
                <a:cs typeface="Verdana"/>
              </a:rPr>
              <a:t> </a:t>
            </a:r>
            <a:r>
              <a:rPr sz="1800" b="0" spc="-10" dirty="0">
                <a:latin typeface="Verdana"/>
                <a:cs typeface="Verdana"/>
              </a:rPr>
              <a:t>заседания,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421" y="1092453"/>
            <a:ext cx="3663950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43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ПОО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Кузбасса,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303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участника.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15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интерактивной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форме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рассмотрены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вопросы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сохранения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репродуктивного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здоровья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" y="365759"/>
            <a:ext cx="5206365" cy="4777740"/>
            <a:chOff x="13716" y="365759"/>
            <a:chExt cx="5206365" cy="477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2315110"/>
              <a:ext cx="3895358" cy="28283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" y="365759"/>
              <a:ext cx="5129784" cy="34168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421" y="543559"/>
            <a:ext cx="3328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Verdana"/>
                <a:cs typeface="Verdana"/>
              </a:rPr>
              <a:t>ВСТРЕЧИ</a:t>
            </a:r>
            <a:r>
              <a:rPr sz="1800" b="0" spc="-35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НА</a:t>
            </a:r>
            <a:r>
              <a:rPr sz="1800" b="0" spc="-55" dirty="0">
                <a:latin typeface="Verdana"/>
                <a:cs typeface="Verdana"/>
              </a:rPr>
              <a:t> </a:t>
            </a:r>
            <a:r>
              <a:rPr sz="1800" b="0" spc="-10" dirty="0">
                <a:latin typeface="Verdana"/>
                <a:cs typeface="Verdana"/>
              </a:rPr>
              <a:t>ТЕАТРАЛЬНЫХ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0" spc="-10" dirty="0">
                <a:latin typeface="Verdana"/>
                <a:cs typeface="Verdana"/>
              </a:rPr>
              <a:t>ПОДМОСТКАХ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421" y="1092453"/>
            <a:ext cx="431609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4785" algn="l"/>
              </a:tabLst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Встреча-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спектакль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«Ты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моя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Вселенная»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участием 	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профессиональных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актеров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интерактивным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вовлечением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членов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дискуссионного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клуба</a:t>
            </a:r>
            <a:endParaRPr sz="12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"/>
              <a:tabLst>
                <a:tab pos="184150" algn="l"/>
              </a:tabLst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Ребята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приняли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участие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перфомансе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погрузились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судебный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процесс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над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отцом.</a:t>
            </a:r>
            <a:endParaRPr sz="1200">
              <a:latin typeface="Verdana"/>
              <a:cs typeface="Verdana"/>
            </a:endParaRPr>
          </a:p>
          <a:p>
            <a:pPr marL="183515" marR="401955" indent="-171450">
              <a:lnSpc>
                <a:spcPct val="100000"/>
              </a:lnSpc>
              <a:buFont typeface="Wingdings"/>
              <a:buChar char=""/>
              <a:tabLst>
                <a:tab pos="184785" algn="l"/>
              </a:tabLst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Развернувшаяся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импровизированной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сцене 	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семейная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история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позволила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психологически 	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идентифицировать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себя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героями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объективизировать</a:t>
            </a:r>
            <a:r>
              <a:rPr sz="12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ситуацию.</a:t>
            </a:r>
            <a:endParaRPr sz="12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"/>
              <a:tabLst>
                <a:tab pos="184150" algn="l"/>
              </a:tabLst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Итогом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встречи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стало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составление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чек-листа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«Идеальный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отец»,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формирующее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осознанное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восприятие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образа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отца.</a:t>
            </a:r>
            <a:endParaRPr sz="1200">
              <a:latin typeface="Verdana"/>
              <a:cs typeface="Verdana"/>
            </a:endParaRPr>
          </a:p>
          <a:p>
            <a:pPr marL="183515" marR="126364" indent="-17145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184785" algn="l"/>
              </a:tabLst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Встреча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вызвала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открытое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обсуждение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позиций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и 	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взглядов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современной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молодежи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отцовство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9107" y="3835906"/>
            <a:ext cx="2450592" cy="12725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1723" y="365759"/>
            <a:ext cx="3464052" cy="23073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1723" y="2913888"/>
            <a:ext cx="3493008" cy="21579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5531" y="-476250"/>
            <a:ext cx="5206365" cy="5692140"/>
            <a:chOff x="13716" y="365759"/>
            <a:chExt cx="5206365" cy="477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2315110"/>
              <a:ext cx="3895358" cy="28283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" y="365759"/>
              <a:ext cx="5129784" cy="34168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420" y="10188"/>
            <a:ext cx="43160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dirty="0" smtClean="0">
                <a:latin typeface="Verdana"/>
                <a:cs typeface="Verdana"/>
              </a:rPr>
              <a:t>ВОЛОНЕРЫ РЕПРОДУКТИВНОГО ЗДОРОВЬЯ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637103"/>
            <a:ext cx="4438115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4785" algn="l"/>
              </a:tabLst>
            </a:pPr>
            <a:r>
              <a:rPr lang="ru-RU" sz="1200" b="1" dirty="0" smtClean="0">
                <a:solidFill>
                  <a:schemeClr val="bg1"/>
                </a:solidFill>
              </a:rPr>
              <a:t>Лекции </a:t>
            </a:r>
            <a:r>
              <a:rPr lang="ru-RU" sz="1200" b="1" dirty="0">
                <a:solidFill>
                  <a:schemeClr val="bg1"/>
                </a:solidFill>
              </a:rPr>
              <a:t>и семинары</a:t>
            </a:r>
            <a:r>
              <a:rPr lang="ru-RU" sz="1200" dirty="0">
                <a:solidFill>
                  <a:schemeClr val="bg1"/>
                </a:solidFill>
              </a:rPr>
              <a:t>: </a:t>
            </a:r>
            <a:r>
              <a:rPr lang="ru-RU" sz="1200" dirty="0" smtClean="0">
                <a:solidFill>
                  <a:schemeClr val="bg1"/>
                </a:solidFill>
              </a:rPr>
              <a:t>Эксперты и волонтеры проводят </a:t>
            </a:r>
            <a:r>
              <a:rPr lang="ru-RU" sz="1200" dirty="0">
                <a:solidFill>
                  <a:schemeClr val="bg1"/>
                </a:solidFill>
              </a:rPr>
              <a:t>лекции на темы репродуктивного здоровья, сексуального образования, профилактики заболеваний и планирования </a:t>
            </a:r>
            <a:r>
              <a:rPr lang="ru-RU" sz="1200" dirty="0" smtClean="0">
                <a:solidFill>
                  <a:schemeClr val="bg1"/>
                </a:solidFill>
              </a:rPr>
              <a:t>семьи.</a:t>
            </a:r>
          </a:p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4785" algn="l"/>
              </a:tabLst>
            </a:pP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Мастер-классы</a:t>
            </a:r>
            <a:r>
              <a:rPr lang="ru-RU" sz="1200" dirty="0">
                <a:solidFill>
                  <a:schemeClr val="bg1"/>
                </a:solidFill>
              </a:rPr>
              <a:t>: Участники получают практические знания о том, как заботиться о своем здоровье, проводить профилактические меры и общаться на темы, связанные с репродуктивным </a:t>
            </a:r>
            <a:r>
              <a:rPr lang="ru-RU" sz="1200" dirty="0" smtClean="0">
                <a:solidFill>
                  <a:schemeClr val="bg1"/>
                </a:solidFill>
              </a:rPr>
              <a:t>здоровьем.</a:t>
            </a:r>
          </a:p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4785" algn="l"/>
              </a:tabLst>
            </a:pP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Групповые обсуждения</a:t>
            </a:r>
            <a:r>
              <a:rPr lang="ru-RU" sz="1200" dirty="0">
                <a:solidFill>
                  <a:schemeClr val="bg1"/>
                </a:solidFill>
              </a:rPr>
              <a:t>: Участники делятся своими мыслями и опытом, что способствует созданию открытой атмосферы для обсуждения важных </a:t>
            </a:r>
            <a:r>
              <a:rPr lang="ru-RU" sz="1200" dirty="0" smtClean="0">
                <a:solidFill>
                  <a:schemeClr val="bg1"/>
                </a:solidFill>
              </a:rPr>
              <a:t>тем.</a:t>
            </a:r>
          </a:p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4785" algn="l"/>
              </a:tabLst>
            </a:pP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Интерактивные игры и тренинги</a:t>
            </a:r>
            <a:r>
              <a:rPr lang="ru-RU" sz="1200" dirty="0">
                <a:solidFill>
                  <a:schemeClr val="bg1"/>
                </a:solidFill>
              </a:rPr>
              <a:t>: Использование игровых методик помогает сделать процесс обучения более увлекательным и доступным, а также развивает навыки коммуникации и </a:t>
            </a:r>
            <a:r>
              <a:rPr lang="ru-RU" sz="1200">
                <a:solidFill>
                  <a:schemeClr val="bg1"/>
                </a:solidFill>
              </a:rPr>
              <a:t>критического </a:t>
            </a:r>
            <a:r>
              <a:rPr lang="ru-RU" sz="1200" smtClean="0">
                <a:solidFill>
                  <a:schemeClr val="bg1"/>
                </a:solidFill>
              </a:rPr>
              <a:t>мышления</a:t>
            </a:r>
            <a:endParaRPr sz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53" y="200962"/>
            <a:ext cx="3721990" cy="2090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205" y="2449614"/>
            <a:ext cx="3021059" cy="24583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468" y="3755998"/>
            <a:ext cx="2495194" cy="12734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31" y="3781996"/>
            <a:ext cx="2156958" cy="12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7" y="906271"/>
            <a:ext cx="5132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ПРОЕКТ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ПОСТОЯННОДЕЙСТВУЮЩИЙ.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МЕРОПРИЯТИЯ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ПРОЕКТА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ПРОДОЛЖАЮТСЯ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7" y="1758442"/>
            <a:ext cx="658240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«РАВНЫЙ</a:t>
            </a:r>
            <a:r>
              <a:rPr sz="2000" spc="-35" dirty="0"/>
              <a:t> </a:t>
            </a:r>
            <a:r>
              <a:rPr sz="2000" dirty="0"/>
              <a:t>ОБУЧАЕТ</a:t>
            </a:r>
            <a:r>
              <a:rPr sz="2000" spc="-25" dirty="0"/>
              <a:t> </a:t>
            </a:r>
            <a:r>
              <a:rPr sz="2000" dirty="0"/>
              <a:t>РАВНОГО»</a:t>
            </a:r>
            <a:r>
              <a:rPr sz="2000" spc="-45" dirty="0"/>
              <a:t> </a:t>
            </a:r>
            <a:r>
              <a:rPr sz="2000" dirty="0"/>
              <a:t>-</a:t>
            </a:r>
            <a:r>
              <a:rPr sz="2000" spc="10" dirty="0"/>
              <a:t> </a:t>
            </a:r>
            <a:r>
              <a:rPr sz="2000" b="0" spc="-10" dirty="0">
                <a:latin typeface="Verdana"/>
                <a:cs typeface="Verdana"/>
              </a:rPr>
              <a:t>ВОЛОНТЕРЫ </a:t>
            </a:r>
            <a:r>
              <a:rPr sz="2000" b="0" dirty="0">
                <a:latin typeface="Verdana"/>
                <a:cs typeface="Verdana"/>
              </a:rPr>
              <a:t>ПРОЕКТА</a:t>
            </a:r>
            <a:r>
              <a:rPr sz="2000" b="0" spc="-7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В</a:t>
            </a:r>
            <a:r>
              <a:rPr sz="2000" b="0" spc="-2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СВОИХ</a:t>
            </a:r>
            <a:r>
              <a:rPr sz="2000" b="0" spc="-20" dirty="0">
                <a:latin typeface="Verdana"/>
                <a:cs typeface="Verdana"/>
              </a:rPr>
              <a:t> </a:t>
            </a:r>
            <a:r>
              <a:rPr sz="2000" b="0" spc="-10" dirty="0">
                <a:latin typeface="Verdana"/>
                <a:cs typeface="Verdana"/>
              </a:rPr>
              <a:t>ОБРАЗОВАТЕЛЬНЫХ </a:t>
            </a:r>
            <a:r>
              <a:rPr sz="2000" b="0" dirty="0">
                <a:latin typeface="Verdana"/>
                <a:cs typeface="Verdana"/>
              </a:rPr>
              <a:t>ОРГАНИЗАЦИЯХ</a:t>
            </a:r>
            <a:r>
              <a:rPr sz="2000" b="0" spc="-8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ПРОВОДЯТ</a:t>
            </a:r>
            <a:r>
              <a:rPr sz="2000" b="0" spc="-65" dirty="0">
                <a:latin typeface="Verdana"/>
                <a:cs typeface="Verdana"/>
              </a:rPr>
              <a:t> </a:t>
            </a:r>
            <a:r>
              <a:rPr sz="2000" b="0" spc="-10" dirty="0">
                <a:latin typeface="Verdana"/>
                <a:cs typeface="Verdana"/>
              </a:rPr>
              <a:t>МЕРОПРИЯТИЯ, </a:t>
            </a:r>
            <a:r>
              <a:rPr sz="2000" b="0" dirty="0">
                <a:latin typeface="Verdana"/>
                <a:cs typeface="Verdana"/>
              </a:rPr>
              <a:t>НАПРАВЛЕННЫЕ</a:t>
            </a:r>
            <a:r>
              <a:rPr sz="2000" b="0" spc="-9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НА</a:t>
            </a:r>
            <a:r>
              <a:rPr sz="2000" b="0" spc="-60" dirty="0">
                <a:latin typeface="Verdana"/>
                <a:cs typeface="Verdana"/>
              </a:rPr>
              <a:t> </a:t>
            </a:r>
            <a:r>
              <a:rPr sz="2000" b="0" spc="-10" dirty="0">
                <a:latin typeface="Verdana"/>
                <a:cs typeface="Verdana"/>
              </a:rPr>
              <a:t>СОХРАНЕНИЕ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latin typeface="Verdana"/>
                <a:cs typeface="Verdana"/>
              </a:rPr>
              <a:t>РЕПРОДУКТИВНОГО</a:t>
            </a:r>
            <a:r>
              <a:rPr sz="2000" b="0" spc="-120" dirty="0">
                <a:latin typeface="Verdana"/>
                <a:cs typeface="Verdana"/>
              </a:rPr>
              <a:t> </a:t>
            </a:r>
            <a:r>
              <a:rPr sz="2000" b="0" spc="-10" dirty="0">
                <a:latin typeface="Verdana"/>
                <a:cs typeface="Verdana"/>
              </a:rPr>
              <a:t>ЗДОРОВЬЯ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24130">
              <a:lnSpc>
                <a:spcPct val="150000"/>
              </a:lnSpc>
              <a:spcBef>
                <a:spcPts val="95"/>
              </a:spcBef>
            </a:pPr>
            <a:r>
              <a:rPr dirty="0"/>
              <a:t>ОТВЕТСТВЕННОЕ</a:t>
            </a:r>
            <a:r>
              <a:rPr spc="-25" dirty="0"/>
              <a:t> </a:t>
            </a:r>
            <a:r>
              <a:rPr dirty="0"/>
              <a:t>ОТЦОВСТВО</a:t>
            </a:r>
            <a:r>
              <a:rPr spc="-20" dirty="0"/>
              <a:t> </a:t>
            </a:r>
            <a:r>
              <a:rPr spc="-50" dirty="0"/>
              <a:t>– </a:t>
            </a:r>
            <a:r>
              <a:rPr dirty="0"/>
              <a:t>ЗАЛОГ</a:t>
            </a:r>
            <a:r>
              <a:rPr spc="-60" dirty="0"/>
              <a:t> </a:t>
            </a:r>
            <a:r>
              <a:rPr dirty="0"/>
              <a:t>ПРОЦВЕТАНИЯ</a:t>
            </a:r>
            <a:r>
              <a:rPr spc="-30" dirty="0"/>
              <a:t> </a:t>
            </a:r>
            <a:r>
              <a:rPr spc="-10" dirty="0"/>
              <a:t>РОССИИ!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ИВАНОВА</a:t>
            </a:r>
            <a:r>
              <a:rPr spc="-95" dirty="0"/>
              <a:t> </a:t>
            </a:r>
            <a:r>
              <a:rPr dirty="0"/>
              <a:t>ИРИНА</a:t>
            </a:r>
            <a:r>
              <a:rPr spc="-95" dirty="0"/>
              <a:t> </a:t>
            </a:r>
            <a:r>
              <a:rPr spc="-10" dirty="0"/>
              <a:t>ГЕННАДЬЕВНА,</a:t>
            </a:r>
          </a:p>
          <a:p>
            <a:pPr algn="ctr">
              <a:lnSpc>
                <a:spcPct val="100000"/>
              </a:lnSpc>
            </a:pPr>
            <a:r>
              <a:rPr i="1" spc="-10" dirty="0">
                <a:latin typeface="Verdana"/>
                <a:cs typeface="Verdana"/>
              </a:rPr>
              <a:t>руководитель</a:t>
            </a:r>
            <a:r>
              <a:rPr i="1" spc="-40" dirty="0">
                <a:latin typeface="Verdana"/>
                <a:cs typeface="Verdana"/>
              </a:rPr>
              <a:t> </a:t>
            </a:r>
            <a:r>
              <a:rPr i="1" spc="-10" dirty="0">
                <a:latin typeface="Verdana"/>
                <a:cs typeface="Verdana"/>
              </a:rPr>
              <a:t>проекта,</a:t>
            </a:r>
          </a:p>
          <a:p>
            <a:pPr marL="12700" marR="5080" algn="ctr">
              <a:lnSpc>
                <a:spcPct val="100000"/>
              </a:lnSpc>
            </a:pPr>
            <a:r>
              <a:rPr b="0" i="1" dirty="0">
                <a:latin typeface="Verdana"/>
                <a:cs typeface="Verdana"/>
              </a:rPr>
              <a:t>директор</a:t>
            </a:r>
            <a:r>
              <a:rPr b="0" i="1" spc="-65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ГБПОУ</a:t>
            </a:r>
            <a:r>
              <a:rPr b="0" i="1" spc="-7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«Кузбасский</a:t>
            </a:r>
            <a:r>
              <a:rPr b="0" i="1" spc="-9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медицинский</a:t>
            </a:r>
            <a:r>
              <a:rPr b="0" i="1" spc="-70" dirty="0">
                <a:latin typeface="Verdana"/>
                <a:cs typeface="Verdana"/>
              </a:rPr>
              <a:t> </a:t>
            </a:r>
            <a:r>
              <a:rPr b="0" i="1" spc="-10" dirty="0">
                <a:latin typeface="Verdana"/>
                <a:cs typeface="Verdana"/>
              </a:rPr>
              <a:t>колледж», </a:t>
            </a:r>
            <a:r>
              <a:rPr b="0" i="1" dirty="0">
                <a:latin typeface="Verdana"/>
                <a:cs typeface="Verdana"/>
              </a:rPr>
              <a:t>главный</a:t>
            </a:r>
            <a:r>
              <a:rPr b="0" i="1" spc="-6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внештатный</a:t>
            </a:r>
            <a:r>
              <a:rPr b="0" i="1" spc="-5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специалист</a:t>
            </a:r>
            <a:r>
              <a:rPr b="0" i="1" spc="-7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по</a:t>
            </a:r>
            <a:r>
              <a:rPr b="0" i="1" spc="-45" dirty="0">
                <a:latin typeface="Verdana"/>
                <a:cs typeface="Verdana"/>
              </a:rPr>
              <a:t> </a:t>
            </a:r>
            <a:r>
              <a:rPr b="0" i="1" spc="-10" dirty="0">
                <a:latin typeface="Verdana"/>
                <a:cs typeface="Verdana"/>
              </a:rPr>
              <a:t>управлению</a:t>
            </a:r>
          </a:p>
          <a:p>
            <a:pPr marL="1905" algn="ctr">
              <a:lnSpc>
                <a:spcPct val="100000"/>
              </a:lnSpc>
            </a:pPr>
            <a:r>
              <a:rPr b="0" i="1" dirty="0">
                <a:latin typeface="Verdana"/>
                <a:cs typeface="Verdana"/>
              </a:rPr>
              <a:t>сестринской</a:t>
            </a:r>
            <a:r>
              <a:rPr b="0" i="1" spc="-90" dirty="0">
                <a:latin typeface="Verdana"/>
                <a:cs typeface="Verdana"/>
              </a:rPr>
              <a:t> </a:t>
            </a:r>
            <a:r>
              <a:rPr b="0" i="1" spc="-10" dirty="0">
                <a:latin typeface="Verdana"/>
                <a:cs typeface="Verdana"/>
              </a:rPr>
              <a:t>деятельностью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b="0" i="1" dirty="0">
                <a:latin typeface="Verdana"/>
                <a:cs typeface="Verdana"/>
              </a:rPr>
              <a:t>Сибирского</a:t>
            </a:r>
            <a:r>
              <a:rPr b="0" i="1" spc="-80" dirty="0">
                <a:latin typeface="Verdana"/>
                <a:cs typeface="Verdana"/>
              </a:rPr>
              <a:t> </a:t>
            </a:r>
            <a:r>
              <a:rPr b="0" i="1" dirty="0">
                <a:latin typeface="Verdana"/>
                <a:cs typeface="Verdana"/>
              </a:rPr>
              <a:t>федерального</a:t>
            </a:r>
            <a:r>
              <a:rPr b="0" i="1" spc="-50" dirty="0">
                <a:latin typeface="Verdana"/>
                <a:cs typeface="Verdana"/>
              </a:rPr>
              <a:t> </a:t>
            </a:r>
            <a:r>
              <a:rPr b="0" i="1" spc="-10" dirty="0">
                <a:latin typeface="Verdana"/>
                <a:cs typeface="Verdana"/>
              </a:rPr>
              <a:t>округа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6016" y="126492"/>
              <a:ext cx="2010918" cy="7475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4" y="128015"/>
              <a:ext cx="5419344" cy="50154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0983" y="220979"/>
              <a:ext cx="1763268" cy="6537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99278" y="1124458"/>
            <a:ext cx="346265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113664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ДИСКУССИОННЫЙ</a:t>
            </a:r>
            <a:r>
              <a:rPr sz="1800" spc="-120" dirty="0"/>
              <a:t> </a:t>
            </a:r>
            <a:r>
              <a:rPr sz="1800" spc="-20" dirty="0"/>
              <a:t>КЛУБ </a:t>
            </a:r>
            <a:r>
              <a:rPr sz="1800" spc="-10" dirty="0"/>
              <a:t>СТУДЕНТОВ</a:t>
            </a:r>
            <a:endParaRPr sz="1800"/>
          </a:p>
          <a:p>
            <a:pPr marL="12700" marR="5080" indent="-1270" algn="ctr">
              <a:lnSpc>
                <a:spcPct val="100000"/>
              </a:lnSpc>
            </a:pPr>
            <a:r>
              <a:rPr sz="1800" spc="-10" dirty="0"/>
              <a:t>ПРОФЕССИОНАЛЬНЫХ ОБРАЗОВАТЕЛЬНЫХ </a:t>
            </a:r>
            <a:r>
              <a:rPr sz="1800" dirty="0"/>
              <a:t>ОРГАНИЗАЦИЙ</a:t>
            </a:r>
            <a:r>
              <a:rPr sz="1800" spc="-155" dirty="0"/>
              <a:t> </a:t>
            </a:r>
            <a:r>
              <a:rPr sz="1800" spc="-10" dirty="0"/>
              <a:t>КУЗБАССА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5348985" y="3045332"/>
            <a:ext cx="356107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391160" indent="-4889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площадка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подготовки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волонтеров,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проводящих</a:t>
            </a:r>
            <a:endParaRPr sz="1600">
              <a:latin typeface="Verdana"/>
              <a:cs typeface="Verdana"/>
            </a:endParaRPr>
          </a:p>
          <a:p>
            <a:pPr marL="350520" marR="73660" indent="-26987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мероприятия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популяризации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традиционных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семейных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ценностей,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ответственного</a:t>
            </a:r>
            <a:endParaRPr sz="1600">
              <a:latin typeface="Verdana"/>
              <a:cs typeface="Verdana"/>
            </a:endParaRPr>
          </a:p>
          <a:p>
            <a:pPr marL="12700" marR="5080" indent="126364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отношения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репродуктивному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здоровью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планированию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семьи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2315110"/>
            <a:ext cx="3895358" cy="28283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93289" y="142980"/>
            <a:ext cx="6085205" cy="372935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«..в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начале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XXI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века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мы</a:t>
            </a:r>
            <a:r>
              <a:rPr sz="1800" b="1" spc="-4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столкнулись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с</a:t>
            </a:r>
            <a:r>
              <a:rPr sz="1800" b="1" spc="-3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настоящей</a:t>
            </a:r>
            <a:r>
              <a:rPr sz="1800" b="1" spc="-3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демографической</a:t>
            </a:r>
            <a:r>
              <a:rPr sz="1800" b="1" spc="-2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ценностной катастрофой,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с</a:t>
            </a:r>
            <a:r>
              <a:rPr sz="1800" b="1" spc="-6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настоящим</a:t>
            </a:r>
            <a:r>
              <a:rPr sz="1800" b="1" spc="-3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демографическим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и</a:t>
            </a:r>
            <a:r>
              <a:rPr sz="1800" b="1" spc="-6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ценностным</a:t>
            </a:r>
            <a:r>
              <a:rPr sz="1800" b="1" spc="-4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кризисом.</a:t>
            </a:r>
            <a:r>
              <a:rPr sz="1800" b="1" spc="-2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r>
              <a:rPr sz="1800" b="1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если</a:t>
            </a:r>
            <a:r>
              <a:rPr sz="18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нация</a:t>
            </a:r>
            <a:r>
              <a:rPr sz="18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Verdana"/>
                <a:cs typeface="Verdana"/>
              </a:rPr>
              <a:t>не</a:t>
            </a:r>
            <a:endParaRPr sz="1800">
              <a:latin typeface="Verdana"/>
              <a:cs typeface="Verdana"/>
            </a:endParaRPr>
          </a:p>
          <a:p>
            <a:pPr marL="12700" marR="173355" algn="just">
              <a:lnSpc>
                <a:spcPct val="150000"/>
              </a:lnSpc>
            </a:pP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способна</a:t>
            </a:r>
            <a:r>
              <a:rPr sz="18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себя</a:t>
            </a:r>
            <a:r>
              <a:rPr sz="18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сберегать</a:t>
            </a:r>
            <a:r>
              <a:rPr sz="18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8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воспроизводить,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если</a:t>
            </a:r>
            <a:r>
              <a:rPr sz="1800" b="1" spc="-1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она</a:t>
            </a:r>
            <a:r>
              <a:rPr sz="1800" b="1" spc="-9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утрачивает</a:t>
            </a:r>
            <a:r>
              <a:rPr sz="1800" b="1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жизненные</a:t>
            </a:r>
            <a:r>
              <a:rPr sz="1800" b="1" spc="-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ориентиры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800" b="1" spc="-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идеалы,</a:t>
            </a:r>
            <a:r>
              <a:rPr sz="1800" b="1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ей</a:t>
            </a:r>
            <a:r>
              <a:rPr sz="1800" b="1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8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внешний</a:t>
            </a:r>
            <a:r>
              <a:rPr sz="1800" b="1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раг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не</a:t>
            </a:r>
            <a:r>
              <a:rPr sz="1800" b="1" spc="-5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нужен,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393379"/>
                </a:solidFill>
                <a:latin typeface="Verdana"/>
                <a:cs typeface="Verdana"/>
              </a:rPr>
              <a:t>всё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и</a:t>
            </a:r>
            <a:r>
              <a:rPr sz="1800" b="1" spc="-5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так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развалится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само</a:t>
            </a:r>
            <a:r>
              <a:rPr sz="1800" b="1" spc="-5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по</a:t>
            </a:r>
            <a:r>
              <a:rPr sz="1800" b="1" spc="-6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себе»</a:t>
            </a:r>
            <a:endParaRPr sz="1800">
              <a:latin typeface="Verdana"/>
              <a:cs typeface="Verdana"/>
            </a:endParaRPr>
          </a:p>
          <a:p>
            <a:pPr marL="1413510" algn="just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393379"/>
                </a:solidFill>
                <a:latin typeface="Verdana"/>
                <a:cs typeface="Verdana"/>
              </a:rPr>
              <a:t>Владимир</a:t>
            </a:r>
            <a:r>
              <a:rPr sz="1800" b="1" spc="-90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Владимирович</a:t>
            </a:r>
            <a:r>
              <a:rPr sz="1800" b="1" spc="-85" dirty="0">
                <a:solidFill>
                  <a:srgbClr val="393379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93379"/>
                </a:solidFill>
                <a:latin typeface="Verdana"/>
                <a:cs typeface="Verdana"/>
              </a:rPr>
              <a:t>Путин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4592"/>
            <a:ext cx="2366010" cy="3248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3212"/>
            <a:ext cx="9144000" cy="4037329"/>
            <a:chOff x="0" y="553212"/>
            <a:chExt cx="9144000" cy="40373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3212"/>
              <a:ext cx="9144000" cy="40370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09671" y="934212"/>
              <a:ext cx="117475" cy="3556000"/>
            </a:xfrm>
            <a:custGeom>
              <a:avLst/>
              <a:gdLst/>
              <a:ahLst/>
              <a:cxnLst/>
              <a:rect l="l" t="t" r="r" b="b"/>
              <a:pathLst>
                <a:path w="117475" h="3556000">
                  <a:moveTo>
                    <a:pt x="117348" y="0"/>
                  </a:moveTo>
                  <a:lnTo>
                    <a:pt x="0" y="0"/>
                  </a:lnTo>
                  <a:lnTo>
                    <a:pt x="0" y="3555491"/>
                  </a:lnTo>
                  <a:lnTo>
                    <a:pt x="117348" y="3555491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88310" y="1641170"/>
            <a:ext cx="267144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медико-демографическая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ситуация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стране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характеризуется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снижением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рождаемости,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во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многом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связано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неудовлетворительным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состоянием</a:t>
            </a:r>
            <a:endParaRPr sz="1400">
              <a:latin typeface="Verdana"/>
              <a:cs typeface="Verdana"/>
            </a:endParaRPr>
          </a:p>
          <a:p>
            <a:pPr marL="12700" marR="1504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репродуктивного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здоровья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молодежи,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вступившей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фертильный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возраст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7270" y="1695399"/>
            <a:ext cx="2063114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359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увеличение рождаемости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сохранение</a:t>
            </a:r>
            <a:endParaRPr sz="1400">
              <a:latin typeface="Verdana"/>
              <a:cs typeface="Verdana"/>
            </a:endParaRPr>
          </a:p>
          <a:p>
            <a:pPr marL="12700" marR="114935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традиционных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семейных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ценностей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стало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одним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из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ведущих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приоритетов Государства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743" y="1641170"/>
            <a:ext cx="2279015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репродуктивное</a:t>
            </a:r>
            <a:endParaRPr sz="1400">
              <a:latin typeface="Verdana"/>
              <a:cs typeface="Verdana"/>
            </a:endParaRPr>
          </a:p>
          <a:p>
            <a:pPr marL="12700" marR="520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здоровье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является неотъемлемой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составляющей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здоровья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человека,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имеющей</a:t>
            </a:r>
            <a:endParaRPr sz="1400">
              <a:latin typeface="Verdana"/>
              <a:cs typeface="Verdana"/>
            </a:endParaRPr>
          </a:p>
          <a:p>
            <a:pPr marL="12700" marR="2774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важнейшее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значение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дальнейшего воспроизводства</a:t>
            </a:r>
            <a:endParaRPr sz="1400">
              <a:latin typeface="Verdana"/>
              <a:cs typeface="Verdana"/>
            </a:endParaRPr>
          </a:p>
          <a:p>
            <a:pPr marL="12700" marR="10674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населения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обеспечения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стабильного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развития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общества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05839" y="934211"/>
            <a:ext cx="6118860" cy="3556000"/>
            <a:chOff x="1005839" y="934211"/>
            <a:chExt cx="6118860" cy="3556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39" y="938783"/>
              <a:ext cx="565404" cy="5897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1523" y="938783"/>
              <a:ext cx="566927" cy="5897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9295" y="934211"/>
              <a:ext cx="565403" cy="588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92724" y="934211"/>
              <a:ext cx="117475" cy="3556000"/>
            </a:xfrm>
            <a:custGeom>
              <a:avLst/>
              <a:gdLst/>
              <a:ahLst/>
              <a:cxnLst/>
              <a:rect l="l" t="t" r="r" b="b"/>
              <a:pathLst>
                <a:path w="117475" h="3556000">
                  <a:moveTo>
                    <a:pt x="117348" y="0"/>
                  </a:moveTo>
                  <a:lnTo>
                    <a:pt x="0" y="0"/>
                  </a:lnTo>
                  <a:lnTo>
                    <a:pt x="0" y="3555491"/>
                  </a:lnTo>
                  <a:lnTo>
                    <a:pt x="117348" y="3555491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2315110"/>
            <a:ext cx="3895358" cy="282838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69491" y="998219"/>
            <a:ext cx="5746115" cy="0"/>
          </a:xfrm>
          <a:custGeom>
            <a:avLst/>
            <a:gdLst/>
            <a:ahLst/>
            <a:cxnLst/>
            <a:rect l="l" t="t" r="r" b="b"/>
            <a:pathLst>
              <a:path w="5746115">
                <a:moveTo>
                  <a:pt x="0" y="0"/>
                </a:moveTo>
                <a:lnTo>
                  <a:pt x="5745988" y="0"/>
                </a:lnTo>
              </a:path>
            </a:pathLst>
          </a:custGeom>
          <a:ln w="12700">
            <a:solidFill>
              <a:srgbClr val="3A45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2524" y="145160"/>
            <a:ext cx="5601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ОТВЕТСТВЕННОЕ</a:t>
            </a:r>
            <a:r>
              <a:rPr spc="-6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ОТЦОВСТВО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50" dirty="0">
                <a:solidFill>
                  <a:srgbClr val="001F5F"/>
                </a:solidFill>
              </a:rPr>
              <a:t>– </a:t>
            </a:r>
            <a:r>
              <a:rPr dirty="0">
                <a:solidFill>
                  <a:srgbClr val="001F5F"/>
                </a:solidFill>
              </a:rPr>
              <a:t>ЗАЛОГ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ПРОЦВЕТАНИЯ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РОССИИ!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5333" y="1163192"/>
            <a:ext cx="6599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ЦЕЛИ</a:t>
            </a:r>
            <a:r>
              <a:rPr sz="12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Verdana"/>
                <a:cs typeface="Verdana"/>
              </a:rPr>
              <a:t>ПРОЕКТА:</a:t>
            </a:r>
            <a:endParaRPr sz="1200">
              <a:latin typeface="Verdana"/>
              <a:cs typeface="Verdana"/>
            </a:endParaRPr>
          </a:p>
          <a:p>
            <a:pPr marL="164465" indent="-152400">
              <a:lnSpc>
                <a:spcPct val="100000"/>
              </a:lnSpc>
              <a:buSzPct val="91666"/>
              <a:buAutoNum type="arabicPeriod"/>
              <a:tabLst>
                <a:tab pos="164465" algn="l"/>
              </a:tabLst>
            </a:pP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Мотивация</a:t>
            </a:r>
            <a:r>
              <a:rPr sz="1200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молодежи</a:t>
            </a:r>
            <a:r>
              <a:rPr sz="1200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1200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сохранение</a:t>
            </a:r>
            <a:r>
              <a:rPr sz="1200" spc="-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традиций</a:t>
            </a:r>
            <a:r>
              <a:rPr sz="1200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многодетности</a:t>
            </a:r>
            <a:r>
              <a:rPr sz="1200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российской</a:t>
            </a:r>
            <a:r>
              <a:rPr sz="1200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семьи</a:t>
            </a:r>
            <a:endParaRPr sz="1200">
              <a:latin typeface="Verdana"/>
              <a:cs typeface="Verdana"/>
            </a:endParaRPr>
          </a:p>
          <a:p>
            <a:pPr marL="164465" indent="-152400">
              <a:lnSpc>
                <a:spcPct val="100000"/>
              </a:lnSpc>
              <a:buSzPct val="91666"/>
              <a:buAutoNum type="arabicPeriod"/>
              <a:tabLst>
                <a:tab pos="164465" algn="l"/>
              </a:tabLst>
            </a:pP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Формирование</a:t>
            </a:r>
            <a:r>
              <a:rPr sz="1200" spc="4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осознания</a:t>
            </a:r>
            <a:r>
              <a:rPr sz="1200" spc="4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ценности</a:t>
            </a:r>
            <a:r>
              <a:rPr sz="1200" spc="459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репродуктивного</a:t>
            </a:r>
            <a:r>
              <a:rPr sz="1200" spc="4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здоровья</a:t>
            </a:r>
            <a:r>
              <a:rPr sz="1200" spc="4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молодежи</a:t>
            </a:r>
            <a:r>
              <a:rPr sz="1200" spc="4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4771" y="1528953"/>
            <a:ext cx="798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семейных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333" y="1711833"/>
            <a:ext cx="7478395" cy="278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ценностей</a:t>
            </a:r>
            <a:endParaRPr sz="1200">
              <a:latin typeface="Verdana"/>
              <a:cs typeface="Verdana"/>
            </a:endParaRPr>
          </a:p>
          <a:p>
            <a:pPr marL="12700" marR="8255" indent="-635" algn="just">
              <a:lnSpc>
                <a:spcPct val="100000"/>
              </a:lnSpc>
              <a:buSzPct val="91666"/>
              <a:buAutoNum type="arabicPeriod" startAt="3"/>
              <a:tabLst>
                <a:tab pos="164465" algn="l"/>
              </a:tabLst>
            </a:pP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Формирование</a:t>
            </a:r>
            <a:r>
              <a:rPr sz="1200" spc="6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комплексной</a:t>
            </a:r>
            <a:r>
              <a:rPr sz="1200" spc="70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системы</a:t>
            </a:r>
            <a:r>
              <a:rPr sz="1200" spc="60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знаний</a:t>
            </a:r>
            <a:r>
              <a:rPr sz="1200" spc="6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200" spc="70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репродуктивном</a:t>
            </a:r>
            <a:r>
              <a:rPr sz="1200" spc="70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здоровье</a:t>
            </a:r>
            <a:r>
              <a:rPr sz="1200" spc="6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1200" spc="6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основе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знаний</a:t>
            </a:r>
            <a:r>
              <a:rPr sz="1200" spc="32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200" spc="33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здоровье</a:t>
            </a:r>
            <a:r>
              <a:rPr sz="1200" spc="340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200" spc="33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здоровом</a:t>
            </a:r>
            <a:r>
              <a:rPr sz="1200" spc="33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образе</a:t>
            </a:r>
            <a:r>
              <a:rPr sz="1200" spc="33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жизни,</a:t>
            </a:r>
            <a:r>
              <a:rPr sz="1200" spc="33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представлений</a:t>
            </a:r>
            <a:r>
              <a:rPr sz="1200" spc="33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200" spc="335" dirty="0">
                <a:solidFill>
                  <a:srgbClr val="001F5F"/>
                </a:solidFill>
                <a:latin typeface="Verdana"/>
                <a:cs typeface="Verdana"/>
              </a:rPr>
              <a:t> 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заболеваниях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репродуктивной</a:t>
            </a:r>
            <a:r>
              <a:rPr sz="1200" spc="-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системы</a:t>
            </a:r>
            <a:r>
              <a:rPr sz="1200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человека.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Clr>
                <a:srgbClr val="001F5F"/>
              </a:buClr>
              <a:buFont typeface="Verdana"/>
              <a:buAutoNum type="arabicPeriod" startAt="3"/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ЗАДАЧИ</a:t>
            </a:r>
            <a:r>
              <a:rPr sz="12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Verdana"/>
                <a:cs typeface="Verdana"/>
              </a:rPr>
              <a:t>ПРОЕКТА:</a:t>
            </a:r>
            <a:endParaRPr sz="1200">
              <a:latin typeface="Verdana"/>
              <a:cs typeface="Verdana"/>
            </a:endParaRPr>
          </a:p>
          <a:p>
            <a:pPr marL="12700" marR="5080" lvl="1" indent="-635">
              <a:lnSpc>
                <a:spcPct val="100000"/>
              </a:lnSpc>
              <a:spcBef>
                <a:spcPts val="600"/>
              </a:spcBef>
              <a:buSzPct val="91666"/>
              <a:buAutoNum type="arabicPeriod"/>
              <a:tabLst>
                <a:tab pos="164465" algn="l"/>
                <a:tab pos="1391920" algn="l"/>
                <a:tab pos="2347595" algn="l"/>
                <a:tab pos="3586479" algn="l"/>
                <a:tab pos="4942205" algn="l"/>
                <a:tab pos="5866765" algn="l"/>
                <a:tab pos="6287770" algn="l"/>
              </a:tabLst>
            </a:pP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	Организовать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постоянно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действующую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дискуссионную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площадку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Verdana"/>
                <a:cs typeface="Verdana"/>
              </a:rPr>
              <a:t>для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формирования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осознанного</a:t>
            </a:r>
            <a:r>
              <a:rPr sz="1200" spc="-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отношения</a:t>
            </a:r>
            <a:r>
              <a:rPr sz="1200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к</a:t>
            </a:r>
            <a:r>
              <a:rPr sz="1200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репродуктивному</a:t>
            </a:r>
            <a:r>
              <a:rPr sz="1200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здоровью</a:t>
            </a:r>
            <a:endParaRPr sz="1200">
              <a:latin typeface="Verdana"/>
              <a:cs typeface="Verdana"/>
            </a:endParaRPr>
          </a:p>
          <a:p>
            <a:pPr marL="12700" marR="8255" lvl="1" indent="205104">
              <a:lnSpc>
                <a:spcPct val="100000"/>
              </a:lnSpc>
              <a:spcBef>
                <a:spcPts val="600"/>
              </a:spcBef>
              <a:buSzPct val="91666"/>
              <a:buAutoNum type="arabicPeriod"/>
              <a:tabLst>
                <a:tab pos="217804" algn="l"/>
                <a:tab pos="1497330" algn="l"/>
                <a:tab pos="3190240" algn="l"/>
                <a:tab pos="3580765" algn="l"/>
                <a:tab pos="5393055" algn="l"/>
                <a:tab pos="6597015" algn="l"/>
              </a:tabLst>
            </a:pP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Подготовить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информационные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демонстрационные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обучающие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материалы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по</a:t>
            </a:r>
            <a:r>
              <a:rPr sz="1200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репродуктивному</a:t>
            </a:r>
            <a:r>
              <a:rPr sz="1200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здоровью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для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подростков</a:t>
            </a:r>
            <a:r>
              <a:rPr sz="1200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200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для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работы</a:t>
            </a:r>
            <a:r>
              <a:rPr sz="1200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200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родителями</a:t>
            </a:r>
            <a:endParaRPr sz="1200">
              <a:latin typeface="Verdana"/>
              <a:cs typeface="Verdana"/>
            </a:endParaRPr>
          </a:p>
          <a:p>
            <a:pPr marL="12700" marR="7620" lvl="1" indent="-635">
              <a:lnSpc>
                <a:spcPct val="100000"/>
              </a:lnSpc>
              <a:spcBef>
                <a:spcPts val="600"/>
              </a:spcBef>
              <a:buSzPct val="91666"/>
              <a:buAutoNum type="arabicPeriod"/>
              <a:tabLst>
                <a:tab pos="164465" algn="l"/>
                <a:tab pos="1233170" algn="l"/>
                <a:tab pos="2143125" algn="l"/>
                <a:tab pos="2353945" algn="l"/>
                <a:tab pos="3679825" algn="l"/>
                <a:tab pos="3906520" algn="l"/>
                <a:tab pos="5275580" algn="l"/>
                <a:tab pos="5991860" algn="l"/>
                <a:tab pos="6995159" algn="l"/>
              </a:tabLst>
            </a:pP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	Ознакомить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молодежь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федеральными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региональными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мерами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поддержки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семей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2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детьми</a:t>
            </a:r>
            <a:endParaRPr sz="1200">
              <a:latin typeface="Verdana"/>
              <a:cs typeface="Verdana"/>
            </a:endParaRPr>
          </a:p>
          <a:p>
            <a:pPr marL="165100" lvl="1" indent="-152400">
              <a:lnSpc>
                <a:spcPct val="100000"/>
              </a:lnSpc>
              <a:spcBef>
                <a:spcPts val="600"/>
              </a:spcBef>
              <a:buSzPct val="91666"/>
              <a:buAutoNum type="arabicPeriod"/>
              <a:tabLst>
                <a:tab pos="165100" algn="l"/>
              </a:tabLst>
            </a:pP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Организовать</a:t>
            </a:r>
            <a:r>
              <a:rPr sz="1200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тиражирование</a:t>
            </a:r>
            <a:r>
              <a:rPr sz="1200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внедренной</a:t>
            </a:r>
            <a:r>
              <a:rPr sz="1200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практики</a:t>
            </a:r>
            <a:r>
              <a:rPr sz="1200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по</a:t>
            </a:r>
            <a:r>
              <a:rPr sz="1200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Кемеровской</a:t>
            </a:r>
            <a:r>
              <a:rPr sz="1200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области-Кузбассу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96" y="1167383"/>
            <a:ext cx="927100" cy="643255"/>
            <a:chOff x="6096" y="1167383"/>
            <a:chExt cx="927100" cy="6432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" y="1167383"/>
              <a:ext cx="926591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692" y="1228343"/>
              <a:ext cx="519684" cy="521208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1668" y="141731"/>
            <a:ext cx="757427" cy="69342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3528" y="2674620"/>
            <a:ext cx="927100" cy="643255"/>
            <a:chOff x="33528" y="2674620"/>
            <a:chExt cx="927100" cy="64325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" y="2674620"/>
              <a:ext cx="926591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2717292"/>
              <a:ext cx="521208" cy="521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1110" y="2090420"/>
            <a:ext cx="4591050" cy="1842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50" b="1" dirty="0">
                <a:solidFill>
                  <a:srgbClr val="6F2F9F"/>
                </a:solidFill>
                <a:latin typeface="Verdana"/>
                <a:cs typeface="Verdana"/>
              </a:rPr>
              <a:t>57</a:t>
            </a:r>
            <a:r>
              <a:rPr sz="3350" b="1" spc="-5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sz="18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ПОО</a:t>
            </a:r>
            <a:r>
              <a:rPr sz="18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Кузбасса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400"/>
              </a:lnSpc>
              <a:spcBef>
                <a:spcPts val="20"/>
              </a:spcBef>
            </a:pPr>
            <a:r>
              <a:rPr sz="3350" b="1" dirty="0">
                <a:solidFill>
                  <a:srgbClr val="6F2F9F"/>
                </a:solidFill>
                <a:latin typeface="Verdana"/>
                <a:cs typeface="Verdana"/>
              </a:rPr>
              <a:t>17,7</a:t>
            </a:r>
            <a:r>
              <a:rPr sz="3350" b="1" spc="-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50" b="1" dirty="0">
                <a:solidFill>
                  <a:srgbClr val="6F2F9F"/>
                </a:solidFill>
                <a:latin typeface="Verdana"/>
                <a:cs typeface="Verdana"/>
              </a:rPr>
              <a:t>лет</a:t>
            </a:r>
            <a:r>
              <a:rPr sz="3350" b="1" spc="-3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-</a:t>
            </a:r>
            <a:r>
              <a:rPr sz="18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средний</a:t>
            </a:r>
            <a:r>
              <a:rPr sz="18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возраст респондентов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350" b="1" dirty="0">
                <a:solidFill>
                  <a:srgbClr val="C00000"/>
                </a:solidFill>
                <a:latin typeface="Verdana"/>
                <a:cs typeface="Verdana"/>
              </a:rPr>
              <a:t>9018</a:t>
            </a:r>
            <a:r>
              <a:rPr sz="3350" b="1" spc="-5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респондентов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0" y="1844039"/>
            <a:ext cx="858012" cy="9585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0154" y="66497"/>
            <a:ext cx="8242934" cy="212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001F5F"/>
                </a:solidFill>
                <a:latin typeface="Verdana"/>
                <a:cs typeface="Verdana"/>
              </a:rPr>
              <a:t>АНКЕТИРОВАНИЕ</a:t>
            </a:r>
            <a:endParaRPr sz="2100">
              <a:latin typeface="Verdana"/>
              <a:cs typeface="Verdana"/>
            </a:endParaRPr>
          </a:p>
          <a:p>
            <a:pPr marL="12700" marR="5080" indent="-3175" algn="ctr">
              <a:lnSpc>
                <a:spcPct val="100000"/>
              </a:lnSpc>
              <a:spcBef>
                <a:spcPts val="5"/>
              </a:spcBef>
            </a:pP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обучающихся</a:t>
            </a:r>
            <a:r>
              <a:rPr sz="21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профессиональных</a:t>
            </a:r>
            <a:r>
              <a:rPr sz="2100" b="1" spc="-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Verdana"/>
                <a:cs typeface="Verdana"/>
              </a:rPr>
              <a:t>образовательных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организаций</a:t>
            </a:r>
            <a:r>
              <a:rPr sz="2100" b="1" spc="-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Кузбасса</a:t>
            </a:r>
            <a:r>
              <a:rPr sz="21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по</a:t>
            </a:r>
            <a:r>
              <a:rPr sz="21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вопросам</a:t>
            </a:r>
            <a:r>
              <a:rPr sz="2100" b="1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Verdana"/>
                <a:cs typeface="Verdana"/>
              </a:rPr>
              <a:t>приверженности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сохранению</a:t>
            </a:r>
            <a:r>
              <a:rPr sz="2100" b="1" spc="-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репродуктивного</a:t>
            </a:r>
            <a:r>
              <a:rPr sz="2100" b="1" spc="-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Verdana"/>
                <a:cs typeface="Verdana"/>
              </a:rPr>
              <a:t>здоровья,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ответственному</a:t>
            </a:r>
            <a:r>
              <a:rPr sz="2100" b="1" spc="-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001F5F"/>
                </a:solidFill>
                <a:latin typeface="Verdana"/>
                <a:cs typeface="Verdana"/>
              </a:rPr>
              <a:t>отцовству</a:t>
            </a:r>
            <a:r>
              <a:rPr sz="2100" b="1" spc="-1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Verdana"/>
                <a:cs typeface="Verdana"/>
              </a:rPr>
              <a:t>/материнству</a:t>
            </a:r>
            <a:endParaRPr sz="2100">
              <a:latin typeface="Verdana"/>
              <a:cs typeface="Verdana"/>
            </a:endParaRPr>
          </a:p>
          <a:p>
            <a:pPr marL="233679">
              <a:lnSpc>
                <a:spcPct val="100000"/>
              </a:lnSpc>
              <a:spcBef>
                <a:spcPts val="1505"/>
              </a:spcBef>
            </a:pP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февраль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074" y="2162937"/>
            <a:ext cx="5924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6F2F9F"/>
                </a:solidFill>
                <a:latin typeface="Arial"/>
                <a:cs typeface="Arial"/>
              </a:rPr>
              <a:t>2024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spc="-20" dirty="0">
                <a:solidFill>
                  <a:srgbClr val="6F2F9F"/>
                </a:solidFill>
                <a:latin typeface="Arial"/>
                <a:cs typeface="Arial"/>
              </a:rPr>
              <a:t>года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" y="1124711"/>
            <a:ext cx="4047744" cy="40187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1163"/>
            <a:ext cx="5236464" cy="5684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3528" y="124714"/>
            <a:ext cx="6193155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001F5F"/>
                </a:solidFill>
                <a:latin typeface="Arial"/>
                <a:cs typeface="Arial"/>
              </a:rPr>
              <a:t>СРЕДНЕСТАТИСТИЧЕСКИЙ</a:t>
            </a:r>
            <a:r>
              <a:rPr sz="21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ПОРТРЕТ</a:t>
            </a:r>
            <a:r>
              <a:rPr sz="21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ЮНОШИ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75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АНКЕТИРОВАНИЯ</a:t>
            </a:r>
            <a:endParaRPr sz="2100">
              <a:latin typeface="Arial"/>
              <a:cs typeface="Arial"/>
            </a:endParaRPr>
          </a:p>
          <a:p>
            <a:pPr marL="1136015" marR="1744980" indent="-506095">
              <a:lnSpc>
                <a:spcPct val="100899"/>
              </a:lnSpc>
              <a:spcBef>
                <a:spcPts val="1685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ОТНОШЕНИЕ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ЮНОШЕЙ</a:t>
            </a:r>
            <a:r>
              <a:rPr sz="18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СОХРАНЕНИЮ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РЕПРОДУКТИВНОГО</a:t>
            </a:r>
            <a:r>
              <a:rPr sz="13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ЗДОРОВЬЯ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6232" y="1710308"/>
            <a:ext cx="5128895" cy="882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считают,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 что</a:t>
            </a:r>
            <a:r>
              <a:rPr sz="185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занятия</a:t>
            </a:r>
            <a:r>
              <a:rPr sz="18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спортом,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2260"/>
              </a:lnSpc>
              <a:spcBef>
                <a:spcPts val="65"/>
              </a:spcBef>
            </a:pP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отказ</a:t>
            </a:r>
            <a:r>
              <a:rPr sz="185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8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употребления</a:t>
            </a:r>
            <a:r>
              <a:rPr sz="185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алкоголя,</a:t>
            </a:r>
            <a:r>
              <a:rPr sz="18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курения</a:t>
            </a:r>
            <a:r>
              <a:rPr sz="185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5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укрепляют</a:t>
            </a:r>
            <a:r>
              <a:rPr sz="185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репродуктивное</a:t>
            </a:r>
            <a:r>
              <a:rPr sz="185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здоровье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344" y="1568196"/>
            <a:ext cx="1584960" cy="1445260"/>
          </a:xfrm>
          <a:custGeom>
            <a:avLst/>
            <a:gdLst/>
            <a:ahLst/>
            <a:cxnLst/>
            <a:rect l="l" t="t" r="r" b="b"/>
            <a:pathLst>
              <a:path w="1584960" h="1445260">
                <a:moveTo>
                  <a:pt x="0" y="722376"/>
                </a:moveTo>
                <a:lnTo>
                  <a:pt x="1559" y="676697"/>
                </a:lnTo>
                <a:lnTo>
                  <a:pt x="6174" y="631772"/>
                </a:lnTo>
                <a:lnTo>
                  <a:pt x="13753" y="587686"/>
                </a:lnTo>
                <a:lnTo>
                  <a:pt x="24202" y="544524"/>
                </a:lnTo>
                <a:lnTo>
                  <a:pt x="37430" y="502370"/>
                </a:lnTo>
                <a:lnTo>
                  <a:pt x="53342" y="461310"/>
                </a:lnTo>
                <a:lnTo>
                  <a:pt x="71846" y="421426"/>
                </a:lnTo>
                <a:lnTo>
                  <a:pt x="92850" y="382805"/>
                </a:lnTo>
                <a:lnTo>
                  <a:pt x="116260" y="345531"/>
                </a:lnTo>
                <a:lnTo>
                  <a:pt x="141984" y="309689"/>
                </a:lnTo>
                <a:lnTo>
                  <a:pt x="169929" y="275362"/>
                </a:lnTo>
                <a:lnTo>
                  <a:pt x="200002" y="242637"/>
                </a:lnTo>
                <a:lnTo>
                  <a:pt x="232109" y="211597"/>
                </a:lnTo>
                <a:lnTo>
                  <a:pt x="266160" y="182328"/>
                </a:lnTo>
                <a:lnTo>
                  <a:pt x="302060" y="154914"/>
                </a:lnTo>
                <a:lnTo>
                  <a:pt x="339716" y="129439"/>
                </a:lnTo>
                <a:lnTo>
                  <a:pt x="379037" y="105988"/>
                </a:lnTo>
                <a:lnTo>
                  <a:pt x="419928" y="84647"/>
                </a:lnTo>
                <a:lnTo>
                  <a:pt x="462298" y="65499"/>
                </a:lnTo>
                <a:lnTo>
                  <a:pt x="506053" y="48630"/>
                </a:lnTo>
                <a:lnTo>
                  <a:pt x="551101" y="34123"/>
                </a:lnTo>
                <a:lnTo>
                  <a:pt x="597348" y="22065"/>
                </a:lnTo>
                <a:lnTo>
                  <a:pt x="644703" y="12538"/>
                </a:lnTo>
                <a:lnTo>
                  <a:pt x="693071" y="5629"/>
                </a:lnTo>
                <a:lnTo>
                  <a:pt x="742361" y="1421"/>
                </a:lnTo>
                <a:lnTo>
                  <a:pt x="792480" y="0"/>
                </a:lnTo>
                <a:lnTo>
                  <a:pt x="842594" y="1421"/>
                </a:lnTo>
                <a:lnTo>
                  <a:pt x="891880" y="5629"/>
                </a:lnTo>
                <a:lnTo>
                  <a:pt x="940246" y="12538"/>
                </a:lnTo>
                <a:lnTo>
                  <a:pt x="987598" y="22065"/>
                </a:lnTo>
                <a:lnTo>
                  <a:pt x="1033844" y="34123"/>
                </a:lnTo>
                <a:lnTo>
                  <a:pt x="1078890" y="48630"/>
                </a:lnTo>
                <a:lnTo>
                  <a:pt x="1122645" y="65499"/>
                </a:lnTo>
                <a:lnTo>
                  <a:pt x="1165014" y="84647"/>
                </a:lnTo>
                <a:lnTo>
                  <a:pt x="1205905" y="105988"/>
                </a:lnTo>
                <a:lnTo>
                  <a:pt x="1245226" y="129439"/>
                </a:lnTo>
                <a:lnTo>
                  <a:pt x="1282883" y="154914"/>
                </a:lnTo>
                <a:lnTo>
                  <a:pt x="1318784" y="182328"/>
                </a:lnTo>
                <a:lnTo>
                  <a:pt x="1352835" y="211597"/>
                </a:lnTo>
                <a:lnTo>
                  <a:pt x="1384944" y="242637"/>
                </a:lnTo>
                <a:lnTo>
                  <a:pt x="1415018" y="275362"/>
                </a:lnTo>
                <a:lnTo>
                  <a:pt x="1442965" y="309689"/>
                </a:lnTo>
                <a:lnTo>
                  <a:pt x="1468690" y="345531"/>
                </a:lnTo>
                <a:lnTo>
                  <a:pt x="1492102" y="382805"/>
                </a:lnTo>
                <a:lnTo>
                  <a:pt x="1513107" y="421426"/>
                </a:lnTo>
                <a:lnTo>
                  <a:pt x="1531613" y="461310"/>
                </a:lnTo>
                <a:lnTo>
                  <a:pt x="1547526" y="502370"/>
                </a:lnTo>
                <a:lnTo>
                  <a:pt x="1560754" y="544524"/>
                </a:lnTo>
                <a:lnTo>
                  <a:pt x="1571205" y="587686"/>
                </a:lnTo>
                <a:lnTo>
                  <a:pt x="1578784" y="631772"/>
                </a:lnTo>
                <a:lnTo>
                  <a:pt x="1583400" y="676697"/>
                </a:lnTo>
                <a:lnTo>
                  <a:pt x="1584960" y="722376"/>
                </a:lnTo>
                <a:lnTo>
                  <a:pt x="1583400" y="768054"/>
                </a:lnTo>
                <a:lnTo>
                  <a:pt x="1578784" y="812979"/>
                </a:lnTo>
                <a:lnTo>
                  <a:pt x="1571205" y="857065"/>
                </a:lnTo>
                <a:lnTo>
                  <a:pt x="1560754" y="900227"/>
                </a:lnTo>
                <a:lnTo>
                  <a:pt x="1547526" y="942381"/>
                </a:lnTo>
                <a:lnTo>
                  <a:pt x="1531613" y="983441"/>
                </a:lnTo>
                <a:lnTo>
                  <a:pt x="1513107" y="1023325"/>
                </a:lnTo>
                <a:lnTo>
                  <a:pt x="1492102" y="1061946"/>
                </a:lnTo>
                <a:lnTo>
                  <a:pt x="1468690" y="1099220"/>
                </a:lnTo>
                <a:lnTo>
                  <a:pt x="1442965" y="1135062"/>
                </a:lnTo>
                <a:lnTo>
                  <a:pt x="1415018" y="1169389"/>
                </a:lnTo>
                <a:lnTo>
                  <a:pt x="1384944" y="1202114"/>
                </a:lnTo>
                <a:lnTo>
                  <a:pt x="1352835" y="1233154"/>
                </a:lnTo>
                <a:lnTo>
                  <a:pt x="1318784" y="1262423"/>
                </a:lnTo>
                <a:lnTo>
                  <a:pt x="1282883" y="1289837"/>
                </a:lnTo>
                <a:lnTo>
                  <a:pt x="1245226" y="1315312"/>
                </a:lnTo>
                <a:lnTo>
                  <a:pt x="1205905" y="1338763"/>
                </a:lnTo>
                <a:lnTo>
                  <a:pt x="1165014" y="1360104"/>
                </a:lnTo>
                <a:lnTo>
                  <a:pt x="1122645" y="1379252"/>
                </a:lnTo>
                <a:lnTo>
                  <a:pt x="1078890" y="1396121"/>
                </a:lnTo>
                <a:lnTo>
                  <a:pt x="1033844" y="1410628"/>
                </a:lnTo>
                <a:lnTo>
                  <a:pt x="987598" y="1422686"/>
                </a:lnTo>
                <a:lnTo>
                  <a:pt x="940246" y="1432213"/>
                </a:lnTo>
                <a:lnTo>
                  <a:pt x="891880" y="1439122"/>
                </a:lnTo>
                <a:lnTo>
                  <a:pt x="842594" y="1443330"/>
                </a:lnTo>
                <a:lnTo>
                  <a:pt x="792480" y="1444752"/>
                </a:lnTo>
                <a:lnTo>
                  <a:pt x="742361" y="1443330"/>
                </a:lnTo>
                <a:lnTo>
                  <a:pt x="693071" y="1439122"/>
                </a:lnTo>
                <a:lnTo>
                  <a:pt x="644703" y="1432213"/>
                </a:lnTo>
                <a:lnTo>
                  <a:pt x="597348" y="1422686"/>
                </a:lnTo>
                <a:lnTo>
                  <a:pt x="551101" y="1410628"/>
                </a:lnTo>
                <a:lnTo>
                  <a:pt x="506053" y="1396121"/>
                </a:lnTo>
                <a:lnTo>
                  <a:pt x="462298" y="1379252"/>
                </a:lnTo>
                <a:lnTo>
                  <a:pt x="419928" y="1360104"/>
                </a:lnTo>
                <a:lnTo>
                  <a:pt x="379037" y="1338763"/>
                </a:lnTo>
                <a:lnTo>
                  <a:pt x="339716" y="1315312"/>
                </a:lnTo>
                <a:lnTo>
                  <a:pt x="302060" y="1289837"/>
                </a:lnTo>
                <a:lnTo>
                  <a:pt x="266160" y="1262423"/>
                </a:lnTo>
                <a:lnTo>
                  <a:pt x="232109" y="1233154"/>
                </a:lnTo>
                <a:lnTo>
                  <a:pt x="200002" y="1202114"/>
                </a:lnTo>
                <a:lnTo>
                  <a:pt x="169929" y="1169389"/>
                </a:lnTo>
                <a:lnTo>
                  <a:pt x="141984" y="1135062"/>
                </a:lnTo>
                <a:lnTo>
                  <a:pt x="116260" y="1099220"/>
                </a:lnTo>
                <a:lnTo>
                  <a:pt x="92850" y="1061946"/>
                </a:lnTo>
                <a:lnTo>
                  <a:pt x="71846" y="1023325"/>
                </a:lnTo>
                <a:lnTo>
                  <a:pt x="53342" y="983441"/>
                </a:lnTo>
                <a:lnTo>
                  <a:pt x="37430" y="942381"/>
                </a:lnTo>
                <a:lnTo>
                  <a:pt x="24202" y="900227"/>
                </a:lnTo>
                <a:lnTo>
                  <a:pt x="13753" y="857065"/>
                </a:lnTo>
                <a:lnTo>
                  <a:pt x="6174" y="812979"/>
                </a:lnTo>
                <a:lnTo>
                  <a:pt x="1559" y="768054"/>
                </a:lnTo>
                <a:lnTo>
                  <a:pt x="0" y="722376"/>
                </a:lnTo>
                <a:close/>
              </a:path>
            </a:pathLst>
          </a:custGeom>
          <a:ln w="76200">
            <a:solidFill>
              <a:srgbClr val="373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9125" y="1753311"/>
            <a:ext cx="501015" cy="1041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985"/>
              </a:lnSpc>
              <a:spcBef>
                <a:spcPts val="125"/>
              </a:spcBef>
            </a:pPr>
            <a:r>
              <a:rPr sz="3350" b="1" spc="-25" dirty="0">
                <a:solidFill>
                  <a:srgbClr val="C00000"/>
                </a:solidFill>
                <a:latin typeface="Arial"/>
                <a:cs typeface="Arial"/>
              </a:rPr>
              <a:t>58</a:t>
            </a:r>
            <a:endParaRPr sz="3350">
              <a:latin typeface="Arial"/>
              <a:cs typeface="Arial"/>
            </a:endParaRPr>
          </a:p>
          <a:p>
            <a:pPr marL="59690">
              <a:lnSpc>
                <a:spcPts val="3985"/>
              </a:lnSpc>
            </a:pPr>
            <a:r>
              <a:rPr sz="3350" b="1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3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12391" y="2968751"/>
            <a:ext cx="1659889" cy="1522730"/>
            <a:chOff x="1612391" y="2968751"/>
            <a:chExt cx="1659889" cy="1522730"/>
          </a:xfrm>
        </p:grpSpPr>
        <p:sp>
          <p:nvSpPr>
            <p:cNvPr id="8" name="object 8"/>
            <p:cNvSpPr/>
            <p:nvPr/>
          </p:nvSpPr>
          <p:spPr>
            <a:xfrm>
              <a:off x="1650491" y="3006851"/>
              <a:ext cx="1583690" cy="1446530"/>
            </a:xfrm>
            <a:custGeom>
              <a:avLst/>
              <a:gdLst/>
              <a:ahLst/>
              <a:cxnLst/>
              <a:rect l="l" t="t" r="r" b="b"/>
              <a:pathLst>
                <a:path w="1583689" h="1446529">
                  <a:moveTo>
                    <a:pt x="791718" y="0"/>
                  </a:moveTo>
                  <a:lnTo>
                    <a:pt x="741647" y="1422"/>
                  </a:lnTo>
                  <a:lnTo>
                    <a:pt x="692405" y="5633"/>
                  </a:lnTo>
                  <a:lnTo>
                    <a:pt x="644082" y="12548"/>
                  </a:lnTo>
                  <a:lnTo>
                    <a:pt x="596773" y="22083"/>
                  </a:lnTo>
                  <a:lnTo>
                    <a:pt x="550570" y="34152"/>
                  </a:lnTo>
                  <a:lnTo>
                    <a:pt x="505566" y="48670"/>
                  </a:lnTo>
                  <a:lnTo>
                    <a:pt x="461853" y="65554"/>
                  </a:lnTo>
                  <a:lnTo>
                    <a:pt x="419524" y="84719"/>
                  </a:lnTo>
                  <a:lnTo>
                    <a:pt x="378671" y="106080"/>
                  </a:lnTo>
                  <a:lnTo>
                    <a:pt x="339389" y="129552"/>
                  </a:lnTo>
                  <a:lnTo>
                    <a:pt x="301768" y="155050"/>
                  </a:lnTo>
                  <a:lnTo>
                    <a:pt x="265903" y="182490"/>
                  </a:lnTo>
                  <a:lnTo>
                    <a:pt x="231886" y="211788"/>
                  </a:lnTo>
                  <a:lnTo>
                    <a:pt x="199809" y="242858"/>
                  </a:lnTo>
                  <a:lnTo>
                    <a:pt x="169765" y="275616"/>
                  </a:lnTo>
                  <a:lnTo>
                    <a:pt x="141847" y="309977"/>
                  </a:lnTo>
                  <a:lnTo>
                    <a:pt x="116148" y="345857"/>
                  </a:lnTo>
                  <a:lnTo>
                    <a:pt x="92760" y="383170"/>
                  </a:lnTo>
                  <a:lnTo>
                    <a:pt x="71777" y="421833"/>
                  </a:lnTo>
                  <a:lnTo>
                    <a:pt x="53290" y="461760"/>
                  </a:lnTo>
                  <a:lnTo>
                    <a:pt x="37393" y="502868"/>
                  </a:lnTo>
                  <a:lnTo>
                    <a:pt x="24179" y="545070"/>
                  </a:lnTo>
                  <a:lnTo>
                    <a:pt x="13739" y="588283"/>
                  </a:lnTo>
                  <a:lnTo>
                    <a:pt x="6168" y="632421"/>
                  </a:lnTo>
                  <a:lnTo>
                    <a:pt x="1557" y="677401"/>
                  </a:lnTo>
                  <a:lnTo>
                    <a:pt x="0" y="723138"/>
                  </a:lnTo>
                  <a:lnTo>
                    <a:pt x="1557" y="768870"/>
                  </a:lnTo>
                  <a:lnTo>
                    <a:pt x="6168" y="813846"/>
                  </a:lnTo>
                  <a:lnTo>
                    <a:pt x="13739" y="857982"/>
                  </a:lnTo>
                  <a:lnTo>
                    <a:pt x="24179" y="901193"/>
                  </a:lnTo>
                  <a:lnTo>
                    <a:pt x="37393" y="943393"/>
                  </a:lnTo>
                  <a:lnTo>
                    <a:pt x="53290" y="984499"/>
                  </a:lnTo>
                  <a:lnTo>
                    <a:pt x="71777" y="1024425"/>
                  </a:lnTo>
                  <a:lnTo>
                    <a:pt x="92760" y="1063088"/>
                  </a:lnTo>
                  <a:lnTo>
                    <a:pt x="116148" y="1100401"/>
                  </a:lnTo>
                  <a:lnTo>
                    <a:pt x="141847" y="1136281"/>
                  </a:lnTo>
                  <a:lnTo>
                    <a:pt x="169765" y="1170643"/>
                  </a:lnTo>
                  <a:lnTo>
                    <a:pt x="199809" y="1203402"/>
                  </a:lnTo>
                  <a:lnTo>
                    <a:pt x="231886" y="1234473"/>
                  </a:lnTo>
                  <a:lnTo>
                    <a:pt x="265903" y="1263772"/>
                  </a:lnTo>
                  <a:lnTo>
                    <a:pt x="301768" y="1291213"/>
                  </a:lnTo>
                  <a:lnTo>
                    <a:pt x="339389" y="1316713"/>
                  </a:lnTo>
                  <a:lnTo>
                    <a:pt x="378671" y="1340186"/>
                  </a:lnTo>
                  <a:lnTo>
                    <a:pt x="419524" y="1361548"/>
                  </a:lnTo>
                  <a:lnTo>
                    <a:pt x="461853" y="1380714"/>
                  </a:lnTo>
                  <a:lnTo>
                    <a:pt x="505566" y="1397600"/>
                  </a:lnTo>
                  <a:lnTo>
                    <a:pt x="550570" y="1412120"/>
                  </a:lnTo>
                  <a:lnTo>
                    <a:pt x="596773" y="1424190"/>
                  </a:lnTo>
                  <a:lnTo>
                    <a:pt x="644082" y="1433725"/>
                  </a:lnTo>
                  <a:lnTo>
                    <a:pt x="692405" y="1440641"/>
                  </a:lnTo>
                  <a:lnTo>
                    <a:pt x="741647" y="1444853"/>
                  </a:lnTo>
                  <a:lnTo>
                    <a:pt x="791718" y="1446276"/>
                  </a:lnTo>
                  <a:lnTo>
                    <a:pt x="841788" y="1444853"/>
                  </a:lnTo>
                  <a:lnTo>
                    <a:pt x="891030" y="1440641"/>
                  </a:lnTo>
                  <a:lnTo>
                    <a:pt x="939353" y="1433725"/>
                  </a:lnTo>
                  <a:lnTo>
                    <a:pt x="986662" y="1424190"/>
                  </a:lnTo>
                  <a:lnTo>
                    <a:pt x="1032865" y="1412120"/>
                  </a:lnTo>
                  <a:lnTo>
                    <a:pt x="1077869" y="1397600"/>
                  </a:lnTo>
                  <a:lnTo>
                    <a:pt x="1121582" y="1380714"/>
                  </a:lnTo>
                  <a:lnTo>
                    <a:pt x="1163911" y="1361548"/>
                  </a:lnTo>
                  <a:lnTo>
                    <a:pt x="1204764" y="1340186"/>
                  </a:lnTo>
                  <a:lnTo>
                    <a:pt x="1244046" y="1316713"/>
                  </a:lnTo>
                  <a:lnTo>
                    <a:pt x="1281667" y="1291213"/>
                  </a:lnTo>
                  <a:lnTo>
                    <a:pt x="1317532" y="1263772"/>
                  </a:lnTo>
                  <a:lnTo>
                    <a:pt x="1351549" y="1234473"/>
                  </a:lnTo>
                  <a:lnTo>
                    <a:pt x="1383626" y="1203402"/>
                  </a:lnTo>
                  <a:lnTo>
                    <a:pt x="1413670" y="1170643"/>
                  </a:lnTo>
                  <a:lnTo>
                    <a:pt x="1441588" y="1136281"/>
                  </a:lnTo>
                  <a:lnTo>
                    <a:pt x="1467287" y="1100401"/>
                  </a:lnTo>
                  <a:lnTo>
                    <a:pt x="1490675" y="1063088"/>
                  </a:lnTo>
                  <a:lnTo>
                    <a:pt x="1511658" y="1024425"/>
                  </a:lnTo>
                  <a:lnTo>
                    <a:pt x="1530145" y="984499"/>
                  </a:lnTo>
                  <a:lnTo>
                    <a:pt x="1546042" y="943393"/>
                  </a:lnTo>
                  <a:lnTo>
                    <a:pt x="1559256" y="901193"/>
                  </a:lnTo>
                  <a:lnTo>
                    <a:pt x="1569696" y="857982"/>
                  </a:lnTo>
                  <a:lnTo>
                    <a:pt x="1577267" y="813846"/>
                  </a:lnTo>
                  <a:lnTo>
                    <a:pt x="1581878" y="768870"/>
                  </a:lnTo>
                  <a:lnTo>
                    <a:pt x="1583435" y="723138"/>
                  </a:lnTo>
                  <a:lnTo>
                    <a:pt x="1581878" y="677401"/>
                  </a:lnTo>
                  <a:lnTo>
                    <a:pt x="1577267" y="632421"/>
                  </a:lnTo>
                  <a:lnTo>
                    <a:pt x="1569696" y="588283"/>
                  </a:lnTo>
                  <a:lnTo>
                    <a:pt x="1559256" y="545070"/>
                  </a:lnTo>
                  <a:lnTo>
                    <a:pt x="1546042" y="502868"/>
                  </a:lnTo>
                  <a:lnTo>
                    <a:pt x="1530145" y="461760"/>
                  </a:lnTo>
                  <a:lnTo>
                    <a:pt x="1511658" y="421833"/>
                  </a:lnTo>
                  <a:lnTo>
                    <a:pt x="1490675" y="383170"/>
                  </a:lnTo>
                  <a:lnTo>
                    <a:pt x="1467287" y="345857"/>
                  </a:lnTo>
                  <a:lnTo>
                    <a:pt x="1441588" y="309977"/>
                  </a:lnTo>
                  <a:lnTo>
                    <a:pt x="1413670" y="275616"/>
                  </a:lnTo>
                  <a:lnTo>
                    <a:pt x="1383626" y="242858"/>
                  </a:lnTo>
                  <a:lnTo>
                    <a:pt x="1351549" y="211788"/>
                  </a:lnTo>
                  <a:lnTo>
                    <a:pt x="1317532" y="182490"/>
                  </a:lnTo>
                  <a:lnTo>
                    <a:pt x="1281667" y="155050"/>
                  </a:lnTo>
                  <a:lnTo>
                    <a:pt x="1244046" y="129552"/>
                  </a:lnTo>
                  <a:lnTo>
                    <a:pt x="1204764" y="106080"/>
                  </a:lnTo>
                  <a:lnTo>
                    <a:pt x="1163911" y="84719"/>
                  </a:lnTo>
                  <a:lnTo>
                    <a:pt x="1121582" y="65554"/>
                  </a:lnTo>
                  <a:lnTo>
                    <a:pt x="1077869" y="48670"/>
                  </a:lnTo>
                  <a:lnTo>
                    <a:pt x="1032865" y="34152"/>
                  </a:lnTo>
                  <a:lnTo>
                    <a:pt x="986662" y="22083"/>
                  </a:lnTo>
                  <a:lnTo>
                    <a:pt x="939353" y="12548"/>
                  </a:lnTo>
                  <a:lnTo>
                    <a:pt x="891030" y="5633"/>
                  </a:lnTo>
                  <a:lnTo>
                    <a:pt x="841788" y="1422"/>
                  </a:lnTo>
                  <a:lnTo>
                    <a:pt x="791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0491" y="3006851"/>
              <a:ext cx="1583690" cy="1446530"/>
            </a:xfrm>
            <a:custGeom>
              <a:avLst/>
              <a:gdLst/>
              <a:ahLst/>
              <a:cxnLst/>
              <a:rect l="l" t="t" r="r" b="b"/>
              <a:pathLst>
                <a:path w="1583689" h="1446529">
                  <a:moveTo>
                    <a:pt x="0" y="723138"/>
                  </a:moveTo>
                  <a:lnTo>
                    <a:pt x="1557" y="677401"/>
                  </a:lnTo>
                  <a:lnTo>
                    <a:pt x="6168" y="632421"/>
                  </a:lnTo>
                  <a:lnTo>
                    <a:pt x="13739" y="588283"/>
                  </a:lnTo>
                  <a:lnTo>
                    <a:pt x="24179" y="545070"/>
                  </a:lnTo>
                  <a:lnTo>
                    <a:pt x="37393" y="502868"/>
                  </a:lnTo>
                  <a:lnTo>
                    <a:pt x="53290" y="461760"/>
                  </a:lnTo>
                  <a:lnTo>
                    <a:pt x="71777" y="421833"/>
                  </a:lnTo>
                  <a:lnTo>
                    <a:pt x="92760" y="383170"/>
                  </a:lnTo>
                  <a:lnTo>
                    <a:pt x="116148" y="345857"/>
                  </a:lnTo>
                  <a:lnTo>
                    <a:pt x="141847" y="309977"/>
                  </a:lnTo>
                  <a:lnTo>
                    <a:pt x="169765" y="275616"/>
                  </a:lnTo>
                  <a:lnTo>
                    <a:pt x="199809" y="242858"/>
                  </a:lnTo>
                  <a:lnTo>
                    <a:pt x="231886" y="211788"/>
                  </a:lnTo>
                  <a:lnTo>
                    <a:pt x="265903" y="182490"/>
                  </a:lnTo>
                  <a:lnTo>
                    <a:pt x="301768" y="155050"/>
                  </a:lnTo>
                  <a:lnTo>
                    <a:pt x="339389" y="129552"/>
                  </a:lnTo>
                  <a:lnTo>
                    <a:pt x="378671" y="106080"/>
                  </a:lnTo>
                  <a:lnTo>
                    <a:pt x="419524" y="84719"/>
                  </a:lnTo>
                  <a:lnTo>
                    <a:pt x="461853" y="65554"/>
                  </a:lnTo>
                  <a:lnTo>
                    <a:pt x="505566" y="48670"/>
                  </a:lnTo>
                  <a:lnTo>
                    <a:pt x="550570" y="34152"/>
                  </a:lnTo>
                  <a:lnTo>
                    <a:pt x="596773" y="22083"/>
                  </a:lnTo>
                  <a:lnTo>
                    <a:pt x="644082" y="12548"/>
                  </a:lnTo>
                  <a:lnTo>
                    <a:pt x="692405" y="5633"/>
                  </a:lnTo>
                  <a:lnTo>
                    <a:pt x="741647" y="1422"/>
                  </a:lnTo>
                  <a:lnTo>
                    <a:pt x="791718" y="0"/>
                  </a:lnTo>
                  <a:lnTo>
                    <a:pt x="841788" y="1422"/>
                  </a:lnTo>
                  <a:lnTo>
                    <a:pt x="891030" y="5633"/>
                  </a:lnTo>
                  <a:lnTo>
                    <a:pt x="939353" y="12548"/>
                  </a:lnTo>
                  <a:lnTo>
                    <a:pt x="986662" y="22083"/>
                  </a:lnTo>
                  <a:lnTo>
                    <a:pt x="1032865" y="34152"/>
                  </a:lnTo>
                  <a:lnTo>
                    <a:pt x="1077869" y="48670"/>
                  </a:lnTo>
                  <a:lnTo>
                    <a:pt x="1121582" y="65554"/>
                  </a:lnTo>
                  <a:lnTo>
                    <a:pt x="1163911" y="84719"/>
                  </a:lnTo>
                  <a:lnTo>
                    <a:pt x="1204764" y="106080"/>
                  </a:lnTo>
                  <a:lnTo>
                    <a:pt x="1244046" y="129552"/>
                  </a:lnTo>
                  <a:lnTo>
                    <a:pt x="1281667" y="155050"/>
                  </a:lnTo>
                  <a:lnTo>
                    <a:pt x="1317532" y="182490"/>
                  </a:lnTo>
                  <a:lnTo>
                    <a:pt x="1351549" y="211788"/>
                  </a:lnTo>
                  <a:lnTo>
                    <a:pt x="1383626" y="242858"/>
                  </a:lnTo>
                  <a:lnTo>
                    <a:pt x="1413670" y="275616"/>
                  </a:lnTo>
                  <a:lnTo>
                    <a:pt x="1441588" y="309977"/>
                  </a:lnTo>
                  <a:lnTo>
                    <a:pt x="1467287" y="345857"/>
                  </a:lnTo>
                  <a:lnTo>
                    <a:pt x="1490675" y="383170"/>
                  </a:lnTo>
                  <a:lnTo>
                    <a:pt x="1511658" y="421833"/>
                  </a:lnTo>
                  <a:lnTo>
                    <a:pt x="1530145" y="461760"/>
                  </a:lnTo>
                  <a:lnTo>
                    <a:pt x="1546042" y="502868"/>
                  </a:lnTo>
                  <a:lnTo>
                    <a:pt x="1559256" y="545070"/>
                  </a:lnTo>
                  <a:lnTo>
                    <a:pt x="1569696" y="588283"/>
                  </a:lnTo>
                  <a:lnTo>
                    <a:pt x="1577267" y="632421"/>
                  </a:lnTo>
                  <a:lnTo>
                    <a:pt x="1581878" y="677401"/>
                  </a:lnTo>
                  <a:lnTo>
                    <a:pt x="1583435" y="723138"/>
                  </a:lnTo>
                  <a:lnTo>
                    <a:pt x="1581878" y="768870"/>
                  </a:lnTo>
                  <a:lnTo>
                    <a:pt x="1577267" y="813846"/>
                  </a:lnTo>
                  <a:lnTo>
                    <a:pt x="1569696" y="857982"/>
                  </a:lnTo>
                  <a:lnTo>
                    <a:pt x="1559256" y="901193"/>
                  </a:lnTo>
                  <a:lnTo>
                    <a:pt x="1546042" y="943393"/>
                  </a:lnTo>
                  <a:lnTo>
                    <a:pt x="1530145" y="984499"/>
                  </a:lnTo>
                  <a:lnTo>
                    <a:pt x="1511658" y="1024425"/>
                  </a:lnTo>
                  <a:lnTo>
                    <a:pt x="1490675" y="1063088"/>
                  </a:lnTo>
                  <a:lnTo>
                    <a:pt x="1467287" y="1100401"/>
                  </a:lnTo>
                  <a:lnTo>
                    <a:pt x="1441588" y="1136281"/>
                  </a:lnTo>
                  <a:lnTo>
                    <a:pt x="1413670" y="1170643"/>
                  </a:lnTo>
                  <a:lnTo>
                    <a:pt x="1383626" y="1203402"/>
                  </a:lnTo>
                  <a:lnTo>
                    <a:pt x="1351549" y="1234473"/>
                  </a:lnTo>
                  <a:lnTo>
                    <a:pt x="1317532" y="1263772"/>
                  </a:lnTo>
                  <a:lnTo>
                    <a:pt x="1281667" y="1291213"/>
                  </a:lnTo>
                  <a:lnTo>
                    <a:pt x="1244046" y="1316713"/>
                  </a:lnTo>
                  <a:lnTo>
                    <a:pt x="1204764" y="1340186"/>
                  </a:lnTo>
                  <a:lnTo>
                    <a:pt x="1163911" y="1361548"/>
                  </a:lnTo>
                  <a:lnTo>
                    <a:pt x="1121582" y="1380714"/>
                  </a:lnTo>
                  <a:lnTo>
                    <a:pt x="1077869" y="1397600"/>
                  </a:lnTo>
                  <a:lnTo>
                    <a:pt x="1032865" y="1412120"/>
                  </a:lnTo>
                  <a:lnTo>
                    <a:pt x="986662" y="1424190"/>
                  </a:lnTo>
                  <a:lnTo>
                    <a:pt x="939353" y="1433725"/>
                  </a:lnTo>
                  <a:lnTo>
                    <a:pt x="891030" y="1440641"/>
                  </a:lnTo>
                  <a:lnTo>
                    <a:pt x="841788" y="1444853"/>
                  </a:lnTo>
                  <a:lnTo>
                    <a:pt x="791718" y="1446276"/>
                  </a:lnTo>
                  <a:lnTo>
                    <a:pt x="741647" y="1444853"/>
                  </a:lnTo>
                  <a:lnTo>
                    <a:pt x="692405" y="1440641"/>
                  </a:lnTo>
                  <a:lnTo>
                    <a:pt x="644082" y="1433725"/>
                  </a:lnTo>
                  <a:lnTo>
                    <a:pt x="596773" y="1424190"/>
                  </a:lnTo>
                  <a:lnTo>
                    <a:pt x="550570" y="1412120"/>
                  </a:lnTo>
                  <a:lnTo>
                    <a:pt x="505566" y="1397600"/>
                  </a:lnTo>
                  <a:lnTo>
                    <a:pt x="461853" y="1380714"/>
                  </a:lnTo>
                  <a:lnTo>
                    <a:pt x="419524" y="1361548"/>
                  </a:lnTo>
                  <a:lnTo>
                    <a:pt x="378671" y="1340186"/>
                  </a:lnTo>
                  <a:lnTo>
                    <a:pt x="339389" y="1316713"/>
                  </a:lnTo>
                  <a:lnTo>
                    <a:pt x="301768" y="1291213"/>
                  </a:lnTo>
                  <a:lnTo>
                    <a:pt x="265903" y="1263772"/>
                  </a:lnTo>
                  <a:lnTo>
                    <a:pt x="231886" y="1234473"/>
                  </a:lnTo>
                  <a:lnTo>
                    <a:pt x="199809" y="1203402"/>
                  </a:lnTo>
                  <a:lnTo>
                    <a:pt x="169765" y="1170643"/>
                  </a:lnTo>
                  <a:lnTo>
                    <a:pt x="141847" y="1136281"/>
                  </a:lnTo>
                  <a:lnTo>
                    <a:pt x="116148" y="1100401"/>
                  </a:lnTo>
                  <a:lnTo>
                    <a:pt x="92760" y="1063088"/>
                  </a:lnTo>
                  <a:lnTo>
                    <a:pt x="71777" y="1024425"/>
                  </a:lnTo>
                  <a:lnTo>
                    <a:pt x="53290" y="984499"/>
                  </a:lnTo>
                  <a:lnTo>
                    <a:pt x="37393" y="943393"/>
                  </a:lnTo>
                  <a:lnTo>
                    <a:pt x="24179" y="901193"/>
                  </a:lnTo>
                  <a:lnTo>
                    <a:pt x="13739" y="857982"/>
                  </a:lnTo>
                  <a:lnTo>
                    <a:pt x="6168" y="813846"/>
                  </a:lnTo>
                  <a:lnTo>
                    <a:pt x="1557" y="768870"/>
                  </a:lnTo>
                  <a:lnTo>
                    <a:pt x="0" y="723138"/>
                  </a:lnTo>
                  <a:close/>
                </a:path>
              </a:pathLst>
            </a:custGeom>
            <a:ln w="76200">
              <a:solidFill>
                <a:srgbClr val="3730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91892" y="3193161"/>
            <a:ext cx="501015" cy="10414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985"/>
              </a:lnSpc>
              <a:spcBef>
                <a:spcPts val="120"/>
              </a:spcBef>
            </a:pPr>
            <a:r>
              <a:rPr sz="3350" b="1" spc="-25" dirty="0">
                <a:solidFill>
                  <a:srgbClr val="C00000"/>
                </a:solidFill>
                <a:latin typeface="Arial"/>
                <a:cs typeface="Arial"/>
              </a:rPr>
              <a:t>36</a:t>
            </a:r>
            <a:endParaRPr sz="3350">
              <a:latin typeface="Arial"/>
              <a:cs typeface="Arial"/>
            </a:endParaRPr>
          </a:p>
          <a:p>
            <a:pPr marL="59690">
              <a:lnSpc>
                <a:spcPts val="3985"/>
              </a:lnSpc>
            </a:pPr>
            <a:r>
              <a:rPr sz="3350" b="1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3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0160" y="4186529"/>
            <a:ext cx="2831465" cy="5962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используют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средства</a:t>
            </a:r>
            <a:r>
              <a:rPr sz="185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контрацепции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51732" y="3698747"/>
            <a:ext cx="1584960" cy="1445260"/>
          </a:xfrm>
          <a:custGeom>
            <a:avLst/>
            <a:gdLst/>
            <a:ahLst/>
            <a:cxnLst/>
            <a:rect l="l" t="t" r="r" b="b"/>
            <a:pathLst>
              <a:path w="1584960" h="1445260">
                <a:moveTo>
                  <a:pt x="0" y="722375"/>
                </a:moveTo>
                <a:lnTo>
                  <a:pt x="1559" y="676691"/>
                </a:lnTo>
                <a:lnTo>
                  <a:pt x="6175" y="631762"/>
                </a:lnTo>
                <a:lnTo>
                  <a:pt x="13754" y="587673"/>
                </a:lnTo>
                <a:lnTo>
                  <a:pt x="24205" y="544507"/>
                </a:lnTo>
                <a:lnTo>
                  <a:pt x="37433" y="502351"/>
                </a:lnTo>
                <a:lnTo>
                  <a:pt x="53346" y="461289"/>
                </a:lnTo>
                <a:lnTo>
                  <a:pt x="71852" y="421404"/>
                </a:lnTo>
                <a:lnTo>
                  <a:pt x="92857" y="382783"/>
                </a:lnTo>
                <a:lnTo>
                  <a:pt x="116269" y="345508"/>
                </a:lnTo>
                <a:lnTo>
                  <a:pt x="141994" y="309666"/>
                </a:lnTo>
                <a:lnTo>
                  <a:pt x="169941" y="275341"/>
                </a:lnTo>
                <a:lnTo>
                  <a:pt x="200015" y="242617"/>
                </a:lnTo>
                <a:lnTo>
                  <a:pt x="232124" y="211578"/>
                </a:lnTo>
                <a:lnTo>
                  <a:pt x="266175" y="182311"/>
                </a:lnTo>
                <a:lnTo>
                  <a:pt x="302076" y="154898"/>
                </a:lnTo>
                <a:lnTo>
                  <a:pt x="339733" y="129425"/>
                </a:lnTo>
                <a:lnTo>
                  <a:pt x="379054" y="105977"/>
                </a:lnTo>
                <a:lnTo>
                  <a:pt x="419945" y="84637"/>
                </a:lnTo>
                <a:lnTo>
                  <a:pt x="462314" y="65491"/>
                </a:lnTo>
                <a:lnTo>
                  <a:pt x="506069" y="48624"/>
                </a:lnTo>
                <a:lnTo>
                  <a:pt x="551115" y="34119"/>
                </a:lnTo>
                <a:lnTo>
                  <a:pt x="597361" y="22061"/>
                </a:lnTo>
                <a:lnTo>
                  <a:pt x="644713" y="12536"/>
                </a:lnTo>
                <a:lnTo>
                  <a:pt x="693079" y="5628"/>
                </a:lnTo>
                <a:lnTo>
                  <a:pt x="742365" y="1421"/>
                </a:lnTo>
                <a:lnTo>
                  <a:pt x="792479" y="0"/>
                </a:lnTo>
                <a:lnTo>
                  <a:pt x="842594" y="1421"/>
                </a:lnTo>
                <a:lnTo>
                  <a:pt x="891880" y="5628"/>
                </a:lnTo>
                <a:lnTo>
                  <a:pt x="940246" y="12536"/>
                </a:lnTo>
                <a:lnTo>
                  <a:pt x="987598" y="22061"/>
                </a:lnTo>
                <a:lnTo>
                  <a:pt x="1033844" y="34119"/>
                </a:lnTo>
                <a:lnTo>
                  <a:pt x="1078890" y="48624"/>
                </a:lnTo>
                <a:lnTo>
                  <a:pt x="1122645" y="65491"/>
                </a:lnTo>
                <a:lnTo>
                  <a:pt x="1165014" y="84637"/>
                </a:lnTo>
                <a:lnTo>
                  <a:pt x="1205905" y="105977"/>
                </a:lnTo>
                <a:lnTo>
                  <a:pt x="1245226" y="129425"/>
                </a:lnTo>
                <a:lnTo>
                  <a:pt x="1282883" y="154898"/>
                </a:lnTo>
                <a:lnTo>
                  <a:pt x="1318784" y="182311"/>
                </a:lnTo>
                <a:lnTo>
                  <a:pt x="1352835" y="211578"/>
                </a:lnTo>
                <a:lnTo>
                  <a:pt x="1384944" y="242617"/>
                </a:lnTo>
                <a:lnTo>
                  <a:pt x="1415018" y="275341"/>
                </a:lnTo>
                <a:lnTo>
                  <a:pt x="1442965" y="309666"/>
                </a:lnTo>
                <a:lnTo>
                  <a:pt x="1468690" y="345508"/>
                </a:lnTo>
                <a:lnTo>
                  <a:pt x="1492102" y="382783"/>
                </a:lnTo>
                <a:lnTo>
                  <a:pt x="1513107" y="421404"/>
                </a:lnTo>
                <a:lnTo>
                  <a:pt x="1531613" y="461289"/>
                </a:lnTo>
                <a:lnTo>
                  <a:pt x="1547526" y="502351"/>
                </a:lnTo>
                <a:lnTo>
                  <a:pt x="1560754" y="544507"/>
                </a:lnTo>
                <a:lnTo>
                  <a:pt x="1571205" y="587673"/>
                </a:lnTo>
                <a:lnTo>
                  <a:pt x="1578784" y="631762"/>
                </a:lnTo>
                <a:lnTo>
                  <a:pt x="1583400" y="676691"/>
                </a:lnTo>
                <a:lnTo>
                  <a:pt x="1584959" y="722375"/>
                </a:lnTo>
                <a:lnTo>
                  <a:pt x="1583400" y="768060"/>
                </a:lnTo>
                <a:lnTo>
                  <a:pt x="1578784" y="812989"/>
                </a:lnTo>
                <a:lnTo>
                  <a:pt x="1571205" y="857078"/>
                </a:lnTo>
                <a:lnTo>
                  <a:pt x="1560754" y="900244"/>
                </a:lnTo>
                <a:lnTo>
                  <a:pt x="1547526" y="942400"/>
                </a:lnTo>
                <a:lnTo>
                  <a:pt x="1531613" y="983462"/>
                </a:lnTo>
                <a:lnTo>
                  <a:pt x="1513107" y="1023347"/>
                </a:lnTo>
                <a:lnTo>
                  <a:pt x="1492102" y="1061968"/>
                </a:lnTo>
                <a:lnTo>
                  <a:pt x="1468690" y="1099243"/>
                </a:lnTo>
                <a:lnTo>
                  <a:pt x="1442965" y="1135085"/>
                </a:lnTo>
                <a:lnTo>
                  <a:pt x="1415018" y="1169410"/>
                </a:lnTo>
                <a:lnTo>
                  <a:pt x="1384944" y="1202134"/>
                </a:lnTo>
                <a:lnTo>
                  <a:pt x="1352835" y="1233173"/>
                </a:lnTo>
                <a:lnTo>
                  <a:pt x="1318784" y="1262440"/>
                </a:lnTo>
                <a:lnTo>
                  <a:pt x="1282883" y="1289853"/>
                </a:lnTo>
                <a:lnTo>
                  <a:pt x="1245226" y="1315326"/>
                </a:lnTo>
                <a:lnTo>
                  <a:pt x="1205905" y="1338774"/>
                </a:lnTo>
                <a:lnTo>
                  <a:pt x="1165014" y="1360114"/>
                </a:lnTo>
                <a:lnTo>
                  <a:pt x="1122645" y="1379260"/>
                </a:lnTo>
                <a:lnTo>
                  <a:pt x="1078890" y="1396127"/>
                </a:lnTo>
                <a:lnTo>
                  <a:pt x="1033844" y="1410632"/>
                </a:lnTo>
                <a:lnTo>
                  <a:pt x="987598" y="1422690"/>
                </a:lnTo>
                <a:lnTo>
                  <a:pt x="940246" y="1432215"/>
                </a:lnTo>
                <a:lnTo>
                  <a:pt x="891880" y="1439123"/>
                </a:lnTo>
                <a:lnTo>
                  <a:pt x="842594" y="1443330"/>
                </a:lnTo>
                <a:lnTo>
                  <a:pt x="792479" y="1444752"/>
                </a:lnTo>
                <a:lnTo>
                  <a:pt x="742365" y="1443330"/>
                </a:lnTo>
                <a:lnTo>
                  <a:pt x="693079" y="1439123"/>
                </a:lnTo>
                <a:lnTo>
                  <a:pt x="644713" y="1432215"/>
                </a:lnTo>
                <a:lnTo>
                  <a:pt x="597361" y="1422690"/>
                </a:lnTo>
                <a:lnTo>
                  <a:pt x="551115" y="1410632"/>
                </a:lnTo>
                <a:lnTo>
                  <a:pt x="506069" y="1396127"/>
                </a:lnTo>
                <a:lnTo>
                  <a:pt x="462314" y="1379260"/>
                </a:lnTo>
                <a:lnTo>
                  <a:pt x="419945" y="1360114"/>
                </a:lnTo>
                <a:lnTo>
                  <a:pt x="379054" y="1338774"/>
                </a:lnTo>
                <a:lnTo>
                  <a:pt x="339733" y="1315326"/>
                </a:lnTo>
                <a:lnTo>
                  <a:pt x="302076" y="1289853"/>
                </a:lnTo>
                <a:lnTo>
                  <a:pt x="266175" y="1262440"/>
                </a:lnTo>
                <a:lnTo>
                  <a:pt x="232124" y="1233173"/>
                </a:lnTo>
                <a:lnTo>
                  <a:pt x="200015" y="1202134"/>
                </a:lnTo>
                <a:lnTo>
                  <a:pt x="169941" y="1169410"/>
                </a:lnTo>
                <a:lnTo>
                  <a:pt x="141994" y="1135085"/>
                </a:lnTo>
                <a:lnTo>
                  <a:pt x="116269" y="1099243"/>
                </a:lnTo>
                <a:lnTo>
                  <a:pt x="92857" y="1061968"/>
                </a:lnTo>
                <a:lnTo>
                  <a:pt x="71852" y="1023347"/>
                </a:lnTo>
                <a:lnTo>
                  <a:pt x="53346" y="983462"/>
                </a:lnTo>
                <a:lnTo>
                  <a:pt x="37433" y="942400"/>
                </a:lnTo>
                <a:lnTo>
                  <a:pt x="24205" y="900244"/>
                </a:lnTo>
                <a:lnTo>
                  <a:pt x="13754" y="857078"/>
                </a:lnTo>
                <a:lnTo>
                  <a:pt x="6175" y="812989"/>
                </a:lnTo>
                <a:lnTo>
                  <a:pt x="1559" y="768060"/>
                </a:lnTo>
                <a:lnTo>
                  <a:pt x="0" y="722375"/>
                </a:lnTo>
                <a:close/>
              </a:path>
            </a:pathLst>
          </a:custGeom>
          <a:ln w="76200">
            <a:solidFill>
              <a:srgbClr val="373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94021" y="3883863"/>
            <a:ext cx="501015" cy="1041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985"/>
              </a:lnSpc>
              <a:spcBef>
                <a:spcPts val="125"/>
              </a:spcBef>
            </a:pPr>
            <a:r>
              <a:rPr sz="3350" b="1" spc="-25" dirty="0">
                <a:solidFill>
                  <a:srgbClr val="C00000"/>
                </a:solidFill>
                <a:latin typeface="Arial"/>
                <a:cs typeface="Arial"/>
              </a:rPr>
              <a:t>30</a:t>
            </a:r>
            <a:endParaRPr sz="3350">
              <a:latin typeface="Arial"/>
              <a:cs typeface="Arial"/>
            </a:endParaRPr>
          </a:p>
          <a:p>
            <a:pPr marL="59690">
              <a:lnSpc>
                <a:spcPts val="3985"/>
              </a:lnSpc>
            </a:pPr>
            <a:r>
              <a:rPr sz="3350" b="1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3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85820" y="2892044"/>
            <a:ext cx="5232400" cy="5962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воздерживаюсь от</a:t>
            </a:r>
            <a:r>
              <a:rPr sz="185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сексуальных</a:t>
            </a: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 отношений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со</a:t>
            </a:r>
            <a:r>
              <a:rPr sz="185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случайными</a:t>
            </a:r>
            <a:r>
              <a:rPr sz="185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партнерами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1163"/>
            <a:ext cx="5236464" cy="5684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3528" y="124714"/>
            <a:ext cx="6193155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001F5F"/>
                </a:solidFill>
                <a:latin typeface="Arial"/>
                <a:cs typeface="Arial"/>
              </a:rPr>
              <a:t>СРЕДНЕСТАТИСТИЧЕСКИЙ</a:t>
            </a:r>
            <a:r>
              <a:rPr sz="21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ПОРТРЕТ</a:t>
            </a:r>
            <a:r>
              <a:rPr sz="21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ЮНОШИ 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1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75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21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Arial"/>
                <a:cs typeface="Arial"/>
              </a:rPr>
              <a:t>АНКЕТИРОВАНИЯ</a:t>
            </a:r>
            <a:endParaRPr sz="2100">
              <a:latin typeface="Arial"/>
              <a:cs typeface="Arial"/>
            </a:endParaRPr>
          </a:p>
          <a:p>
            <a:pPr marL="1136015" marR="1744980" indent="-506095">
              <a:lnSpc>
                <a:spcPct val="100899"/>
              </a:lnSpc>
              <a:spcBef>
                <a:spcPts val="1685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ОТНОШЕНИЕ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ЮНОШЕЙ</a:t>
            </a:r>
            <a:r>
              <a:rPr sz="18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СОХРАНЕНИЮ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РЕПРОДУКТИВНОГО</a:t>
            </a:r>
            <a:r>
              <a:rPr sz="13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ЗДОРОВЬЯ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4423" y="2019680"/>
            <a:ext cx="5429885" cy="5962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иногда</a:t>
            </a:r>
            <a:r>
              <a:rPr sz="18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посещают</a:t>
            </a:r>
            <a:r>
              <a:rPr sz="18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«мужского»</a:t>
            </a:r>
            <a:r>
              <a:rPr sz="18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врача уролога</a:t>
            </a:r>
            <a:r>
              <a:rPr sz="18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50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андролога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7844" y="1766316"/>
            <a:ext cx="1583690" cy="1445260"/>
          </a:xfrm>
          <a:custGeom>
            <a:avLst/>
            <a:gdLst/>
            <a:ahLst/>
            <a:cxnLst/>
            <a:rect l="l" t="t" r="r" b="b"/>
            <a:pathLst>
              <a:path w="1583689" h="1445260">
                <a:moveTo>
                  <a:pt x="0" y="722376"/>
                </a:moveTo>
                <a:lnTo>
                  <a:pt x="1557" y="676697"/>
                </a:lnTo>
                <a:lnTo>
                  <a:pt x="6168" y="631772"/>
                </a:lnTo>
                <a:lnTo>
                  <a:pt x="13739" y="587686"/>
                </a:lnTo>
                <a:lnTo>
                  <a:pt x="24179" y="544524"/>
                </a:lnTo>
                <a:lnTo>
                  <a:pt x="37393" y="502370"/>
                </a:lnTo>
                <a:lnTo>
                  <a:pt x="53290" y="461310"/>
                </a:lnTo>
                <a:lnTo>
                  <a:pt x="71777" y="421426"/>
                </a:lnTo>
                <a:lnTo>
                  <a:pt x="92760" y="382805"/>
                </a:lnTo>
                <a:lnTo>
                  <a:pt x="116148" y="345531"/>
                </a:lnTo>
                <a:lnTo>
                  <a:pt x="141847" y="309689"/>
                </a:lnTo>
                <a:lnTo>
                  <a:pt x="169765" y="275362"/>
                </a:lnTo>
                <a:lnTo>
                  <a:pt x="199809" y="242637"/>
                </a:lnTo>
                <a:lnTo>
                  <a:pt x="231886" y="211597"/>
                </a:lnTo>
                <a:lnTo>
                  <a:pt x="265903" y="182328"/>
                </a:lnTo>
                <a:lnTo>
                  <a:pt x="301768" y="154914"/>
                </a:lnTo>
                <a:lnTo>
                  <a:pt x="339389" y="129439"/>
                </a:lnTo>
                <a:lnTo>
                  <a:pt x="378671" y="105988"/>
                </a:lnTo>
                <a:lnTo>
                  <a:pt x="419524" y="84647"/>
                </a:lnTo>
                <a:lnTo>
                  <a:pt x="461853" y="65499"/>
                </a:lnTo>
                <a:lnTo>
                  <a:pt x="505566" y="48630"/>
                </a:lnTo>
                <a:lnTo>
                  <a:pt x="550570" y="34123"/>
                </a:lnTo>
                <a:lnTo>
                  <a:pt x="596773" y="22065"/>
                </a:lnTo>
                <a:lnTo>
                  <a:pt x="644082" y="12538"/>
                </a:lnTo>
                <a:lnTo>
                  <a:pt x="692405" y="5629"/>
                </a:lnTo>
                <a:lnTo>
                  <a:pt x="741647" y="1421"/>
                </a:lnTo>
                <a:lnTo>
                  <a:pt x="791718" y="0"/>
                </a:lnTo>
                <a:lnTo>
                  <a:pt x="841788" y="1421"/>
                </a:lnTo>
                <a:lnTo>
                  <a:pt x="891030" y="5629"/>
                </a:lnTo>
                <a:lnTo>
                  <a:pt x="939353" y="12538"/>
                </a:lnTo>
                <a:lnTo>
                  <a:pt x="986662" y="22065"/>
                </a:lnTo>
                <a:lnTo>
                  <a:pt x="1032865" y="34123"/>
                </a:lnTo>
                <a:lnTo>
                  <a:pt x="1077869" y="48630"/>
                </a:lnTo>
                <a:lnTo>
                  <a:pt x="1121582" y="65499"/>
                </a:lnTo>
                <a:lnTo>
                  <a:pt x="1163911" y="84647"/>
                </a:lnTo>
                <a:lnTo>
                  <a:pt x="1204764" y="105988"/>
                </a:lnTo>
                <a:lnTo>
                  <a:pt x="1244046" y="129439"/>
                </a:lnTo>
                <a:lnTo>
                  <a:pt x="1281667" y="154914"/>
                </a:lnTo>
                <a:lnTo>
                  <a:pt x="1317532" y="182328"/>
                </a:lnTo>
                <a:lnTo>
                  <a:pt x="1351549" y="211597"/>
                </a:lnTo>
                <a:lnTo>
                  <a:pt x="1383626" y="242637"/>
                </a:lnTo>
                <a:lnTo>
                  <a:pt x="1413670" y="275362"/>
                </a:lnTo>
                <a:lnTo>
                  <a:pt x="1441588" y="309689"/>
                </a:lnTo>
                <a:lnTo>
                  <a:pt x="1467287" y="345531"/>
                </a:lnTo>
                <a:lnTo>
                  <a:pt x="1490675" y="382805"/>
                </a:lnTo>
                <a:lnTo>
                  <a:pt x="1511658" y="421426"/>
                </a:lnTo>
                <a:lnTo>
                  <a:pt x="1530145" y="461310"/>
                </a:lnTo>
                <a:lnTo>
                  <a:pt x="1546042" y="502370"/>
                </a:lnTo>
                <a:lnTo>
                  <a:pt x="1559256" y="544524"/>
                </a:lnTo>
                <a:lnTo>
                  <a:pt x="1569696" y="587686"/>
                </a:lnTo>
                <a:lnTo>
                  <a:pt x="1577267" y="631772"/>
                </a:lnTo>
                <a:lnTo>
                  <a:pt x="1581878" y="676697"/>
                </a:lnTo>
                <a:lnTo>
                  <a:pt x="1583436" y="722376"/>
                </a:lnTo>
                <a:lnTo>
                  <a:pt x="1581878" y="768054"/>
                </a:lnTo>
                <a:lnTo>
                  <a:pt x="1577267" y="812979"/>
                </a:lnTo>
                <a:lnTo>
                  <a:pt x="1569696" y="857065"/>
                </a:lnTo>
                <a:lnTo>
                  <a:pt x="1559256" y="900227"/>
                </a:lnTo>
                <a:lnTo>
                  <a:pt x="1546042" y="942381"/>
                </a:lnTo>
                <a:lnTo>
                  <a:pt x="1530145" y="983441"/>
                </a:lnTo>
                <a:lnTo>
                  <a:pt x="1511658" y="1023325"/>
                </a:lnTo>
                <a:lnTo>
                  <a:pt x="1490675" y="1061946"/>
                </a:lnTo>
                <a:lnTo>
                  <a:pt x="1467287" y="1099220"/>
                </a:lnTo>
                <a:lnTo>
                  <a:pt x="1441588" y="1135062"/>
                </a:lnTo>
                <a:lnTo>
                  <a:pt x="1413670" y="1169389"/>
                </a:lnTo>
                <a:lnTo>
                  <a:pt x="1383626" y="1202114"/>
                </a:lnTo>
                <a:lnTo>
                  <a:pt x="1351549" y="1233154"/>
                </a:lnTo>
                <a:lnTo>
                  <a:pt x="1317532" y="1262423"/>
                </a:lnTo>
                <a:lnTo>
                  <a:pt x="1281667" y="1289837"/>
                </a:lnTo>
                <a:lnTo>
                  <a:pt x="1244046" y="1315312"/>
                </a:lnTo>
                <a:lnTo>
                  <a:pt x="1204764" y="1338763"/>
                </a:lnTo>
                <a:lnTo>
                  <a:pt x="1163911" y="1360104"/>
                </a:lnTo>
                <a:lnTo>
                  <a:pt x="1121582" y="1379252"/>
                </a:lnTo>
                <a:lnTo>
                  <a:pt x="1077869" y="1396121"/>
                </a:lnTo>
                <a:lnTo>
                  <a:pt x="1032865" y="1410628"/>
                </a:lnTo>
                <a:lnTo>
                  <a:pt x="986662" y="1422686"/>
                </a:lnTo>
                <a:lnTo>
                  <a:pt x="939353" y="1432213"/>
                </a:lnTo>
                <a:lnTo>
                  <a:pt x="891030" y="1439122"/>
                </a:lnTo>
                <a:lnTo>
                  <a:pt x="841788" y="1443330"/>
                </a:lnTo>
                <a:lnTo>
                  <a:pt x="791718" y="1444752"/>
                </a:lnTo>
                <a:lnTo>
                  <a:pt x="741647" y="1443330"/>
                </a:lnTo>
                <a:lnTo>
                  <a:pt x="692405" y="1439122"/>
                </a:lnTo>
                <a:lnTo>
                  <a:pt x="644082" y="1432213"/>
                </a:lnTo>
                <a:lnTo>
                  <a:pt x="596773" y="1422686"/>
                </a:lnTo>
                <a:lnTo>
                  <a:pt x="550570" y="1410628"/>
                </a:lnTo>
                <a:lnTo>
                  <a:pt x="505566" y="1396121"/>
                </a:lnTo>
                <a:lnTo>
                  <a:pt x="461853" y="1379252"/>
                </a:lnTo>
                <a:lnTo>
                  <a:pt x="419524" y="1360104"/>
                </a:lnTo>
                <a:lnTo>
                  <a:pt x="378671" y="1338763"/>
                </a:lnTo>
                <a:lnTo>
                  <a:pt x="339389" y="1315312"/>
                </a:lnTo>
                <a:lnTo>
                  <a:pt x="301768" y="1289837"/>
                </a:lnTo>
                <a:lnTo>
                  <a:pt x="265903" y="1262423"/>
                </a:lnTo>
                <a:lnTo>
                  <a:pt x="231886" y="1233154"/>
                </a:lnTo>
                <a:lnTo>
                  <a:pt x="199809" y="1202114"/>
                </a:lnTo>
                <a:lnTo>
                  <a:pt x="169765" y="1169389"/>
                </a:lnTo>
                <a:lnTo>
                  <a:pt x="141847" y="1135062"/>
                </a:lnTo>
                <a:lnTo>
                  <a:pt x="116148" y="1099220"/>
                </a:lnTo>
                <a:lnTo>
                  <a:pt x="92760" y="1061946"/>
                </a:lnTo>
                <a:lnTo>
                  <a:pt x="71777" y="1023325"/>
                </a:lnTo>
                <a:lnTo>
                  <a:pt x="53290" y="983441"/>
                </a:lnTo>
                <a:lnTo>
                  <a:pt x="37393" y="942381"/>
                </a:lnTo>
                <a:lnTo>
                  <a:pt x="24179" y="900227"/>
                </a:lnTo>
                <a:lnTo>
                  <a:pt x="13739" y="857065"/>
                </a:lnTo>
                <a:lnTo>
                  <a:pt x="6168" y="812979"/>
                </a:lnTo>
                <a:lnTo>
                  <a:pt x="1557" y="768054"/>
                </a:lnTo>
                <a:lnTo>
                  <a:pt x="0" y="722376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8991" y="1951685"/>
            <a:ext cx="501650" cy="1041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985"/>
              </a:lnSpc>
              <a:spcBef>
                <a:spcPts val="125"/>
              </a:spcBef>
            </a:pPr>
            <a:r>
              <a:rPr sz="3350" b="1" spc="-25" dirty="0">
                <a:solidFill>
                  <a:srgbClr val="C00000"/>
                </a:solidFill>
                <a:latin typeface="Arial"/>
                <a:cs typeface="Arial"/>
              </a:rPr>
              <a:t>12</a:t>
            </a:r>
            <a:endParaRPr sz="3350">
              <a:latin typeface="Arial"/>
              <a:cs typeface="Arial"/>
            </a:endParaRPr>
          </a:p>
          <a:p>
            <a:pPr marL="59690">
              <a:lnSpc>
                <a:spcPts val="3985"/>
              </a:lnSpc>
            </a:pPr>
            <a:r>
              <a:rPr sz="3350" b="1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4707" y="3329940"/>
            <a:ext cx="1584960" cy="1446530"/>
          </a:xfrm>
          <a:custGeom>
            <a:avLst/>
            <a:gdLst/>
            <a:ahLst/>
            <a:cxnLst/>
            <a:rect l="l" t="t" r="r" b="b"/>
            <a:pathLst>
              <a:path w="1584960" h="1446529">
                <a:moveTo>
                  <a:pt x="0" y="723138"/>
                </a:moveTo>
                <a:lnTo>
                  <a:pt x="1559" y="677401"/>
                </a:lnTo>
                <a:lnTo>
                  <a:pt x="6175" y="632421"/>
                </a:lnTo>
                <a:lnTo>
                  <a:pt x="13754" y="588283"/>
                </a:lnTo>
                <a:lnTo>
                  <a:pt x="24205" y="545070"/>
                </a:lnTo>
                <a:lnTo>
                  <a:pt x="37433" y="502868"/>
                </a:lnTo>
                <a:lnTo>
                  <a:pt x="53346" y="461760"/>
                </a:lnTo>
                <a:lnTo>
                  <a:pt x="71852" y="421833"/>
                </a:lnTo>
                <a:lnTo>
                  <a:pt x="92857" y="383170"/>
                </a:lnTo>
                <a:lnTo>
                  <a:pt x="116269" y="345857"/>
                </a:lnTo>
                <a:lnTo>
                  <a:pt x="141994" y="309977"/>
                </a:lnTo>
                <a:lnTo>
                  <a:pt x="169941" y="275616"/>
                </a:lnTo>
                <a:lnTo>
                  <a:pt x="200015" y="242858"/>
                </a:lnTo>
                <a:lnTo>
                  <a:pt x="232124" y="211788"/>
                </a:lnTo>
                <a:lnTo>
                  <a:pt x="266175" y="182490"/>
                </a:lnTo>
                <a:lnTo>
                  <a:pt x="302076" y="155050"/>
                </a:lnTo>
                <a:lnTo>
                  <a:pt x="339733" y="129552"/>
                </a:lnTo>
                <a:lnTo>
                  <a:pt x="379054" y="106080"/>
                </a:lnTo>
                <a:lnTo>
                  <a:pt x="419945" y="84719"/>
                </a:lnTo>
                <a:lnTo>
                  <a:pt x="462314" y="65554"/>
                </a:lnTo>
                <a:lnTo>
                  <a:pt x="506069" y="48670"/>
                </a:lnTo>
                <a:lnTo>
                  <a:pt x="551115" y="34152"/>
                </a:lnTo>
                <a:lnTo>
                  <a:pt x="597361" y="22083"/>
                </a:lnTo>
                <a:lnTo>
                  <a:pt x="644713" y="12548"/>
                </a:lnTo>
                <a:lnTo>
                  <a:pt x="693079" y="5633"/>
                </a:lnTo>
                <a:lnTo>
                  <a:pt x="742365" y="1422"/>
                </a:lnTo>
                <a:lnTo>
                  <a:pt x="792480" y="0"/>
                </a:lnTo>
                <a:lnTo>
                  <a:pt x="842594" y="1422"/>
                </a:lnTo>
                <a:lnTo>
                  <a:pt x="891880" y="5633"/>
                </a:lnTo>
                <a:lnTo>
                  <a:pt x="940246" y="12548"/>
                </a:lnTo>
                <a:lnTo>
                  <a:pt x="987598" y="22083"/>
                </a:lnTo>
                <a:lnTo>
                  <a:pt x="1033844" y="34152"/>
                </a:lnTo>
                <a:lnTo>
                  <a:pt x="1078890" y="48670"/>
                </a:lnTo>
                <a:lnTo>
                  <a:pt x="1122645" y="65554"/>
                </a:lnTo>
                <a:lnTo>
                  <a:pt x="1165014" y="84719"/>
                </a:lnTo>
                <a:lnTo>
                  <a:pt x="1205905" y="106080"/>
                </a:lnTo>
                <a:lnTo>
                  <a:pt x="1245226" y="129552"/>
                </a:lnTo>
                <a:lnTo>
                  <a:pt x="1282883" y="155050"/>
                </a:lnTo>
                <a:lnTo>
                  <a:pt x="1318784" y="182490"/>
                </a:lnTo>
                <a:lnTo>
                  <a:pt x="1352835" y="211788"/>
                </a:lnTo>
                <a:lnTo>
                  <a:pt x="1384944" y="242858"/>
                </a:lnTo>
                <a:lnTo>
                  <a:pt x="1415018" y="275616"/>
                </a:lnTo>
                <a:lnTo>
                  <a:pt x="1442965" y="309977"/>
                </a:lnTo>
                <a:lnTo>
                  <a:pt x="1468690" y="345857"/>
                </a:lnTo>
                <a:lnTo>
                  <a:pt x="1492102" y="383170"/>
                </a:lnTo>
                <a:lnTo>
                  <a:pt x="1513107" y="421833"/>
                </a:lnTo>
                <a:lnTo>
                  <a:pt x="1531613" y="461760"/>
                </a:lnTo>
                <a:lnTo>
                  <a:pt x="1547526" y="502868"/>
                </a:lnTo>
                <a:lnTo>
                  <a:pt x="1560754" y="545070"/>
                </a:lnTo>
                <a:lnTo>
                  <a:pt x="1571205" y="588283"/>
                </a:lnTo>
                <a:lnTo>
                  <a:pt x="1578784" y="632421"/>
                </a:lnTo>
                <a:lnTo>
                  <a:pt x="1583400" y="677401"/>
                </a:lnTo>
                <a:lnTo>
                  <a:pt x="1584959" y="723138"/>
                </a:lnTo>
                <a:lnTo>
                  <a:pt x="1583400" y="768870"/>
                </a:lnTo>
                <a:lnTo>
                  <a:pt x="1578784" y="813846"/>
                </a:lnTo>
                <a:lnTo>
                  <a:pt x="1571205" y="857982"/>
                </a:lnTo>
                <a:lnTo>
                  <a:pt x="1560754" y="901193"/>
                </a:lnTo>
                <a:lnTo>
                  <a:pt x="1547526" y="943393"/>
                </a:lnTo>
                <a:lnTo>
                  <a:pt x="1531613" y="984499"/>
                </a:lnTo>
                <a:lnTo>
                  <a:pt x="1513107" y="1024425"/>
                </a:lnTo>
                <a:lnTo>
                  <a:pt x="1492102" y="1063088"/>
                </a:lnTo>
                <a:lnTo>
                  <a:pt x="1468690" y="1100401"/>
                </a:lnTo>
                <a:lnTo>
                  <a:pt x="1442965" y="1136281"/>
                </a:lnTo>
                <a:lnTo>
                  <a:pt x="1415018" y="1170643"/>
                </a:lnTo>
                <a:lnTo>
                  <a:pt x="1384944" y="1203402"/>
                </a:lnTo>
                <a:lnTo>
                  <a:pt x="1352835" y="1234473"/>
                </a:lnTo>
                <a:lnTo>
                  <a:pt x="1318784" y="1263772"/>
                </a:lnTo>
                <a:lnTo>
                  <a:pt x="1282883" y="1291213"/>
                </a:lnTo>
                <a:lnTo>
                  <a:pt x="1245226" y="1316713"/>
                </a:lnTo>
                <a:lnTo>
                  <a:pt x="1205905" y="1340186"/>
                </a:lnTo>
                <a:lnTo>
                  <a:pt x="1165014" y="1361548"/>
                </a:lnTo>
                <a:lnTo>
                  <a:pt x="1122645" y="1380714"/>
                </a:lnTo>
                <a:lnTo>
                  <a:pt x="1078890" y="1397600"/>
                </a:lnTo>
                <a:lnTo>
                  <a:pt x="1033844" y="1412120"/>
                </a:lnTo>
                <a:lnTo>
                  <a:pt x="987598" y="1424190"/>
                </a:lnTo>
                <a:lnTo>
                  <a:pt x="940246" y="1433725"/>
                </a:lnTo>
                <a:lnTo>
                  <a:pt x="891880" y="1440641"/>
                </a:lnTo>
                <a:lnTo>
                  <a:pt x="842594" y="1444853"/>
                </a:lnTo>
                <a:lnTo>
                  <a:pt x="792480" y="1446276"/>
                </a:lnTo>
                <a:lnTo>
                  <a:pt x="742365" y="1444853"/>
                </a:lnTo>
                <a:lnTo>
                  <a:pt x="693079" y="1440641"/>
                </a:lnTo>
                <a:lnTo>
                  <a:pt x="644713" y="1433725"/>
                </a:lnTo>
                <a:lnTo>
                  <a:pt x="597361" y="1424190"/>
                </a:lnTo>
                <a:lnTo>
                  <a:pt x="551115" y="1412120"/>
                </a:lnTo>
                <a:lnTo>
                  <a:pt x="506069" y="1397600"/>
                </a:lnTo>
                <a:lnTo>
                  <a:pt x="462314" y="1380714"/>
                </a:lnTo>
                <a:lnTo>
                  <a:pt x="419945" y="1361548"/>
                </a:lnTo>
                <a:lnTo>
                  <a:pt x="379054" y="1340186"/>
                </a:lnTo>
                <a:lnTo>
                  <a:pt x="339733" y="1316713"/>
                </a:lnTo>
                <a:lnTo>
                  <a:pt x="302076" y="1291213"/>
                </a:lnTo>
                <a:lnTo>
                  <a:pt x="266175" y="1263772"/>
                </a:lnTo>
                <a:lnTo>
                  <a:pt x="232124" y="1234473"/>
                </a:lnTo>
                <a:lnTo>
                  <a:pt x="200015" y="1203402"/>
                </a:lnTo>
                <a:lnTo>
                  <a:pt x="169941" y="1170643"/>
                </a:lnTo>
                <a:lnTo>
                  <a:pt x="141994" y="1136281"/>
                </a:lnTo>
                <a:lnTo>
                  <a:pt x="116269" y="1100401"/>
                </a:lnTo>
                <a:lnTo>
                  <a:pt x="92857" y="1063088"/>
                </a:lnTo>
                <a:lnTo>
                  <a:pt x="71852" y="1024425"/>
                </a:lnTo>
                <a:lnTo>
                  <a:pt x="53346" y="984499"/>
                </a:lnTo>
                <a:lnTo>
                  <a:pt x="37433" y="943393"/>
                </a:lnTo>
                <a:lnTo>
                  <a:pt x="24205" y="901193"/>
                </a:lnTo>
                <a:lnTo>
                  <a:pt x="13754" y="857982"/>
                </a:lnTo>
                <a:lnTo>
                  <a:pt x="6175" y="813846"/>
                </a:lnTo>
                <a:lnTo>
                  <a:pt x="1559" y="768870"/>
                </a:lnTo>
                <a:lnTo>
                  <a:pt x="0" y="723138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96744" y="3515969"/>
            <a:ext cx="501015" cy="1041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985"/>
              </a:lnSpc>
              <a:spcBef>
                <a:spcPts val="125"/>
              </a:spcBef>
            </a:pPr>
            <a:r>
              <a:rPr sz="3350" b="1" spc="-25" dirty="0">
                <a:solidFill>
                  <a:srgbClr val="C00000"/>
                </a:solidFill>
                <a:latin typeface="Arial"/>
                <a:cs typeface="Arial"/>
              </a:rPr>
              <a:t>67</a:t>
            </a:r>
            <a:endParaRPr sz="3350">
              <a:latin typeface="Arial"/>
              <a:cs typeface="Arial"/>
            </a:endParaRPr>
          </a:p>
          <a:p>
            <a:pPr marL="59690">
              <a:lnSpc>
                <a:spcPts val="3985"/>
              </a:lnSpc>
            </a:pPr>
            <a:r>
              <a:rPr sz="3350" b="1" spc="-5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3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7792" y="3581476"/>
            <a:ext cx="4723130" cy="1168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sz="18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задумываются</a:t>
            </a:r>
            <a:r>
              <a:rPr sz="185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о </a:t>
            </a: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сохранении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2260"/>
              </a:lnSpc>
              <a:spcBef>
                <a:spcPts val="65"/>
              </a:spcBef>
            </a:pP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репродуктивного</a:t>
            </a:r>
            <a:r>
              <a:rPr sz="185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здоровья,</a:t>
            </a:r>
            <a:r>
              <a:rPr sz="185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потому</a:t>
            </a:r>
            <a:r>
              <a:rPr sz="185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1F5F"/>
                </a:solidFill>
                <a:latin typeface="Arial"/>
                <a:cs typeface="Arial"/>
              </a:rPr>
              <a:t>что </a:t>
            </a: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считают,</a:t>
            </a:r>
            <a:r>
              <a:rPr sz="185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что</a:t>
            </a:r>
            <a:r>
              <a:rPr sz="18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sz="185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имеют</a:t>
            </a:r>
            <a:r>
              <a:rPr sz="185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1F5F"/>
                </a:solidFill>
                <a:latin typeface="Arial"/>
                <a:cs typeface="Arial"/>
              </a:rPr>
              <a:t>проблем</a:t>
            </a:r>
            <a:r>
              <a:rPr sz="18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1F5F"/>
                </a:solidFill>
                <a:latin typeface="Arial"/>
                <a:cs typeface="Arial"/>
              </a:rPr>
              <a:t>со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50" b="1" spc="-10" dirty="0">
                <a:solidFill>
                  <a:srgbClr val="001F5F"/>
                </a:solidFill>
                <a:latin typeface="Arial"/>
                <a:cs typeface="Arial"/>
              </a:rPr>
              <a:t>здоровьем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1163"/>
            <a:ext cx="5236464" cy="5684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10639" y="978534"/>
            <a:ext cx="325755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ВОПРОСЫ</a:t>
            </a:r>
            <a:r>
              <a:rPr sz="13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ПРЕДОХРАНЕНИЯ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ИСПОЛЬЗОВАНИЯ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КОНТРАЦЕПЦИИ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3528" y="124714"/>
            <a:ext cx="61931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001F5F"/>
                </a:solidFill>
                <a:latin typeface="Arial"/>
                <a:cs typeface="Arial"/>
              </a:rPr>
              <a:t>СРЕДНЕСТАТИСТИЧЕСКИЙ</a:t>
            </a:r>
            <a:r>
              <a:rPr sz="21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ПОРТРЕТ</a:t>
            </a:r>
            <a:r>
              <a:rPr sz="21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ЮНОШИ 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1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001F5F"/>
                </a:solidFill>
                <a:latin typeface="Arial"/>
                <a:cs typeface="Arial"/>
              </a:rPr>
              <a:t>РЕЗУЛЬТАТАМ</a:t>
            </a: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Arial"/>
                <a:cs typeface="Arial"/>
              </a:rPr>
              <a:t>АНКЕТИРОВАНИЯ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9105" y="1520189"/>
            <a:ext cx="2192020" cy="1643380"/>
          </a:xfrm>
          <a:custGeom>
            <a:avLst/>
            <a:gdLst/>
            <a:ahLst/>
            <a:cxnLst/>
            <a:rect l="l" t="t" r="r" b="b"/>
            <a:pathLst>
              <a:path w="2192020" h="1643380">
                <a:moveTo>
                  <a:pt x="1095756" y="0"/>
                </a:moveTo>
                <a:lnTo>
                  <a:pt x="0" y="821436"/>
                </a:lnTo>
                <a:lnTo>
                  <a:pt x="547877" y="821436"/>
                </a:lnTo>
                <a:lnTo>
                  <a:pt x="547877" y="1642872"/>
                </a:lnTo>
                <a:lnTo>
                  <a:pt x="1643633" y="1642872"/>
                </a:lnTo>
                <a:lnTo>
                  <a:pt x="1643633" y="821436"/>
                </a:lnTo>
                <a:lnTo>
                  <a:pt x="2191511" y="821436"/>
                </a:lnTo>
                <a:lnTo>
                  <a:pt x="109575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5950" y="3300221"/>
            <a:ext cx="2192020" cy="1644650"/>
          </a:xfrm>
          <a:custGeom>
            <a:avLst/>
            <a:gdLst/>
            <a:ahLst/>
            <a:cxnLst/>
            <a:rect l="l" t="t" r="r" b="b"/>
            <a:pathLst>
              <a:path w="2192020" h="1644650">
                <a:moveTo>
                  <a:pt x="1643634" y="0"/>
                </a:moveTo>
                <a:lnTo>
                  <a:pt x="547877" y="0"/>
                </a:lnTo>
                <a:lnTo>
                  <a:pt x="547877" y="822197"/>
                </a:lnTo>
                <a:lnTo>
                  <a:pt x="0" y="822197"/>
                </a:lnTo>
                <a:lnTo>
                  <a:pt x="1095756" y="1644395"/>
                </a:lnTo>
                <a:lnTo>
                  <a:pt x="2191512" y="822197"/>
                </a:lnTo>
                <a:lnTo>
                  <a:pt x="1643634" y="822197"/>
                </a:lnTo>
                <a:lnTo>
                  <a:pt x="164363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94530" y="1506473"/>
            <a:ext cx="4252595" cy="30257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31750">
              <a:lnSpc>
                <a:spcPct val="89400"/>
              </a:lnSpc>
              <a:spcBef>
                <a:spcPts val="670"/>
              </a:spcBef>
            </a:pPr>
            <a:r>
              <a:rPr sz="4500" b="1" dirty="0">
                <a:solidFill>
                  <a:srgbClr val="00AF50"/>
                </a:solidFill>
                <a:latin typeface="Arial"/>
                <a:cs typeface="Arial"/>
              </a:rPr>
              <a:t>60,7</a:t>
            </a:r>
            <a:r>
              <a:rPr sz="45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00AF50"/>
                </a:solidFill>
                <a:latin typeface="Arial"/>
                <a:cs typeface="Arial"/>
              </a:rPr>
              <a:t>%</a:t>
            </a:r>
            <a:r>
              <a:rPr sz="45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юношей,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считают,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что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предохранение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это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совместный</a:t>
            </a:r>
            <a:r>
              <a:rPr sz="2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вопрос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мужчины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женщины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2000">
              <a:latin typeface="Arial"/>
              <a:cs typeface="Arial"/>
            </a:endParaRPr>
          </a:p>
          <a:p>
            <a:pPr marL="469265" marR="5080">
              <a:lnSpc>
                <a:spcPct val="88100"/>
              </a:lnSpc>
            </a:pPr>
            <a:r>
              <a:rPr sz="4500" b="1" dirty="0">
                <a:solidFill>
                  <a:srgbClr val="C00000"/>
                </a:solidFill>
                <a:latin typeface="Arial"/>
                <a:cs typeface="Arial"/>
              </a:rPr>
              <a:t>33,6</a:t>
            </a:r>
            <a:r>
              <a:rPr sz="45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sz="4500" b="1" spc="-5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применяют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средства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контрацепции,</a:t>
            </a:r>
            <a:r>
              <a:rPr sz="2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либо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используют</a:t>
            </a:r>
            <a:r>
              <a:rPr sz="2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НЕэффективные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7390</TotalTime>
  <Words>620</Words>
  <Application>Microsoft Office PowerPoint</Application>
  <PresentationFormat>Экран (16:9)</PresentationFormat>
  <Paragraphs>150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MT</vt:lpstr>
      <vt:lpstr>Calibri</vt:lpstr>
      <vt:lpstr>Verdana</vt:lpstr>
      <vt:lpstr>Wingdings</vt:lpstr>
      <vt:lpstr>Office Theme</vt:lpstr>
      <vt:lpstr>ОТВЕТСТВЕННОЕ ОТЦОВСТВО – ЗАЛОГ ПРОЦВЕТАНИЯ РОССИИ!</vt:lpstr>
      <vt:lpstr>ДИСКУССИОННЫЙ КЛУБ СТУДЕНТОВ ПРОФЕССИОНАЛЬНЫХ ОБРАЗОВАТЕЛЬНЫХ ОРГАНИЗАЦИЙ КУЗБАССА</vt:lpstr>
      <vt:lpstr>Презентация PowerPoint</vt:lpstr>
      <vt:lpstr>Презентация PowerPoint</vt:lpstr>
      <vt:lpstr>ОТВЕТСТВЕННОЕ ОТЦОВСТВО – ЗАЛОГ ПРОЦВЕТАНИЯ РОССИИ!</vt:lpstr>
      <vt:lpstr>Презентация PowerPoint</vt:lpstr>
      <vt:lpstr>Презентация PowerPoint</vt:lpstr>
      <vt:lpstr>Презентация PowerPoint</vt:lpstr>
      <vt:lpstr>СРЕДНЕСТАТИСТИЧЕСКИЙ ПОРТРЕТ ЮНОШИ ПО РЕЗУЛЬТАТАМ АНКЕТИРОВАНИЯ</vt:lpstr>
      <vt:lpstr>61 %</vt:lpstr>
      <vt:lpstr>Презентация PowerPoint</vt:lpstr>
      <vt:lpstr>Презентация PowerPoint</vt:lpstr>
      <vt:lpstr>ЗАСЕДАНИЯ ДИСКУССИОННОЙ ПЛОЩАДКИ: 3 заседания,</vt:lpstr>
      <vt:lpstr>ВСТРЕЧИ НА ТЕАТРАЛЬНЫХ ПОДМОСТКАХ</vt:lpstr>
      <vt:lpstr>ВОЛОНЕРЫ РЕПРОДУКТИВНОГО ЗДОРОВЬЯ</vt:lpstr>
      <vt:lpstr>«РАВНЫЙ ОБУЧАЕТ РАВНОГО» - ВОЛОНТЕРЫ ПРОЕКТА В СВОИХ ОБРАЗОВАТЕЛЬНЫХ ОРГАНИЗАЦИЯХ ПРОВОДЯТ МЕРОПРИЯТИЯ, НАПРАВЛЕННЫЕ НА СОХРАНЕНИЕ РЕПРОДУКТИВНОГО ЗДОРОВЬЯ</vt:lpstr>
      <vt:lpstr>ОТВЕТСТВЕННОЕ ОТЦОВСТВО – ЗАЛОГ ПРОЦВЕТАНИЯ РОССИИ!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2 строка</dc:title>
  <dc:creator>Я</dc:creator>
  <cp:lastModifiedBy>Пескова Кристина Олеговна</cp:lastModifiedBy>
  <cp:revision>3</cp:revision>
  <dcterms:created xsi:type="dcterms:W3CDTF">2025-04-03T02:40:57Z</dcterms:created>
  <dcterms:modified xsi:type="dcterms:W3CDTF">2025-04-08T05:51:27Z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2024-07-20T00:00:00Z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2025-04-03T00:00:00Z</vt:filetime>
  </property>
  <property fmtid="{D5CDD505-2E9C-101B-9397-08002B2CF9AE}" pid="5" name="Producer">
    <vt:lpwstr>Microsoft® PowerPoint® 2021</vt:lpwstr>
  </property>
</Properties>
</file>