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405"/>
  </p:normalViewPr>
  <p:slideViewPr>
    <p:cSldViewPr snapToGrid="0" snapToObjects="1" showGuides="1">
      <p:cViewPr varScale="1">
        <p:scale>
          <a:sx n="124" d="100"/>
          <a:sy n="124" d="100"/>
        </p:scale>
        <p:origin x="20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4/22/25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8202084" cy="145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2800" dirty="0">
                <a:solidFill>
                  <a:schemeClr val="bg1"/>
                </a:solidFill>
                <a:latin typeface="Playfair Display" pitchFamily="2" charset="-52"/>
              </a:rPr>
              <a:t>Адаптивный </a:t>
            </a:r>
            <a:r>
              <a:rPr lang="ru-RU" sz="2800" dirty="0" err="1">
                <a:solidFill>
                  <a:schemeClr val="bg1"/>
                </a:solidFill>
                <a:latin typeface="Playfair Display" pitchFamily="2" charset="-52"/>
              </a:rPr>
              <a:t>Сапсерфинг</a:t>
            </a:r>
            <a:r>
              <a:rPr lang="ru-RU" sz="2800" dirty="0">
                <a:solidFill>
                  <a:schemeClr val="bg1"/>
                </a:solidFill>
                <a:latin typeface="Playfair Display" pitchFamily="2" charset="-52"/>
              </a:rPr>
              <a:t> для детей с ОВЗ  «Адаптивный </a:t>
            </a:r>
            <a:r>
              <a:rPr lang="ru-RU" sz="2800" dirty="0" err="1">
                <a:solidFill>
                  <a:schemeClr val="bg1"/>
                </a:solidFill>
                <a:latin typeface="Playfair Display" pitchFamily="2" charset="-52"/>
              </a:rPr>
              <a:t>сапсерфинг</a:t>
            </a:r>
            <a:r>
              <a:rPr lang="ru-RU" sz="2800" dirty="0">
                <a:solidFill>
                  <a:schemeClr val="bg1"/>
                </a:solidFill>
                <a:latin typeface="Playfair Display" pitchFamily="2" charset="-52"/>
              </a:rPr>
              <a:t> «БЕЗ ГРАНИЦ»»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11107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Крымова Оксана Евгеньевна, АНО «Спортивная ассоциация «Сап Восток»,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РФ, Приморский край, Владивосток.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4708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Здоровый образ жизни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F225B-1883-E84F-B9DB-07AEBBF112D4}"/>
              </a:ext>
            </a:extLst>
          </p:cNvPr>
          <p:cNvSpPr txBox="1"/>
          <p:nvPr/>
        </p:nvSpPr>
        <p:spPr>
          <a:xfrm>
            <a:off x="599089" y="1162209"/>
            <a:ext cx="110378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Представляется информация о</a:t>
            </a:r>
          </a:p>
          <a:p>
            <a:pPr marL="342900" indent="-342900">
              <a:buAutoNum type="arabicParenR"/>
            </a:pPr>
            <a:r>
              <a:rPr lang="ru-RU" sz="1400" dirty="0"/>
              <a:t>Руководителе проекта: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фото, интересы, успешные аналогичные проекты (при наличии, обязательно с указанием ссылки в сети интернет или соцсетях)</a:t>
            </a:r>
          </a:p>
          <a:p>
            <a:pPr marL="342900" indent="-342900">
              <a:buFontTx/>
              <a:buAutoNum type="arabicParenR"/>
            </a:pPr>
            <a:r>
              <a:rPr lang="ru-RU" sz="1400" dirty="0"/>
              <a:t>Ключевых членов команды (до 3х):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 – по каждому члену команды 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9" name="Овал 25">
            <a:extLst>
              <a:ext uri="{FF2B5EF4-FFF2-40B4-BE49-F238E27FC236}">
                <a16:creationId xmlns:a16="http://schemas.microsoft.com/office/drawing/2014/main" id="{36C56E9E-1EE5-AF41-8154-A19F2CEB6114}"/>
              </a:ext>
            </a:extLst>
          </p:cNvPr>
          <p:cNvSpPr/>
          <p:nvPr/>
        </p:nvSpPr>
        <p:spPr>
          <a:xfrm>
            <a:off x="599090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223025" y="3129821"/>
            <a:ext cx="4080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Крымова Оксана Евгеньевна- руководитель проекта Адаптивный </a:t>
            </a:r>
            <a:r>
              <a:rPr lang="ru-RU" sz="1400" dirty="0" err="1"/>
              <a:t>сапсерфинг</a:t>
            </a:r>
            <a:r>
              <a:rPr lang="ru-RU" sz="1400" dirty="0"/>
              <a:t> «Без Границ»</a:t>
            </a:r>
            <a:br>
              <a:rPr lang="en-US" sz="1400" dirty="0"/>
            </a:br>
            <a:r>
              <a:rPr lang="ru-RU" sz="1400" dirty="0"/>
              <a:t>в АНО «Спортивная </a:t>
            </a:r>
            <a:r>
              <a:rPr lang="ru-RU" sz="1400" dirty="0" err="1"/>
              <a:t>ассоциавция</a:t>
            </a:r>
            <a:r>
              <a:rPr lang="ru-RU" sz="1400" dirty="0"/>
              <a:t> Сап Восток, Владивосток, 1978 г рождения, успешный реализованный проект сап станция для детей ОВЗ</a:t>
            </a:r>
          </a:p>
          <a:p>
            <a:r>
              <a:rPr lang="en-US" sz="1400" dirty="0"/>
              <a:t>https://</a:t>
            </a:r>
            <a:r>
              <a:rPr lang="en-US" sz="1400" dirty="0" err="1"/>
              <a:t>vk.com</a:t>
            </a:r>
            <a:r>
              <a:rPr lang="en-US" sz="1400" dirty="0"/>
              <a:t>/</a:t>
            </a:r>
            <a:r>
              <a:rPr lang="en-US" sz="1400" dirty="0" err="1"/>
              <a:t>sotasup</a:t>
            </a:r>
            <a:endParaRPr lang="ru-RU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E9F1C1-09E7-8348-AB0E-43361AEC3573}"/>
              </a:ext>
            </a:extLst>
          </p:cNvPr>
          <p:cNvSpPr txBox="1"/>
          <p:nvPr/>
        </p:nvSpPr>
        <p:spPr>
          <a:xfrm>
            <a:off x="2223025" y="4817076"/>
            <a:ext cx="40809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Васильева Наталья Викторовна, главный тренер адаптивной физкультуры проекта Адаптивный </a:t>
            </a:r>
            <a:r>
              <a:rPr lang="ru-RU" sz="1400" dirty="0" err="1"/>
              <a:t>сапсерфинг</a:t>
            </a:r>
            <a:r>
              <a:rPr lang="ru-RU" sz="1400" dirty="0"/>
              <a:t> «Без Границ»</a:t>
            </a:r>
            <a:br>
              <a:rPr lang="en-US" sz="1400" dirty="0"/>
            </a:br>
            <a:r>
              <a:rPr lang="ru-RU" sz="1400" dirty="0"/>
              <a:t>в АНО «Спортивная </a:t>
            </a:r>
            <a:r>
              <a:rPr lang="ru-RU" sz="1400" dirty="0" err="1"/>
              <a:t>ассоциавция</a:t>
            </a:r>
            <a:r>
              <a:rPr lang="ru-RU" sz="1400" dirty="0"/>
              <a:t> Сап Восток, Владивосток,</a:t>
            </a:r>
            <a:r>
              <a:rPr lang="en-US" sz="1400" dirty="0"/>
              <a:t> 1983</a:t>
            </a:r>
            <a:r>
              <a:rPr lang="ru-RU" sz="1400" dirty="0"/>
              <a:t> г.р. успешный реализованный проект сап станция для детей ОВЗ</a:t>
            </a:r>
            <a:endParaRPr lang="en-US" sz="1400" dirty="0"/>
          </a:p>
          <a:p>
            <a:r>
              <a:rPr lang="ru-RU" sz="1400" dirty="0"/>
              <a:t> </a:t>
            </a:r>
            <a:r>
              <a:rPr lang="en-US" sz="1400" dirty="0"/>
              <a:t>https://</a:t>
            </a:r>
            <a:r>
              <a:rPr lang="en-US" sz="1400" dirty="0" err="1"/>
              <a:t>vk.com</a:t>
            </a:r>
            <a:r>
              <a:rPr lang="en-US" sz="1400" dirty="0"/>
              <a:t>/</a:t>
            </a:r>
            <a:r>
              <a:rPr lang="en-US" sz="1400" dirty="0" err="1"/>
              <a:t>sotasup</a:t>
            </a:r>
            <a:endParaRPr lang="ru-RU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98313" y="2948559"/>
            <a:ext cx="34260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Федосеева Екатерина Дмитриевна, тренер адаптивной физкультуры проекта Адаптивный </a:t>
            </a:r>
            <a:r>
              <a:rPr lang="ru-RU" sz="1400" dirty="0" err="1"/>
              <a:t>сапсерфинг</a:t>
            </a:r>
            <a:r>
              <a:rPr lang="ru-RU" sz="1400" dirty="0"/>
              <a:t> «Без Границ»</a:t>
            </a:r>
            <a:br>
              <a:rPr lang="en-US" sz="1400" dirty="0"/>
            </a:br>
            <a:r>
              <a:rPr lang="ru-RU" sz="1400" dirty="0"/>
              <a:t>в АНО «Спортивная </a:t>
            </a:r>
            <a:r>
              <a:rPr lang="ru-RU" sz="1400" dirty="0" err="1"/>
              <a:t>ассоциавция</a:t>
            </a:r>
            <a:r>
              <a:rPr lang="ru-RU" sz="1400" dirty="0"/>
              <a:t> Сап Восток, Владивосток,</a:t>
            </a:r>
            <a:r>
              <a:rPr lang="en-US" sz="1400" dirty="0"/>
              <a:t> 19</a:t>
            </a:r>
            <a:r>
              <a:rPr lang="ru-RU" sz="1400" dirty="0"/>
              <a:t>77 г.р. успешный реализованный проект сап станция для детей ОВЗ</a:t>
            </a:r>
            <a:endParaRPr lang="en-US" sz="1400" dirty="0"/>
          </a:p>
          <a:p>
            <a:r>
              <a:rPr lang="ru-RU" sz="1400" dirty="0"/>
              <a:t> </a:t>
            </a:r>
            <a:r>
              <a:rPr lang="en-US" sz="1400" dirty="0"/>
              <a:t>https://</a:t>
            </a:r>
            <a:r>
              <a:rPr lang="en-US" sz="1400" dirty="0" err="1"/>
              <a:t>vk.com</a:t>
            </a:r>
            <a:r>
              <a:rPr lang="en-US" sz="1400" dirty="0"/>
              <a:t>/</a:t>
            </a:r>
            <a:r>
              <a:rPr lang="en-US" sz="1400" dirty="0" err="1"/>
              <a:t>sotasup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Крымова Ева Глебовна, главный волонтер проекта Адаптивный </a:t>
            </a:r>
            <a:r>
              <a:rPr lang="ru-RU" sz="1400" dirty="0" err="1"/>
              <a:t>сапсерфинг</a:t>
            </a:r>
            <a:r>
              <a:rPr lang="ru-RU" sz="1400" dirty="0"/>
              <a:t> «Без Границ» в АНО «Спортивная </a:t>
            </a:r>
            <a:r>
              <a:rPr lang="ru-RU" sz="1400" dirty="0" err="1"/>
              <a:t>ассоциавция</a:t>
            </a:r>
            <a:r>
              <a:rPr lang="ru-RU" sz="1400" dirty="0"/>
              <a:t> Сап Восток, Владивосток, 2009 г рождения, успешный реализованный проект сап станция для детей ОВЗ</a:t>
            </a:r>
          </a:p>
          <a:p>
            <a:r>
              <a:rPr lang="en-US" sz="1400" dirty="0"/>
              <a:t>https://</a:t>
            </a:r>
            <a:r>
              <a:rPr lang="en-US" sz="1400" dirty="0" err="1"/>
              <a:t>vk.com</a:t>
            </a:r>
            <a:r>
              <a:rPr lang="en-US" sz="1400" dirty="0"/>
              <a:t>/</a:t>
            </a:r>
            <a:r>
              <a:rPr lang="en-US" sz="1400" dirty="0" err="1"/>
              <a:t>sotasup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84549" y="2590983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364656" y="2585320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0D5CB8-719C-1045-D016-26747D755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85" y="2962348"/>
            <a:ext cx="1176852" cy="1708069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8E294BA-4BD3-6E24-797B-14EB216A02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49" y="4808432"/>
            <a:ext cx="1519006" cy="151900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6C3B7EF-82D2-45AD-142A-9D6C70BBC8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056" y="3024038"/>
            <a:ext cx="1706941" cy="1664924"/>
          </a:xfrm>
          <a:prstGeom prst="rect">
            <a:avLst/>
          </a:prstGeom>
        </p:spPr>
      </p:pic>
      <p:pic>
        <p:nvPicPr>
          <p:cNvPr id="21" name="Рисунок 20" descr="Изображение выглядит как человек, Человеческое лицо, одежда, Длинные волосы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7E6B61DC-49AA-EE12-3871-7820647A91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6636" y="4754370"/>
            <a:ext cx="1035072" cy="184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6D322-CBE5-544C-9576-5AB63A8F2DAD}"/>
              </a:ext>
            </a:extLst>
          </p:cNvPr>
          <p:cNvSpPr txBox="1"/>
          <p:nvPr/>
        </p:nvSpPr>
        <p:spPr>
          <a:xfrm>
            <a:off x="599090" y="1545021"/>
            <a:ext cx="107310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Тезисно раскрывается почему проект важен, в чем его актуальность, какие социальные проблемы решаются с помощью проекта.</a:t>
            </a:r>
          </a:p>
          <a:p>
            <a:r>
              <a:rPr lang="ru-RU" sz="2000" dirty="0"/>
              <a:t>Приводится статистика (если возможно), характеризующая актуальность и значимость проекта</a:t>
            </a:r>
          </a:p>
          <a:p>
            <a:r>
              <a:rPr lang="ru-RU" sz="2000" dirty="0"/>
              <a:t>Отдельно указывается на какой территории будет происходить реализация проекта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704193" y="3321269"/>
            <a:ext cx="10731062" cy="2848303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770752" y="3558653"/>
            <a:ext cx="9295656" cy="64633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b="1" i="0" u="none" strike="noStrike" dirty="0">
                <a:solidFill>
                  <a:schemeClr val="bg1"/>
                </a:solidFill>
                <a:effectLst/>
                <a:latin typeface="YS Text"/>
              </a:rPr>
              <a:t>Доступность спорта, Инклюзивная среда, Профилактика регресса, Психологическая поддержка.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770752" y="4324794"/>
            <a:ext cx="929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u="none" strike="noStrike" dirty="0">
                <a:solidFill>
                  <a:schemeClr val="bg1"/>
                </a:solidFill>
                <a:effectLst/>
                <a:latin typeface="YS Text"/>
              </a:rPr>
              <a:t>около 3000 детей с ОВЗ в возрасте от 7 до 17 лет во Владивостоке и всего 4 центра адаптивного спорта, так же отсутствие систем круглогодичной реабилитации и спортивных занятий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770752" y="5160779"/>
            <a:ext cx="9295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ru-RU" b="1" i="0" u="none" strike="noStrike" dirty="0">
                <a:solidFill>
                  <a:schemeClr val="bg1"/>
                </a:solidFill>
                <a:effectLst/>
                <a:latin typeface="YS Text"/>
              </a:rPr>
              <a:t>Летний этап</a:t>
            </a:r>
            <a:r>
              <a:rPr lang="ru-RU" b="0" i="0" u="none" strike="noStrike" dirty="0">
                <a:solidFill>
                  <a:schemeClr val="bg1"/>
                </a:solidFill>
                <a:effectLst/>
                <a:latin typeface="YS Text"/>
              </a:rPr>
              <a:t>: акватория бухты Парис, остров Русский (Владивосток), </a:t>
            </a:r>
            <a:r>
              <a:rPr lang="ru-RU" b="1" i="0" u="none" strike="noStrike" dirty="0">
                <a:solidFill>
                  <a:schemeClr val="bg1"/>
                </a:solidFill>
                <a:effectLst/>
                <a:latin typeface="YS Text"/>
              </a:rPr>
              <a:t>Зимний этап</a:t>
            </a:r>
            <a:r>
              <a:rPr lang="ru-RU" b="0" i="0" u="none" strike="noStrike" dirty="0">
                <a:solidFill>
                  <a:schemeClr val="bg1"/>
                </a:solidFill>
                <a:effectLst/>
                <a:latin typeface="YS Text"/>
              </a:rPr>
              <a:t>: бассейны города Владивостока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, </a:t>
            </a:r>
            <a:r>
              <a:rPr lang="ru-RU" b="0" i="0" u="none" strike="noStrike" dirty="0">
                <a:solidFill>
                  <a:schemeClr val="bg1"/>
                </a:solidFill>
                <a:effectLst/>
                <a:latin typeface="YS Text"/>
              </a:rPr>
              <a:t> проект реализуется в пределах городского округа Владивосток</a:t>
            </a:r>
            <a:r>
              <a:rPr lang="ru-RU" dirty="0">
                <a:solidFill>
                  <a:schemeClr val="bg1"/>
                </a:solidFill>
                <a:latin typeface="YS Text"/>
              </a:rPr>
              <a:t>.</a:t>
            </a:r>
            <a:endParaRPr lang="ru-RU" b="0" i="0" u="none" strike="noStrike" dirty="0">
              <a:solidFill>
                <a:schemeClr val="bg1"/>
              </a:solidFill>
              <a:effectLst/>
              <a:latin typeface="YS Tex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943161" y="337207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936912" y="5022280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89" y="1545020"/>
            <a:ext cx="777765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Основная аудитория — </a:t>
            </a:r>
            <a:r>
              <a:rPr lang="ru-RU" sz="2000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дети с ограниченными возможностями здоровья (ОВЗ)</a:t>
            </a:r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и их семьи.</a:t>
            </a:r>
          </a:p>
          <a:p>
            <a:pPr algn="l">
              <a:spcAft>
                <a:spcPts val="300"/>
              </a:spcAft>
              <a:buNone/>
            </a:pPr>
            <a:endParaRPr lang="ru-RU" sz="2000" b="1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spcAft>
                <a:spcPts val="300"/>
              </a:spcAft>
              <a:buNone/>
            </a:pPr>
            <a:r>
              <a:rPr lang="ru-RU" sz="2000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Типы ограничений здоровья:</a:t>
            </a:r>
            <a:endParaRPr lang="ru-RU" sz="2000" b="0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Двигательные нарушения (ДЦП, последствия травм).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Сенсорные нарушения (слабовидящие, слабослышащие).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Ментальные особенности (РАС, синдром Дауна).</a:t>
            </a:r>
          </a:p>
          <a:p>
            <a:pPr algn="l">
              <a:spcBef>
                <a:spcPts val="300"/>
              </a:spcBef>
              <a:spcAft>
                <a:spcPts val="300"/>
              </a:spcAft>
            </a:pPr>
            <a:endParaRPr lang="ru-RU" b="1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Социальный статус:</a:t>
            </a:r>
            <a:endParaRPr lang="ru-RU" b="0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Семьи с разным материальным достатком, но часто с ограниченными ресурсами из-за затрат на реабилитацию.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Дети, проживающие как в городах, так и в сельской местности (при наличии транспортной доступности).</a:t>
            </a:r>
          </a:p>
          <a:p>
            <a:pPr algn="l">
              <a:spcBef>
                <a:spcPts val="300"/>
              </a:spcBef>
            </a:pPr>
            <a:endParaRPr lang="ru-RU" sz="2000" b="0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Инициатива (хорошая, продуманная идея, но проект еще не реализован)</a:t>
            </a:r>
          </a:p>
          <a:p>
            <a:pPr>
              <a:spcBef>
                <a:spcPts val="1200"/>
              </a:spcBef>
            </a:pPr>
            <a:r>
              <a:rPr lang="ru-RU" sz="2000" dirty="0"/>
              <a:t>Активный проект (продумана архитектура проекта собрана команда, понятны ресурсы, источники продвижения проекта, реализация начата/продолжается)</a:t>
            </a:r>
          </a:p>
          <a:p>
            <a:pPr>
              <a:spcBef>
                <a:spcPts val="1200"/>
              </a:spcBef>
            </a:pPr>
            <a:r>
              <a:rPr lang="ru-RU" sz="2000" dirty="0"/>
              <a:t>Завершённый проект/успешная практика (кейс) (проект продуман, есть команда, ресурсы, проект прошел внедрение на целевой аудитории, может быть использован как «лучшая практика» для масштабирования на других площадках или расширении целевой аудитории)</a:t>
            </a:r>
          </a:p>
          <a:p>
            <a:pPr>
              <a:spcBef>
                <a:spcPts val="1200"/>
              </a:spcBef>
            </a:pPr>
            <a:r>
              <a:rPr lang="ru-RU" sz="2000" dirty="0"/>
              <a:t>Технология (в процессе реализации проекта создано технологическое решение, которое может быть </a:t>
            </a:r>
            <a:r>
              <a:rPr lang="ru-RU" sz="2000" dirty="0" err="1"/>
              <a:t>коммерциализировано</a:t>
            </a:r>
            <a:r>
              <a:rPr lang="ru-RU" sz="2000" dirty="0"/>
              <a:t>. В наличии есть патент/торговый знак/промышленный образец, который можно использовать для продвижения на рынок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715F0-A4C3-AB47-8EB8-B2A9F769791D}"/>
              </a:ext>
            </a:extLst>
          </p:cNvPr>
          <p:cNvSpPr txBox="1"/>
          <p:nvPr/>
        </p:nvSpPr>
        <p:spPr>
          <a:xfrm>
            <a:off x="599090" y="1324418"/>
            <a:ext cx="10731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Выбирается один из возможных вариантов статусов проекта:</a:t>
            </a:r>
          </a:p>
        </p:txBody>
      </p:sp>
      <p:sp>
        <p:nvSpPr>
          <p:cNvPr id="10" name="Овал 8">
            <a:extLst>
              <a:ext uri="{FF2B5EF4-FFF2-40B4-BE49-F238E27FC236}">
                <a16:creationId xmlns:a16="http://schemas.microsoft.com/office/drawing/2014/main" id="{50AA3D16-0778-D44B-A60F-38464793EC86}"/>
              </a:ext>
            </a:extLst>
          </p:cNvPr>
          <p:cNvSpPr/>
          <p:nvPr/>
        </p:nvSpPr>
        <p:spPr>
          <a:xfrm>
            <a:off x="707844" y="2481189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9">
            <a:extLst>
              <a:ext uri="{FF2B5EF4-FFF2-40B4-BE49-F238E27FC236}">
                <a16:creationId xmlns:a16="http://schemas.microsoft.com/office/drawing/2014/main" id="{865FB32B-B640-E045-933C-B06C07C0E999}"/>
              </a:ext>
            </a:extLst>
          </p:cNvPr>
          <p:cNvSpPr/>
          <p:nvPr/>
        </p:nvSpPr>
        <p:spPr>
          <a:xfrm>
            <a:off x="707844" y="323149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</a:t>
            </a:r>
          </a:p>
        </p:txBody>
      </p:sp>
      <p:sp>
        <p:nvSpPr>
          <p:cNvPr id="12" name="Овал 10">
            <a:extLst>
              <a:ext uri="{FF2B5EF4-FFF2-40B4-BE49-F238E27FC236}">
                <a16:creationId xmlns:a16="http://schemas.microsoft.com/office/drawing/2014/main" id="{04068E4C-2317-F047-B4F4-2C49E9F56E96}"/>
              </a:ext>
            </a:extLst>
          </p:cNvPr>
          <p:cNvSpPr/>
          <p:nvPr/>
        </p:nvSpPr>
        <p:spPr>
          <a:xfrm>
            <a:off x="707844" y="428559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90" y="1301123"/>
            <a:ext cx="11078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Создать инклюзивное пространство для детей с ограниченными возможностями здоровья (ОВЗ) через адаптивный </a:t>
            </a:r>
            <a:r>
              <a:rPr lang="ru-RU" sz="2000" b="0" i="0" u="none" strike="noStrike" dirty="0" err="1">
                <a:solidFill>
                  <a:srgbClr val="404040"/>
                </a:solidFill>
                <a:effectLst/>
                <a:latin typeface="DeepSeek-CJK-patch"/>
              </a:rPr>
              <a:t>сапсерфинг</a:t>
            </a:r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, способствуя их физическому развитию, социализации и преодолению социальных барьеров.</a:t>
            </a:r>
            <a:br>
              <a:rPr lang="ru-RU" sz="2000" dirty="0"/>
            </a:br>
            <a:r>
              <a:rPr lang="ru-RU" sz="2000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Девиз:</a:t>
            </a:r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«Волны возможностей для каждого!»</a:t>
            </a:r>
            <a:endParaRPr lang="ru-RU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41859" y="426693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17475" y="525761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5921624" y="3081579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5929553" y="3829144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5921624" y="4747826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30204" y="3346730"/>
            <a:ext cx="4210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Способствовать физическому развитию и укреплению здоровья детей с ОВЗ</a:t>
            </a: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через адаптивный </a:t>
            </a:r>
            <a:r>
              <a:rPr lang="ru-RU" b="0" i="0" u="none" strike="noStrike" dirty="0" err="1">
                <a:solidFill>
                  <a:srgbClr val="404040"/>
                </a:solidFill>
                <a:effectLst/>
                <a:latin typeface="DeepSeek-CJK-patch"/>
              </a:rPr>
              <a:t>сапсерфинг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45BA0-D4B1-6C43-A815-242F5EBF451D}"/>
              </a:ext>
            </a:extLst>
          </p:cNvPr>
          <p:cNvSpPr txBox="1"/>
          <p:nvPr/>
        </p:nvSpPr>
        <p:spPr>
          <a:xfrm>
            <a:off x="1450086" y="4452519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Обеспечить социальную интеграцию детей с ОВЗ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372479" y="5346093"/>
            <a:ext cx="4081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300"/>
              </a:spcBef>
            </a:pPr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Популяризировать инклюзивный спорт</a:t>
            </a: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как инструмент изменения общественного восприятия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6885354" y="3291485"/>
            <a:ext cx="4602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Разработать и внедрить адаптированную программу тренировок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6885353" y="4048773"/>
            <a:ext cx="431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Обеспечить безопасные условия участия</a:t>
            </a: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6885352" y="4941694"/>
            <a:ext cx="431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Организовать серию мероприятий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Кратко и тезисно описывается суть проекта: что за проект, какая «механика» проекта, из каких инициатив/событий состоит проект, как реализуется либо будет реализовываться проекта</a:t>
            </a: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2254942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buFont typeface="+mj-lt"/>
              <a:buAutoNum type="arabicPeriod"/>
            </a:pPr>
            <a:r>
              <a:rPr lang="ru-RU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Инклюзивная спортивная реабилитация  для детей с ОВЗ на адаптивных </a:t>
            </a:r>
            <a:r>
              <a:rPr lang="ru-RU" i="0" u="none" strike="noStrike" dirty="0" err="1">
                <a:solidFill>
                  <a:schemeClr val="bg1"/>
                </a:solidFill>
                <a:effectLst/>
                <a:latin typeface="DeepSeek-CJK-patch"/>
              </a:rPr>
              <a:t>сапбордах</a:t>
            </a:r>
            <a:r>
              <a:rPr lang="ru-RU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, направленный на физическое развитие, социализацию и преодоление стереотипов об инвалидности.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3640621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Этапы:</a:t>
            </a:r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 - обучение (мастер-классы), тренировки, финальные соревнования с номинациями (техника, творчество).</a:t>
            </a:r>
          </a:p>
          <a:p>
            <a:pPr algn="ctr"/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 </a:t>
            </a:r>
            <a:r>
              <a:rPr lang="ru-RU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Безопасность:</a:t>
            </a:r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 спецоборудование (устойчивые </a:t>
            </a:r>
            <a:r>
              <a:rPr lang="ru-RU" b="0" i="0" u="none" strike="noStrike" dirty="0" err="1">
                <a:solidFill>
                  <a:schemeClr val="bg1"/>
                </a:solidFill>
                <a:effectLst/>
                <a:latin typeface="DeepSeek-CJK-patch"/>
              </a:rPr>
              <a:t>сапборды</a:t>
            </a:r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, страховочные жилеты), команда профессиональных </a:t>
            </a:r>
            <a:r>
              <a:rPr lang="ru-RU" b="0" i="0" u="none" strike="noStrike" dirty="0" err="1">
                <a:solidFill>
                  <a:schemeClr val="bg1"/>
                </a:solidFill>
                <a:effectLst/>
                <a:latin typeface="DeepSeek-CJK-patch"/>
              </a:rPr>
              <a:t>трениров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266718" y="5026300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Регулярные тренировки на водоёмах 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Партнёрство с НКО и бизнесом для масштабирования,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Медиакампания с историями участников для популяризации инклюзивного спорта.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60232-FEBC-9240-8017-B07BA7245877}"/>
              </a:ext>
            </a:extLst>
          </p:cNvPr>
          <p:cNvSpPr txBox="1"/>
          <p:nvPr/>
        </p:nvSpPr>
        <p:spPr>
          <a:xfrm>
            <a:off x="599090" y="1311852"/>
            <a:ext cx="10731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Описываются отличительные характеристики проекта с точки зрения его реализации: </a:t>
            </a:r>
            <a:br>
              <a:rPr lang="ru-RU" sz="2000" dirty="0"/>
            </a:br>
            <a:r>
              <a:rPr lang="ru-RU" sz="2000" dirty="0"/>
              <a:t>как происходит запуск проекта, какие используются инструменты, какая последовательность шагов по созданию проекта применяются</a:t>
            </a: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99090" y="2475552"/>
            <a:ext cx="4845269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Все этапы адаптированы под разные виды ограничений здоровья (от оборудования до методик тренировок).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Индивидуальные программы для каждого участника на основе диагностики физических и психологических возможностей.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3" y="2475552"/>
            <a:ext cx="6032938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Инструменты:</a:t>
            </a:r>
          </a:p>
          <a:p>
            <a:r>
              <a:rPr lang="ru-RU" sz="1600" dirty="0">
                <a:solidFill>
                  <a:schemeClr val="bg1"/>
                </a:solidFill>
              </a:rPr>
              <a:t>1. </a:t>
            </a: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Технологические (</a:t>
            </a: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расписание тренировок, чат с тренерами, онлайн-запись.)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/>
              <a:t>2.</a:t>
            </a:r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 </a:t>
            </a: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Организационные: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Гранты и краудфандинг для финансирования оборудования.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/>
              <a:t>3. </a:t>
            </a: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Коммуникационные: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Соцсети  с мотивационными историями участников.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599090" y="4398056"/>
            <a:ext cx="11004332" cy="2125971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Последовательность:</a:t>
            </a:r>
          </a:p>
          <a:p>
            <a:r>
              <a:rPr lang="ru-RU" dirty="0"/>
              <a:t>1. </a:t>
            </a: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Анализ потребностей аудитории:</a:t>
            </a:r>
            <a:b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    – Изучение запросов семей с детьми с ОВЗ через опросы и фокус-группы.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/>
              <a:t>2.</a:t>
            </a:r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 </a:t>
            </a: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Разработка адаптированной программы:</a:t>
            </a:r>
            <a:b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    – Создание методик тренировок для разных групп ( для детей с ДЦП или РАС).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dirty="0"/>
              <a:t>3. </a:t>
            </a: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Формирование инфраструктуры и оценка развития: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    </a:t>
            </a: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Закупка </a:t>
            </a:r>
            <a:r>
              <a:rPr lang="ru-RU" sz="1600" b="0" i="0" u="none" strike="noStrike" dirty="0" err="1">
                <a:solidFill>
                  <a:schemeClr val="bg1"/>
                </a:solidFill>
                <a:effectLst/>
                <a:latin typeface="DeepSeek-CJK-patch"/>
              </a:rPr>
              <a:t>сапбордов</a:t>
            </a: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, жилетов, страховочных систем.</a:t>
            </a:r>
          </a:p>
          <a:p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    – Расширение географии на основе успешных кейсов</a:t>
            </a:r>
            <a:r>
              <a:rPr lang="ru-RU" sz="16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.</a:t>
            </a:r>
            <a:endParaRPr lang="ru-RU" sz="1600" b="0" i="0" u="none" strike="noStrike" dirty="0">
              <a:solidFill>
                <a:schemeClr val="bg1"/>
              </a:solidFill>
              <a:effectLst/>
              <a:latin typeface="DeepSeek-CJK-patch"/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012B77-6744-9940-BDBF-145020A371E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Проект станет точкой роста для инклюзивного спорта в России, сочетая социальные, физические и экологические результаты, а также создавая устойчивую систему поддержки детей с ОВЗ.</a:t>
            </a:r>
            <a:endParaRPr lang="ru-RU" sz="2000" dirty="0"/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707844" y="229660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707844" y="293718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355573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id="{D73557A0-38A9-CB4B-B14C-F1430907911C}"/>
              </a:ext>
            </a:extLst>
          </p:cNvPr>
          <p:cNvSpPr/>
          <p:nvPr/>
        </p:nvSpPr>
        <p:spPr>
          <a:xfrm>
            <a:off x="715522" y="507647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2219793"/>
            <a:ext cx="1032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Участие 500+ детей с ОВЗ</a:t>
            </a: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в регулярных тренировках и чемпионатах, включая новый  регион РФ ( Донецк)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1096871" y="2844500"/>
            <a:ext cx="1032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Улучшение физических показателей у 70% участников:</a:t>
            </a: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повышение координации, силы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3293600"/>
            <a:ext cx="10324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Рост вовлечённости общества:</a:t>
            </a:r>
            <a:br>
              <a:rPr lang="ru-RU" dirty="0"/>
            </a:b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– 20+ публикаций в СМИ и соцсетях</a:t>
            </a:r>
            <a:br>
              <a:rPr lang="ru-RU" dirty="0"/>
            </a:b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– Увеличение числа волонтёров на 40% 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300"/>
              </a:spcBef>
            </a:pPr>
            <a:r>
              <a:rPr lang="ru-RU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Снижение социальной изоляции:</a:t>
            </a:r>
            <a:b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</a:br>
            <a:r>
              <a:rPr lang="ru-RU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– 80% родителей отмечают, что дети стали увереннее в себе и активнее взаимодействуют со сверстниками.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159494" y="4996057"/>
            <a:ext cx="103246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Тиражирование проекта на 25 регионов РФ</a:t>
            </a:r>
            <a:r>
              <a:rPr lang="ru-RU" sz="16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с охватом 1500+ детей ежегодно.</a:t>
            </a:r>
          </a:p>
          <a:p>
            <a:endParaRPr lang="ru-RU" sz="1600" b="0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r>
              <a:rPr lang="ru-RU" sz="1600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Внедрение методик адаптивного </a:t>
            </a:r>
            <a:r>
              <a:rPr lang="ru-RU" sz="1600" b="1" i="0" u="none" strike="noStrike" dirty="0" err="1">
                <a:solidFill>
                  <a:srgbClr val="404040"/>
                </a:solidFill>
                <a:effectLst/>
                <a:latin typeface="DeepSeek-CJK-patch"/>
              </a:rPr>
              <a:t>сапсерфинга</a:t>
            </a:r>
            <a:r>
              <a:rPr lang="ru-RU" sz="16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в государственные программы по поддержке детей с ОВЗ.</a:t>
            </a:r>
          </a:p>
          <a:p>
            <a:endParaRPr lang="ru-RU" sz="1600" b="1" i="0" u="none" strike="noStrike" dirty="0">
              <a:solidFill>
                <a:srgbClr val="404040"/>
              </a:solidFill>
              <a:effectLst/>
              <a:latin typeface="DeepSeek-CJK-patch"/>
            </a:endParaRPr>
          </a:p>
          <a:p>
            <a:r>
              <a:rPr lang="ru-RU" sz="1600" b="1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Формирование всероссийской ассоциации</a:t>
            </a:r>
            <a:r>
              <a:rPr lang="ru-RU" sz="16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 адаптивного </a:t>
            </a:r>
            <a:r>
              <a:rPr lang="ru-RU" sz="1600" b="0" i="0" u="none" strike="noStrike" dirty="0" err="1">
                <a:solidFill>
                  <a:srgbClr val="404040"/>
                </a:solidFill>
                <a:effectLst/>
                <a:latin typeface="DeepSeek-CJK-patch"/>
              </a:rPr>
              <a:t>сапсерфинга</a:t>
            </a:r>
            <a:r>
              <a:rPr lang="ru-RU" sz="1600" b="0" i="0" u="none" strike="noStrike" dirty="0">
                <a:solidFill>
                  <a:srgbClr val="404040"/>
                </a:solidFill>
                <a:effectLst/>
                <a:latin typeface="DeepSeek-CJK-patch"/>
              </a:rPr>
              <a:t> для обмена опытом и проведения межрегиональных соревнований.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BAD028-2A95-2940-B0E2-3D9CF5EE1277}"/>
              </a:ext>
            </a:extLst>
          </p:cNvPr>
          <p:cNvSpPr txBox="1"/>
          <p:nvPr/>
        </p:nvSpPr>
        <p:spPr>
          <a:xfrm>
            <a:off x="599090" y="1584299"/>
            <a:ext cx="107310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Описывается тезисно какие на момент подачи заявки на конкурсный отбор выполнены «шаги» по реализации проекта. Желательно представить статистические данные, подтверждающие текущий статус проекта, а также представить ссылки на сайты/ видео-контент/статьи в СМИ / посты в соцсетях и прочее, подтверждающее текущий статус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90" y="2454952"/>
            <a:ext cx="4845269" cy="189904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br>
              <a:rPr lang="ru-RU" sz="1400" dirty="0">
                <a:solidFill>
                  <a:schemeClr val="bg1"/>
                </a:solidFill>
              </a:rPr>
            </a:br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 Привлечено 3 тренера с опытом работы в адаптивном спорте и 10 волонтёров.</a:t>
            </a:r>
          </a:p>
          <a:p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Проведено 45 мастер-классов для 300+ детей с ОВЗ (8–17 лет), включая участников с ДЦП, РАС и сенсорными нарушениями </a:t>
            </a:r>
          </a:p>
          <a:p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Закуплено 50 адаптированных </a:t>
            </a:r>
            <a:r>
              <a:rPr lang="ru-RU" sz="1400" b="0" i="0" u="none" strike="noStrike" dirty="0" err="1">
                <a:solidFill>
                  <a:schemeClr val="bg1"/>
                </a:solidFill>
                <a:effectLst/>
                <a:latin typeface="DeepSeek-CJK-patch"/>
              </a:rPr>
              <a:t>сапбордов</a:t>
            </a:r>
            <a:r>
              <a:rPr lang="ru-RU" sz="14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 с повышенной устойчивостью и страховочными системами.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3" y="2475552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dirty="0"/>
              <a:t>https://</a:t>
            </a:r>
            <a:r>
              <a:rPr lang="en-US" dirty="0" err="1"/>
              <a:t>dzen.ru</a:t>
            </a:r>
            <a:r>
              <a:rPr lang="en-US" dirty="0"/>
              <a:t>/a/Zc8AZrP1mgFYvTSe?ysclid=m9pt1cauc1405005943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 Проект включен в программу «Спорт — норма жизни» нацпроекта «Демография»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65% детей с двигательными нарушениями, 25% — с ментальными особенностями, 10% — с сенсорными ограничениями.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b="1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Качественные показатели:</a:t>
            </a:r>
            <a:b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90% участников отметили снижение социальной тревожности.</a:t>
            </a:r>
            <a:b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</a:b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– 70% волонтёров продолжили сотрудничество после первого этапа 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solidFill>
                  <a:schemeClr val="bg1"/>
                </a:solidFill>
                <a:effectLst/>
                <a:latin typeface="DeepSeek-CJK-patch"/>
              </a:rPr>
              <a:t>Получена краевая субсидия от Приморского края на 70% стоимости оборудования 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59973" y="3465189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dirty="0" err="1"/>
              <a:t>Supvostok.ru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8891</TotalTime>
  <Words>1381</Words>
  <Application>Microsoft Macintosh PowerPoint</Application>
  <PresentationFormat>Широкоэкранный</PresentationFormat>
  <Paragraphs>105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DeepSeek-CJK-patch</vt:lpstr>
      <vt:lpstr>Dita Sweet</vt:lpstr>
      <vt:lpstr>Playfair Display</vt:lpstr>
      <vt:lpstr>Playfair Display SemiBold</vt:lpstr>
      <vt:lpstr>YS Text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Oksana Krymova</cp:lastModifiedBy>
  <cp:revision>5</cp:revision>
  <dcterms:created xsi:type="dcterms:W3CDTF">2025-03-26T12:04:55Z</dcterms:created>
  <dcterms:modified xsi:type="dcterms:W3CDTF">2025-04-21T15:36:12Z</dcterms:modified>
</cp:coreProperties>
</file>