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</p:sldIdLst>
  <p:sldSz cx="12192000" cy="6858000"/>
  <p:notesSz cx="6858000" cy="9144000"/>
  <p:defaultTextStyle>
    <a:defPPr>
      <a:defRPr lang="en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2E87"/>
    <a:srgbClr val="A23694"/>
    <a:srgbClr val="863458"/>
    <a:srgbClr val="651C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7"/>
    <p:restoredTop sz="96405"/>
  </p:normalViewPr>
  <p:slideViewPr>
    <p:cSldViewPr snapToGrid="0" snapToObjects="1" showGuides="1">
      <p:cViewPr varScale="1">
        <p:scale>
          <a:sx n="124" d="100"/>
          <a:sy n="124" d="100"/>
        </p:scale>
        <p:origin x="200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13CA14-0783-0442-8B43-1865A88129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07D968-37EC-FE40-AB46-32C59BD11AF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11B1C4-A9AA-9042-9A10-D8A21B42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4/22/25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CD9571-5E7F-E745-AEB9-7CA9B155D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E4D91-4232-2E40-B542-61599FA52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013099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8B3C3-C578-844B-AF87-F297E696D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4A91F7-A599-FB43-A586-0CC751004D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1F158-2512-A44D-A26D-54697C16E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4/22/25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4F998-4F9B-804A-9F02-0F4D60108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1966B-9D23-6848-99CB-AB9C01A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62923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08C84E-89E4-D749-BF5D-C7AFF866A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841363-9323-674F-A3CA-6D2AAEE611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4CFA2A-828B-5843-93AB-C4BBF9132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4/22/25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FEFA42-7CDF-C24D-8B70-B191A9AEC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55325E-D7E8-9F48-B2BF-11C3640AB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02137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563C7-BF04-9541-A3BA-1EC3155ED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8868E-D979-C241-9B7B-847DB9EFB9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3B753-0970-BA49-8E1F-69739D451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4/22/25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71C29A-35D4-764F-8EF5-3B1CB7A4A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5C276-872E-5C43-B7CF-2AD1F9D38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866470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DDB34-A444-AC47-803F-5C0D2E85D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7685CE-926B-ED47-BE9E-FA65006D4C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7A14B-C39F-6845-B507-E6C27D1AE3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4/22/25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8461A-2CA5-9C43-BE32-7E938C3CD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139A6B-82D4-FA40-9BF2-3B5522C1D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3759332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215C8-2F70-BA4E-AFC1-2D345E5084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EC1E8B-2AA2-DF40-A096-0F20FFA597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520B7B-023C-F549-8C1D-ABE1A60C5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D3FBAD-B739-3849-AE3A-878D05538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4/22/25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D44275-9D2F-D540-98C7-790CF9E4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D65E1B-BDC3-5E40-B884-047D1EED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9691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A4140-6F29-874E-83AA-5CBE2EB5C9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479D2-391E-3D47-9236-19E384C6BA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7586E-75BA-BA45-8BC4-920EABE2AF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EF321A-AC70-EF49-8FCC-46AA238979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A2D6C3-FD50-B64A-9FBE-62BB4E0DAF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2462348-8F70-B14D-BE99-0C70F9FB2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4/22/25</a:t>
            </a:fld>
            <a:endParaRPr lang="en-R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A1FC1-9FD6-2546-BF32-F542B8245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87ADF1-7043-3943-9B86-91A5BFAAE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5982425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322561-48E8-EE44-B6C8-580307506B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EF9D8E-5CD9-FC4F-B6F4-C020B57E4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4/22/25</a:t>
            </a:fld>
            <a:endParaRPr lang="en-R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1C9FEC1-62B9-824C-822A-7AF12162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9528D4-1EA2-B548-9AD9-1B7F8428EC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682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05A742A-4AF4-2543-813D-9C714AC99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4/22/25</a:t>
            </a:fld>
            <a:endParaRPr lang="en-R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921CE1-9D2B-2843-8523-1F03F6B82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B24975-66A2-2B48-A7C4-BD60AEBFC3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525301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692AEC-4239-8546-8CD5-EA687E733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761AE6-5F80-AA4C-9CB5-5F3A8FC8C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ABE359-5A99-DD4C-B0D3-25A48DB1C3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EB49FA-C8A1-2948-A5F0-3FC5D3054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4/22/25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418EFC-7344-1549-8D73-BEF777EBA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730B34-6B03-2C4D-9648-5B35E449C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418075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BFACA-111A-D74A-AD16-129F183A48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9E9030E-57F6-1141-BCB4-E951A80B43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R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E6E3DE-83F5-6541-8F19-ED9CDCBD37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AA7955-355C-0145-B0AA-A67AC9CBD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3EFBB3-7FA6-3D49-B851-9472CC50247F}" type="datetimeFigureOut">
              <a:rPr lang="en-RU" smtClean="0"/>
              <a:t>4/22/25</a:t>
            </a:fld>
            <a:endParaRPr lang="en-R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6279E2-40E0-E74A-9196-0CFD2D075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R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84C6A-B901-5F4D-B2DF-14E4FBA1D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1294541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C00B775-6F2A-A24E-B50A-4A3DE0E5C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R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D5A98-EC46-7644-8DA8-92AFCEC357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R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DDACC-C11C-8C47-8E0D-C4036CB53D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3EFBB3-7FA6-3D49-B851-9472CC50247F}" type="datetimeFigureOut">
              <a:rPr lang="en-RU" smtClean="0"/>
              <a:t>4/22/25</a:t>
            </a:fld>
            <a:endParaRPr lang="en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3BE82-33C8-7C44-81AF-AE353C01D0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R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79654-7902-ED4A-8D7C-93B21514F5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D39A69-AF25-1848-A12F-D5E9AB2C720D}" type="slidenum">
              <a:rPr lang="en-RU" smtClean="0"/>
              <a:t>‹#›</a:t>
            </a:fld>
            <a:endParaRPr lang="en-RU"/>
          </a:p>
        </p:txBody>
      </p:sp>
    </p:spTree>
    <p:extLst>
      <p:ext uri="{BB962C8B-B14F-4D97-AF65-F5344CB8AC3E}">
        <p14:creationId xmlns:p14="http://schemas.microsoft.com/office/powerpoint/2010/main" val="2118521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BC2C3183-3BA4-DC45-A563-EB07D8457435}"/>
              </a:ext>
            </a:extLst>
          </p:cNvPr>
          <p:cNvSpPr/>
          <p:nvPr/>
        </p:nvSpPr>
        <p:spPr>
          <a:xfrm>
            <a:off x="441434" y="1145628"/>
            <a:ext cx="11319642" cy="5370786"/>
          </a:xfrm>
          <a:prstGeom prst="roundRect">
            <a:avLst>
              <a:gd name="adj" fmla="val 5904"/>
            </a:avLst>
          </a:prstGeom>
          <a:solidFill>
            <a:srgbClr val="A72E8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B475A95-DB94-754D-B3E8-90058E1674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62933" y="113255"/>
            <a:ext cx="1661510" cy="86420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B63974C-299F-3A42-928D-66554BBDC41B}"/>
              </a:ext>
            </a:extLst>
          </p:cNvPr>
          <p:cNvSpPr txBox="1"/>
          <p:nvPr/>
        </p:nvSpPr>
        <p:spPr>
          <a:xfrm>
            <a:off x="767255" y="1848585"/>
            <a:ext cx="59791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Всероссийский конкурсный отбор проектов </a:t>
            </a:r>
            <a:br>
              <a:rPr lang="en-US" sz="2400" dirty="0">
                <a:solidFill>
                  <a:schemeClr val="bg1"/>
                </a:solidFill>
              </a:rPr>
            </a:br>
            <a:r>
              <a:rPr lang="ru-RU" sz="2400" dirty="0">
                <a:solidFill>
                  <a:schemeClr val="bg1"/>
                </a:solidFill>
              </a:rPr>
              <a:t>«Женщины за здоровое общество»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A9B813D-2B66-114A-A35A-8916837DF786}"/>
              </a:ext>
            </a:extLst>
          </p:cNvPr>
          <p:cNvSpPr txBox="1"/>
          <p:nvPr/>
        </p:nvSpPr>
        <p:spPr>
          <a:xfrm>
            <a:off x="767255" y="2921934"/>
            <a:ext cx="8202084" cy="14527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700"/>
              </a:lnSpc>
            </a:pPr>
            <a:r>
              <a:rPr lang="ru-RU" sz="2800" dirty="0">
                <a:solidFill>
                  <a:schemeClr val="bg1"/>
                </a:solidFill>
                <a:latin typeface="Playfair Display" pitchFamily="2" charset="-52"/>
              </a:rPr>
              <a:t>Адаптивный </a:t>
            </a:r>
            <a:r>
              <a:rPr lang="ru-RU" sz="2800" dirty="0" err="1">
                <a:solidFill>
                  <a:schemeClr val="bg1"/>
                </a:solidFill>
                <a:latin typeface="Playfair Display" pitchFamily="2" charset="-52"/>
              </a:rPr>
              <a:t>Сапсерфинг</a:t>
            </a:r>
            <a:r>
              <a:rPr lang="ru-RU" sz="2800" dirty="0">
                <a:solidFill>
                  <a:schemeClr val="bg1"/>
                </a:solidFill>
                <a:latin typeface="Playfair Display" pitchFamily="2" charset="-52"/>
              </a:rPr>
              <a:t> для детей с ОВЗ  «Адаптивный </a:t>
            </a:r>
            <a:r>
              <a:rPr lang="ru-RU" sz="2800" dirty="0" err="1">
                <a:solidFill>
                  <a:schemeClr val="bg1"/>
                </a:solidFill>
                <a:latin typeface="Playfair Display" pitchFamily="2" charset="-52"/>
              </a:rPr>
              <a:t>сапсерфинг</a:t>
            </a:r>
            <a:r>
              <a:rPr lang="ru-RU" sz="2800" dirty="0">
                <a:solidFill>
                  <a:schemeClr val="bg1"/>
                </a:solidFill>
                <a:latin typeface="Playfair Display" pitchFamily="2" charset="-52"/>
              </a:rPr>
              <a:t> «БЕЗ ГРАНИЦ»»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09C0A55-CA0E-4A40-B358-6A83C9303414}"/>
              </a:ext>
            </a:extLst>
          </p:cNvPr>
          <p:cNvSpPr txBox="1"/>
          <p:nvPr/>
        </p:nvSpPr>
        <p:spPr>
          <a:xfrm>
            <a:off x="767255" y="5488042"/>
            <a:ext cx="111074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Руководитель команды: Крымова Оксана Евгеньевна, АНО «Спортивная ассоциация «Сап Восток», </a:t>
            </a:r>
            <a:br>
              <a:rPr lang="ru-RU" sz="2000" dirty="0">
                <a:solidFill>
                  <a:schemeClr val="bg1"/>
                </a:solidFill>
              </a:rPr>
            </a:br>
            <a:r>
              <a:rPr lang="ru-RU" sz="2000" dirty="0">
                <a:solidFill>
                  <a:schemeClr val="bg1"/>
                </a:solidFill>
              </a:rPr>
              <a:t>РФ, Приморский край, Владивосток.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E84038-B740-F244-89E0-809A1E3F117D}"/>
              </a:ext>
            </a:extLst>
          </p:cNvPr>
          <p:cNvSpPr txBox="1"/>
          <p:nvPr/>
        </p:nvSpPr>
        <p:spPr>
          <a:xfrm>
            <a:off x="767255" y="4523602"/>
            <a:ext cx="4708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bg1"/>
                </a:solidFill>
                <a:latin typeface="Playfair Display" pitchFamily="2" charset="-52"/>
              </a:rPr>
              <a:t>Здоровый образ жизни</a:t>
            </a:r>
          </a:p>
        </p:txBody>
      </p:sp>
    </p:spTree>
    <p:extLst>
      <p:ext uri="{BB962C8B-B14F-4D97-AF65-F5344CB8AC3E}">
        <p14:creationId xmlns:p14="http://schemas.microsoft.com/office/powerpoint/2010/main" val="21962485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1C12802-D0DB-8349-B613-80C69CA111E6}"/>
              </a:ext>
            </a:extLst>
          </p:cNvPr>
          <p:cNvSpPr txBox="1"/>
          <p:nvPr/>
        </p:nvSpPr>
        <p:spPr>
          <a:xfrm>
            <a:off x="599090" y="588577"/>
            <a:ext cx="31967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Команда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79F225B-1883-E84F-B9DB-07AEBBF112D4}"/>
              </a:ext>
            </a:extLst>
          </p:cNvPr>
          <p:cNvSpPr txBox="1"/>
          <p:nvPr/>
        </p:nvSpPr>
        <p:spPr>
          <a:xfrm>
            <a:off x="599089" y="1162209"/>
            <a:ext cx="110378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Представляется информация о</a:t>
            </a:r>
          </a:p>
          <a:p>
            <a:pPr marL="342900" indent="-342900">
              <a:buAutoNum type="arabicParenR"/>
            </a:pPr>
            <a:r>
              <a:rPr lang="ru-RU" sz="1400" dirty="0"/>
              <a:t>Руководителе проекта: ФИО полностью, должность в </a:t>
            </a:r>
            <a:r>
              <a:rPr lang="ru-RU" sz="1400" dirty="0" err="1"/>
              <a:t>юр.лице</a:t>
            </a:r>
            <a:r>
              <a:rPr lang="ru-RU" sz="1400" dirty="0"/>
              <a:t> (если применимо), страна, регион, город, населенный пункт, где проживает, год рождения, фото, интересы, успешные аналогичные проекты (при наличии, обязательно с указанием ссылки в сети интернет или соцсетях)</a:t>
            </a:r>
          </a:p>
          <a:p>
            <a:pPr marL="342900" indent="-342900">
              <a:buFontTx/>
              <a:buAutoNum type="arabicParenR"/>
            </a:pPr>
            <a:r>
              <a:rPr lang="ru-RU" sz="1400" dirty="0"/>
              <a:t>Ключевых членов команды (до 3х): ФИО полностью, должность в </a:t>
            </a:r>
            <a:r>
              <a:rPr lang="ru-RU" sz="1400" dirty="0" err="1"/>
              <a:t>юр.лице</a:t>
            </a:r>
            <a:r>
              <a:rPr lang="ru-RU" sz="1400" dirty="0"/>
              <a:t> (если применимо), страна, регион, город, населенный пункт, где проживает, год рождения, фото – по каждому члену команды </a:t>
            </a:r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id="{542E1A9A-5B69-4C48-93D1-12245F700B90}"/>
              </a:ext>
            </a:extLst>
          </p:cNvPr>
          <p:cNvSpPr/>
          <p:nvPr/>
        </p:nvSpPr>
        <p:spPr>
          <a:xfrm>
            <a:off x="599090" y="3109150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9" name="Овал 25">
            <a:extLst>
              <a:ext uri="{FF2B5EF4-FFF2-40B4-BE49-F238E27FC236}">
                <a16:creationId xmlns:a16="http://schemas.microsoft.com/office/drawing/2014/main" id="{36C56E9E-1EE5-AF41-8154-A19F2CEB6114}"/>
              </a:ext>
            </a:extLst>
          </p:cNvPr>
          <p:cNvSpPr/>
          <p:nvPr/>
        </p:nvSpPr>
        <p:spPr>
          <a:xfrm>
            <a:off x="599090" y="4730259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0" name="Овал 28">
            <a:extLst>
              <a:ext uri="{FF2B5EF4-FFF2-40B4-BE49-F238E27FC236}">
                <a16:creationId xmlns:a16="http://schemas.microsoft.com/office/drawing/2014/main" id="{6F5EF453-8BA8-5248-948E-4677620C92AA}"/>
              </a:ext>
            </a:extLst>
          </p:cNvPr>
          <p:cNvSpPr/>
          <p:nvPr/>
        </p:nvSpPr>
        <p:spPr>
          <a:xfrm>
            <a:off x="6423417" y="3088345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1" name="Овал 44">
            <a:extLst>
              <a:ext uri="{FF2B5EF4-FFF2-40B4-BE49-F238E27FC236}">
                <a16:creationId xmlns:a16="http://schemas.microsoft.com/office/drawing/2014/main" id="{0B6F7701-9B13-7B4F-9324-61FA8FD05061}"/>
              </a:ext>
            </a:extLst>
          </p:cNvPr>
          <p:cNvSpPr/>
          <p:nvPr/>
        </p:nvSpPr>
        <p:spPr>
          <a:xfrm>
            <a:off x="6423417" y="4730259"/>
            <a:ext cx="1384995" cy="1384995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tx1"/>
                </a:solidFill>
              </a:rPr>
              <a:t>Вставить фото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3E1AB8-A27C-0540-B40E-DDBEBC322F07}"/>
              </a:ext>
            </a:extLst>
          </p:cNvPr>
          <p:cNvSpPr txBox="1"/>
          <p:nvPr/>
        </p:nvSpPr>
        <p:spPr>
          <a:xfrm>
            <a:off x="2223025" y="3129821"/>
            <a:ext cx="408092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Крымова Оксана Евгеньевна- руководитель проекта Адаптивный </a:t>
            </a:r>
            <a:r>
              <a:rPr lang="ru-RU" sz="1400" dirty="0" err="1"/>
              <a:t>сапсерфинг</a:t>
            </a:r>
            <a:r>
              <a:rPr lang="ru-RU" sz="1400" dirty="0"/>
              <a:t> «Без Границ»</a:t>
            </a:r>
            <a:br>
              <a:rPr lang="en-US" sz="1400" dirty="0"/>
            </a:br>
            <a:r>
              <a:rPr lang="ru-RU" sz="1400" dirty="0"/>
              <a:t>в АНО «Спортивная </a:t>
            </a:r>
            <a:r>
              <a:rPr lang="ru-RU" sz="1400" dirty="0" err="1"/>
              <a:t>ассоциавция</a:t>
            </a:r>
            <a:r>
              <a:rPr lang="ru-RU" sz="1400" dirty="0"/>
              <a:t> Сап Восток, Владивосток, 1978 г рождения, успешный реализованный проект сап станция для детей ОВЗ</a:t>
            </a:r>
          </a:p>
          <a:p>
            <a:r>
              <a:rPr lang="en-US" sz="1400" dirty="0"/>
              <a:t>https://</a:t>
            </a:r>
            <a:r>
              <a:rPr lang="en-US" sz="1400" dirty="0" err="1"/>
              <a:t>vk.com</a:t>
            </a:r>
            <a:r>
              <a:rPr lang="en-US" sz="1400" dirty="0"/>
              <a:t>/</a:t>
            </a:r>
            <a:r>
              <a:rPr lang="en-US" sz="1400" dirty="0" err="1"/>
              <a:t>sotasup</a:t>
            </a:r>
            <a:endParaRPr lang="ru-RU" sz="14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EE9F1C1-09E7-8348-AB0E-43361AEC3573}"/>
              </a:ext>
            </a:extLst>
          </p:cNvPr>
          <p:cNvSpPr txBox="1"/>
          <p:nvPr/>
        </p:nvSpPr>
        <p:spPr>
          <a:xfrm>
            <a:off x="2223025" y="4817076"/>
            <a:ext cx="4080922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Васильева Наталья Викторовна, главный тренер адаптивной физкультуры проекта Адаптивный </a:t>
            </a:r>
            <a:r>
              <a:rPr lang="ru-RU" sz="1400" dirty="0" err="1"/>
              <a:t>сапсерфинг</a:t>
            </a:r>
            <a:r>
              <a:rPr lang="ru-RU" sz="1400" dirty="0"/>
              <a:t> «Без Границ»</a:t>
            </a:r>
            <a:br>
              <a:rPr lang="en-US" sz="1400" dirty="0"/>
            </a:br>
            <a:r>
              <a:rPr lang="ru-RU" sz="1400" dirty="0"/>
              <a:t>в АНО «Спортивная </a:t>
            </a:r>
            <a:r>
              <a:rPr lang="ru-RU" sz="1400" dirty="0" err="1"/>
              <a:t>ассоциавция</a:t>
            </a:r>
            <a:r>
              <a:rPr lang="ru-RU" sz="1400" dirty="0"/>
              <a:t> Сап Восток, Владивосток,</a:t>
            </a:r>
            <a:r>
              <a:rPr lang="en-US" sz="1400" dirty="0"/>
              <a:t> 1983</a:t>
            </a:r>
            <a:r>
              <a:rPr lang="ru-RU" sz="1400" dirty="0"/>
              <a:t> г.р. успешный реализованный проект сап станция для детей ОВЗ</a:t>
            </a:r>
            <a:endParaRPr lang="en-US" sz="1400" dirty="0"/>
          </a:p>
          <a:p>
            <a:r>
              <a:rPr lang="ru-RU" sz="1400" dirty="0"/>
              <a:t> </a:t>
            </a:r>
            <a:r>
              <a:rPr lang="en-US" sz="1400" dirty="0"/>
              <a:t>https://</a:t>
            </a:r>
            <a:r>
              <a:rPr lang="en-US" sz="1400" dirty="0" err="1"/>
              <a:t>vk.com</a:t>
            </a:r>
            <a:r>
              <a:rPr lang="en-US" sz="1400" dirty="0"/>
              <a:t>/</a:t>
            </a:r>
            <a:r>
              <a:rPr lang="en-US" sz="1400" dirty="0" err="1"/>
              <a:t>sotasup</a:t>
            </a:r>
            <a:endParaRPr lang="ru-RU" sz="1400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39D5AE49-FCC8-D949-836F-A74AD3355702}"/>
              </a:ext>
            </a:extLst>
          </p:cNvPr>
          <p:cNvSpPr txBox="1"/>
          <p:nvPr/>
        </p:nvSpPr>
        <p:spPr>
          <a:xfrm>
            <a:off x="8198313" y="2948559"/>
            <a:ext cx="34260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Федосеева Екатерина Дмитриевна, тренер адаптивной физкультуры проекта Адаптивный </a:t>
            </a:r>
            <a:r>
              <a:rPr lang="ru-RU" sz="1400" dirty="0" err="1"/>
              <a:t>сапсерфинг</a:t>
            </a:r>
            <a:r>
              <a:rPr lang="ru-RU" sz="1400" dirty="0"/>
              <a:t> «Без Границ»</a:t>
            </a:r>
            <a:br>
              <a:rPr lang="en-US" sz="1400" dirty="0"/>
            </a:br>
            <a:r>
              <a:rPr lang="ru-RU" sz="1400" dirty="0"/>
              <a:t>в АНО «Спортивная </a:t>
            </a:r>
            <a:r>
              <a:rPr lang="ru-RU" sz="1400" dirty="0" err="1"/>
              <a:t>ассоциавция</a:t>
            </a:r>
            <a:r>
              <a:rPr lang="ru-RU" sz="1400" dirty="0"/>
              <a:t> Сап Восток, Владивосток,</a:t>
            </a:r>
            <a:r>
              <a:rPr lang="en-US" sz="1400" dirty="0"/>
              <a:t> 19</a:t>
            </a:r>
            <a:r>
              <a:rPr lang="ru-RU" sz="1400" dirty="0"/>
              <a:t>77 г.р. успешный реализованный проект сап станция для детей ОВЗ</a:t>
            </a:r>
            <a:endParaRPr lang="en-US" sz="1400" dirty="0"/>
          </a:p>
          <a:p>
            <a:r>
              <a:rPr lang="ru-RU" sz="1400" dirty="0"/>
              <a:t> </a:t>
            </a:r>
            <a:r>
              <a:rPr lang="en-US" sz="1400" dirty="0"/>
              <a:t>https://</a:t>
            </a:r>
            <a:r>
              <a:rPr lang="en-US" sz="1400" dirty="0" err="1"/>
              <a:t>vk.com</a:t>
            </a:r>
            <a:r>
              <a:rPr lang="en-US" sz="1400" dirty="0"/>
              <a:t>/</a:t>
            </a:r>
            <a:r>
              <a:rPr lang="en-US" sz="1400" dirty="0" err="1"/>
              <a:t>sotasup</a:t>
            </a:r>
            <a:endParaRPr lang="ru-RU" sz="1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986B73B-7217-4A43-8A68-5F8E11397A44}"/>
              </a:ext>
            </a:extLst>
          </p:cNvPr>
          <p:cNvSpPr txBox="1"/>
          <p:nvPr/>
        </p:nvSpPr>
        <p:spPr>
          <a:xfrm>
            <a:off x="8114727" y="4807261"/>
            <a:ext cx="342608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Крымова Ева Глебовна, главный волонтер проекта Адаптивный </a:t>
            </a:r>
            <a:r>
              <a:rPr lang="ru-RU" sz="1400" dirty="0" err="1"/>
              <a:t>сапсерфинг</a:t>
            </a:r>
            <a:r>
              <a:rPr lang="ru-RU" sz="1400" dirty="0"/>
              <a:t> «Без Границ» в АНО «Спортивная </a:t>
            </a:r>
            <a:r>
              <a:rPr lang="ru-RU" sz="1400" dirty="0" err="1"/>
              <a:t>ассоциавция</a:t>
            </a:r>
            <a:r>
              <a:rPr lang="ru-RU" sz="1400" dirty="0"/>
              <a:t> Сап Восток, Владивосток, 2009 г рождения, успешный реализованный проект сап станция для детей ОВЗ</a:t>
            </a:r>
          </a:p>
          <a:p>
            <a:r>
              <a:rPr lang="en-US" sz="1400" dirty="0"/>
              <a:t>https://</a:t>
            </a:r>
            <a:r>
              <a:rPr lang="en-US" sz="1400" dirty="0" err="1"/>
              <a:t>vk.com</a:t>
            </a:r>
            <a:r>
              <a:rPr lang="en-US" sz="1400" dirty="0"/>
              <a:t>/</a:t>
            </a:r>
            <a:r>
              <a:rPr lang="en-US" sz="1400" dirty="0" err="1"/>
              <a:t>sotasup</a:t>
            </a:r>
            <a:endParaRPr lang="ru-RU" sz="1400" dirty="0"/>
          </a:p>
          <a:p>
            <a:endParaRPr lang="ru-RU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3A5C35F-2BAF-3D4B-ACCF-DC530FD2EB68}"/>
              </a:ext>
            </a:extLst>
          </p:cNvPr>
          <p:cNvSpPr txBox="1"/>
          <p:nvPr/>
        </p:nvSpPr>
        <p:spPr>
          <a:xfrm>
            <a:off x="584549" y="2590983"/>
            <a:ext cx="303801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A72E88"/>
                </a:solidFill>
                <a:latin typeface="Playfair Display SemiBold" pitchFamily="2" charset="-52"/>
              </a:rPr>
              <a:t>Руководители проекта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A8F5C6B-9DA1-054C-BDF6-066529B98D57}"/>
              </a:ext>
            </a:extLst>
          </p:cNvPr>
          <p:cNvSpPr txBox="1"/>
          <p:nvPr/>
        </p:nvSpPr>
        <p:spPr>
          <a:xfrm>
            <a:off x="6364656" y="2585320"/>
            <a:ext cx="35333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rgbClr val="B9D04A"/>
                </a:solidFill>
                <a:latin typeface="Playfair Display SemiBold" pitchFamily="2" charset="-52"/>
              </a:rPr>
              <a:t>Ключевые члены команды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90D5CB8-719C-1045-D016-26747D7556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1185" y="2962348"/>
            <a:ext cx="1176852" cy="1708069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78E294BA-4BD3-6E24-797B-14EB216A027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549" y="4808432"/>
            <a:ext cx="1519006" cy="1519006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A6C3B7EF-82D2-45AD-142A-9D6C70BBC8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0056" y="3024038"/>
            <a:ext cx="1706941" cy="1664924"/>
          </a:xfrm>
          <a:prstGeom prst="rect">
            <a:avLst/>
          </a:prstGeom>
        </p:spPr>
      </p:pic>
      <p:pic>
        <p:nvPicPr>
          <p:cNvPr id="21" name="Рисунок 20" descr="Изображение выглядит как человек, Человеческое лицо, одежда, Длинные волосы&#10;&#10;Контент, сгенерированный ИИ, может содержать ошибки.">
            <a:extLst>
              <a:ext uri="{FF2B5EF4-FFF2-40B4-BE49-F238E27FC236}">
                <a16:creationId xmlns:a16="http://schemas.microsoft.com/office/drawing/2014/main" id="{7E6B61DC-49AA-EE12-3871-7820647A91C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96636" y="4754370"/>
            <a:ext cx="1035072" cy="184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1785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0FA4AC9-FA2A-F546-B98E-179AC30F4925}"/>
              </a:ext>
            </a:extLst>
          </p:cNvPr>
          <p:cNvSpPr txBox="1"/>
          <p:nvPr/>
        </p:nvSpPr>
        <p:spPr>
          <a:xfrm>
            <a:off x="599090" y="588577"/>
            <a:ext cx="75103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err="1">
                <a:solidFill>
                  <a:srgbClr val="A72E88"/>
                </a:solidFill>
                <a:latin typeface="Playfair Display SemiBold" pitchFamily="2" charset="-52"/>
              </a:rPr>
              <a:t>Проблематизация</a:t>
            </a: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. Актуальность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B46D322-CBE5-544C-9576-5AB63A8F2DAD}"/>
              </a:ext>
            </a:extLst>
          </p:cNvPr>
          <p:cNvSpPr txBox="1"/>
          <p:nvPr/>
        </p:nvSpPr>
        <p:spPr>
          <a:xfrm>
            <a:off x="599090" y="1545021"/>
            <a:ext cx="107310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Тезисно раскрывается почему проект важен, в чем его актуальность, какие социальные проблемы решаются с помощью проекта.</a:t>
            </a:r>
          </a:p>
          <a:p>
            <a:r>
              <a:rPr lang="ru-RU" sz="2000" dirty="0"/>
              <a:t>Приводится статистика (если возможно), характеризующая актуальность и значимость проекта</a:t>
            </a:r>
          </a:p>
          <a:p>
            <a:r>
              <a:rPr lang="ru-RU" sz="2000" dirty="0"/>
              <a:t>Отдельно указывается на какой территории будет происходить реализация проекта</a:t>
            </a:r>
          </a:p>
          <a:p>
            <a:endParaRPr lang="ru-RU" sz="2000" dirty="0"/>
          </a:p>
          <a:p>
            <a:endParaRPr lang="ru-RU" sz="2000" dirty="0"/>
          </a:p>
        </p:txBody>
      </p:sp>
      <p:sp>
        <p:nvSpPr>
          <p:cNvPr id="8" name="Прямоугольник: скругленные углы 5">
            <a:extLst>
              <a:ext uri="{FF2B5EF4-FFF2-40B4-BE49-F238E27FC236}">
                <a16:creationId xmlns:a16="http://schemas.microsoft.com/office/drawing/2014/main" id="{9F6E69A9-5301-7B4E-92FA-1F8457768E3C}"/>
              </a:ext>
            </a:extLst>
          </p:cNvPr>
          <p:cNvSpPr/>
          <p:nvPr/>
        </p:nvSpPr>
        <p:spPr>
          <a:xfrm>
            <a:off x="704193" y="3321269"/>
            <a:ext cx="10731062" cy="2848303"/>
          </a:xfrm>
          <a:prstGeom prst="roundRect">
            <a:avLst>
              <a:gd name="adj" fmla="val 6704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D910EEE-BC29-304B-9E47-CEEC63703760}"/>
              </a:ext>
            </a:extLst>
          </p:cNvPr>
          <p:cNvSpPr txBox="1"/>
          <p:nvPr/>
        </p:nvSpPr>
        <p:spPr>
          <a:xfrm>
            <a:off x="1770752" y="3558653"/>
            <a:ext cx="9295656" cy="646331"/>
          </a:xfrm>
          <a:prstGeom prst="rect">
            <a:avLst/>
          </a:prstGeom>
          <a:noFill/>
        </p:spPr>
        <p:txBody>
          <a:bodyPr wrap="square" rtlCol="0" anchor="t" anchorCtr="0">
            <a:spAutoFit/>
          </a:bodyPr>
          <a:lstStyle/>
          <a:p>
            <a:r>
              <a:rPr lang="ru-RU" b="1" i="0" u="none" strike="noStrike" dirty="0">
                <a:solidFill>
                  <a:schemeClr val="bg1"/>
                </a:solidFill>
                <a:effectLst/>
                <a:latin typeface="YS Text"/>
              </a:rPr>
              <a:t>Доступность спорта, Инклюзивная среда, Профилактика регресса, Психологическая поддержка.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89DE830-45A8-874C-AFAB-3F5290048970}"/>
              </a:ext>
            </a:extLst>
          </p:cNvPr>
          <p:cNvSpPr txBox="1"/>
          <p:nvPr/>
        </p:nvSpPr>
        <p:spPr>
          <a:xfrm>
            <a:off x="1770752" y="4324794"/>
            <a:ext cx="92956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i="0" u="none" strike="noStrike" dirty="0">
                <a:solidFill>
                  <a:schemeClr val="bg1"/>
                </a:solidFill>
                <a:effectLst/>
                <a:latin typeface="YS Text"/>
              </a:rPr>
              <a:t>около 3000 детей с ОВЗ в возрасте от 7 до 17 лет во Владивостоке и всего 4 центра адаптивного спорта, так же отсутствие систем круглогодичной реабилитации и спортивных занятий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E56765F-582D-8346-8EDF-C67D0745B7AB}"/>
              </a:ext>
            </a:extLst>
          </p:cNvPr>
          <p:cNvSpPr txBox="1"/>
          <p:nvPr/>
        </p:nvSpPr>
        <p:spPr>
          <a:xfrm>
            <a:off x="1770752" y="5160779"/>
            <a:ext cx="929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900"/>
              </a:spcBef>
              <a:spcAft>
                <a:spcPts val="900"/>
              </a:spcAft>
              <a:buFont typeface="Arial" panose="020B0604020202020204" pitchFamily="34" charset="0"/>
              <a:buChar char="•"/>
            </a:pPr>
            <a:r>
              <a:rPr lang="ru-RU" b="1" i="0" u="none" strike="noStrike" dirty="0">
                <a:solidFill>
                  <a:schemeClr val="bg1"/>
                </a:solidFill>
                <a:effectLst/>
                <a:latin typeface="YS Text"/>
              </a:rPr>
              <a:t>Летний этап</a:t>
            </a:r>
            <a:r>
              <a:rPr lang="ru-RU" b="0" i="0" u="none" strike="noStrike" dirty="0">
                <a:solidFill>
                  <a:schemeClr val="bg1"/>
                </a:solidFill>
                <a:effectLst/>
                <a:latin typeface="YS Text"/>
              </a:rPr>
              <a:t>: акватория бухты Парис, остров Русский (Владивосток), </a:t>
            </a:r>
            <a:r>
              <a:rPr lang="ru-RU" b="1" i="0" u="none" strike="noStrike" dirty="0">
                <a:solidFill>
                  <a:schemeClr val="bg1"/>
                </a:solidFill>
                <a:effectLst/>
                <a:latin typeface="YS Text"/>
              </a:rPr>
              <a:t>Зимний этап</a:t>
            </a:r>
            <a:r>
              <a:rPr lang="ru-RU" b="0" i="0" u="none" strike="noStrike" dirty="0">
                <a:solidFill>
                  <a:schemeClr val="bg1"/>
                </a:solidFill>
                <a:effectLst/>
                <a:latin typeface="YS Text"/>
              </a:rPr>
              <a:t>: бассейны города Владивостока</a:t>
            </a:r>
            <a:r>
              <a:rPr lang="ru-RU" dirty="0">
                <a:solidFill>
                  <a:schemeClr val="bg1"/>
                </a:solidFill>
                <a:latin typeface="YS Text"/>
              </a:rPr>
              <a:t>, </a:t>
            </a:r>
            <a:r>
              <a:rPr lang="ru-RU" b="0" i="0" u="none" strike="noStrike" dirty="0">
                <a:solidFill>
                  <a:schemeClr val="bg1"/>
                </a:solidFill>
                <a:effectLst/>
                <a:latin typeface="YS Text"/>
              </a:rPr>
              <a:t> проект реализуется в пределах городского округа Владивосток</a:t>
            </a:r>
            <a:r>
              <a:rPr lang="ru-RU" dirty="0">
                <a:solidFill>
                  <a:schemeClr val="bg1"/>
                </a:solidFill>
                <a:latin typeface="YS Text"/>
              </a:rPr>
              <a:t>.</a:t>
            </a:r>
            <a:endParaRPr lang="ru-RU" b="0" i="0" u="none" strike="noStrike" dirty="0">
              <a:solidFill>
                <a:schemeClr val="bg1"/>
              </a:solidFill>
              <a:effectLst/>
              <a:latin typeface="YS Text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C306F3-43A5-3A4C-BCD8-D0207E3A747A}"/>
              </a:ext>
            </a:extLst>
          </p:cNvPr>
          <p:cNvSpPr txBox="1"/>
          <p:nvPr/>
        </p:nvSpPr>
        <p:spPr>
          <a:xfrm>
            <a:off x="943161" y="3372071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chemeClr val="bg1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7CF2911-A4F6-6F4B-94D7-5D790B8B48F4}"/>
              </a:ext>
            </a:extLst>
          </p:cNvPr>
          <p:cNvSpPr txBox="1"/>
          <p:nvPr/>
        </p:nvSpPr>
        <p:spPr>
          <a:xfrm>
            <a:off x="919978" y="4177828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60AB43A-6FF0-EC46-A91F-70C0BBFB8398}"/>
              </a:ext>
            </a:extLst>
          </p:cNvPr>
          <p:cNvSpPr txBox="1"/>
          <p:nvPr/>
        </p:nvSpPr>
        <p:spPr>
          <a:xfrm>
            <a:off x="936912" y="5022280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chemeClr val="bg1"/>
                </a:solidFill>
                <a:latin typeface="Dita Sweet" panose="02000503090000020004" pitchFamily="50" charset="0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305355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0BFE4FB-DBD4-3046-8961-57C86C99613F}"/>
              </a:ext>
            </a:extLst>
          </p:cNvPr>
          <p:cNvSpPr txBox="1"/>
          <p:nvPr/>
        </p:nvSpPr>
        <p:spPr>
          <a:xfrm>
            <a:off x="599090" y="588577"/>
            <a:ext cx="35686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Целевая аудитория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3FE0D1-C6A5-C04E-AEFC-D4902E28A74D}"/>
              </a:ext>
            </a:extLst>
          </p:cNvPr>
          <p:cNvSpPr txBox="1"/>
          <p:nvPr/>
        </p:nvSpPr>
        <p:spPr>
          <a:xfrm>
            <a:off x="599089" y="1545020"/>
            <a:ext cx="7777655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Основная аудитория — </a:t>
            </a:r>
            <a:r>
              <a:rPr lang="ru-RU" sz="2000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дети с ограниченными возможностями здоровья (ОВЗ)</a:t>
            </a:r>
            <a:r>
              <a:rPr lang="ru-RU" sz="20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 и их семьи.</a:t>
            </a:r>
          </a:p>
          <a:p>
            <a:pPr algn="l">
              <a:spcAft>
                <a:spcPts val="300"/>
              </a:spcAft>
              <a:buNone/>
            </a:pPr>
            <a:endParaRPr lang="ru-RU" sz="2000" b="1" i="0" u="none" strike="noStrike" dirty="0">
              <a:solidFill>
                <a:srgbClr val="404040"/>
              </a:solidFill>
              <a:effectLst/>
              <a:latin typeface="DeepSeek-CJK-patch"/>
            </a:endParaRPr>
          </a:p>
          <a:p>
            <a:pPr algn="l">
              <a:spcAft>
                <a:spcPts val="300"/>
              </a:spcAft>
              <a:buNone/>
            </a:pPr>
            <a:r>
              <a:rPr lang="ru-RU" sz="2000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Типы ограничений здоровья:</a:t>
            </a:r>
            <a:endParaRPr lang="ru-RU" sz="2000" b="0" i="0" u="none" strike="noStrike" dirty="0">
              <a:solidFill>
                <a:srgbClr val="404040"/>
              </a:solidFill>
              <a:effectLst/>
              <a:latin typeface="DeepSeek-CJK-patch"/>
            </a:endParaRP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Двигательные нарушения (ДЦП, последствия травм).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Сенсорные нарушения (слабовидящие, слабослышащие).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20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Ментальные особенности (РАС, синдром Дауна).</a:t>
            </a:r>
          </a:p>
          <a:p>
            <a:pPr algn="l">
              <a:spcBef>
                <a:spcPts val="300"/>
              </a:spcBef>
              <a:spcAft>
                <a:spcPts val="300"/>
              </a:spcAft>
            </a:pPr>
            <a:endParaRPr lang="ru-RU" b="1" i="0" u="none" strike="noStrike" dirty="0">
              <a:solidFill>
                <a:srgbClr val="404040"/>
              </a:solidFill>
              <a:effectLst/>
              <a:latin typeface="DeepSeek-CJK-patch"/>
            </a:endParaRPr>
          </a:p>
          <a:p>
            <a:pPr algn="l">
              <a:spcBef>
                <a:spcPts val="300"/>
              </a:spcBef>
              <a:spcAft>
                <a:spcPts val="300"/>
              </a:spcAft>
            </a:pPr>
            <a:r>
              <a:rPr lang="ru-RU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Социальный статус:</a:t>
            </a:r>
            <a:endParaRPr lang="ru-RU" b="0" i="0" u="none" strike="noStrike" dirty="0">
              <a:solidFill>
                <a:srgbClr val="404040"/>
              </a:solidFill>
              <a:effectLst/>
              <a:latin typeface="DeepSeek-CJK-patch"/>
            </a:endParaRP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Семьи с разным материальным достатком, но часто с ограниченными ресурсами из-за затрат на реабилитацию.</a:t>
            </a:r>
          </a:p>
          <a:p>
            <a:pPr marL="742950" lvl="1" indent="-285750"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Дети, проживающие как в городах, так и в сельской местности (при наличии транспортной доступности).</a:t>
            </a:r>
          </a:p>
          <a:p>
            <a:pPr algn="l">
              <a:spcBef>
                <a:spcPts val="300"/>
              </a:spcBef>
            </a:pPr>
            <a:endParaRPr lang="ru-RU" sz="2000" b="0" i="0" u="none" strike="noStrike" dirty="0">
              <a:solidFill>
                <a:srgbClr val="404040"/>
              </a:solidFill>
              <a:effectLst/>
              <a:latin typeface="DeepSeek-CJK-patch"/>
            </a:endParaRPr>
          </a:p>
          <a:p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532522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FD9C88-5035-B741-9EF2-4D25C8FCEB64}"/>
              </a:ext>
            </a:extLst>
          </p:cNvPr>
          <p:cNvSpPr txBox="1"/>
          <p:nvPr/>
        </p:nvSpPr>
        <p:spPr>
          <a:xfrm>
            <a:off x="599090" y="588577"/>
            <a:ext cx="625042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Стадия проекта. Зрелость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49E9D96-F053-B14C-97B3-0191C1B7F1A9}"/>
              </a:ext>
            </a:extLst>
          </p:cNvPr>
          <p:cNvSpPr txBox="1"/>
          <p:nvPr/>
        </p:nvSpPr>
        <p:spPr>
          <a:xfrm>
            <a:off x="1039528" y="1918069"/>
            <a:ext cx="102906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/>
              <a:t>Инициатива (хорошая, продуманная идея, но проект еще не реализован)</a:t>
            </a:r>
          </a:p>
          <a:p>
            <a:pPr>
              <a:spcBef>
                <a:spcPts val="1200"/>
              </a:spcBef>
            </a:pPr>
            <a:r>
              <a:rPr lang="ru-RU" sz="2000" dirty="0"/>
              <a:t>Активный проект (продумана архитектура проекта собрана команда, понятны ресурсы, источники продвижения проекта, реализация начата/продолжается)</a:t>
            </a:r>
          </a:p>
          <a:p>
            <a:pPr>
              <a:spcBef>
                <a:spcPts val="1200"/>
              </a:spcBef>
            </a:pPr>
            <a:r>
              <a:rPr lang="ru-RU" sz="2000" dirty="0"/>
              <a:t>Завершённый проект/успешная практика (кейс) (проект продуман, есть команда, ресурсы, проект прошел внедрение на целевой аудитории, может быть использован как «лучшая практика» для масштабирования на других площадках или расширении целевой аудитории)</a:t>
            </a:r>
          </a:p>
          <a:p>
            <a:pPr>
              <a:spcBef>
                <a:spcPts val="1200"/>
              </a:spcBef>
            </a:pPr>
            <a:r>
              <a:rPr lang="ru-RU" sz="2000" dirty="0"/>
              <a:t>Технология (в процессе реализации проекта создано технологическое решение, которое может быть </a:t>
            </a:r>
            <a:r>
              <a:rPr lang="ru-RU" sz="2000" dirty="0" err="1"/>
              <a:t>коммерциализировано</a:t>
            </a:r>
            <a:r>
              <a:rPr lang="ru-RU" sz="2000" dirty="0"/>
              <a:t>. В наличии есть патент/торговый знак/промышленный образец, который можно использовать для продвижения на рынок</a:t>
            </a:r>
          </a:p>
        </p:txBody>
      </p:sp>
      <p:sp>
        <p:nvSpPr>
          <p:cNvPr id="8" name="Овал 2">
            <a:extLst>
              <a:ext uri="{FF2B5EF4-FFF2-40B4-BE49-F238E27FC236}">
                <a16:creationId xmlns:a16="http://schemas.microsoft.com/office/drawing/2014/main" id="{A17177B6-1C68-8E47-9657-8BC211F975BA}"/>
              </a:ext>
            </a:extLst>
          </p:cNvPr>
          <p:cNvSpPr/>
          <p:nvPr/>
        </p:nvSpPr>
        <p:spPr>
          <a:xfrm>
            <a:off x="707844" y="198321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1D715F0-A4C3-AB47-8EB8-B2A9F769791D}"/>
              </a:ext>
            </a:extLst>
          </p:cNvPr>
          <p:cNvSpPr txBox="1"/>
          <p:nvPr/>
        </p:nvSpPr>
        <p:spPr>
          <a:xfrm>
            <a:off x="599090" y="1324418"/>
            <a:ext cx="107310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ru-RU" sz="2000" dirty="0"/>
              <a:t>Выбирается один из возможных вариантов статусов проекта:</a:t>
            </a:r>
          </a:p>
        </p:txBody>
      </p:sp>
      <p:sp>
        <p:nvSpPr>
          <p:cNvPr id="10" name="Овал 8">
            <a:extLst>
              <a:ext uri="{FF2B5EF4-FFF2-40B4-BE49-F238E27FC236}">
                <a16:creationId xmlns:a16="http://schemas.microsoft.com/office/drawing/2014/main" id="{50AA3D16-0778-D44B-A60F-38464793EC86}"/>
              </a:ext>
            </a:extLst>
          </p:cNvPr>
          <p:cNvSpPr/>
          <p:nvPr/>
        </p:nvSpPr>
        <p:spPr>
          <a:xfrm>
            <a:off x="707844" y="2481189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9">
            <a:extLst>
              <a:ext uri="{FF2B5EF4-FFF2-40B4-BE49-F238E27FC236}">
                <a16:creationId xmlns:a16="http://schemas.microsoft.com/office/drawing/2014/main" id="{865FB32B-B640-E045-933C-B06C07C0E999}"/>
              </a:ext>
            </a:extLst>
          </p:cNvPr>
          <p:cNvSpPr/>
          <p:nvPr/>
        </p:nvSpPr>
        <p:spPr>
          <a:xfrm>
            <a:off x="707844" y="323149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х</a:t>
            </a:r>
          </a:p>
        </p:txBody>
      </p:sp>
      <p:sp>
        <p:nvSpPr>
          <p:cNvPr id="12" name="Овал 10">
            <a:extLst>
              <a:ext uri="{FF2B5EF4-FFF2-40B4-BE49-F238E27FC236}">
                <a16:creationId xmlns:a16="http://schemas.microsoft.com/office/drawing/2014/main" id="{04068E4C-2317-F047-B4F4-2C49E9F56E96}"/>
              </a:ext>
            </a:extLst>
          </p:cNvPr>
          <p:cNvSpPr/>
          <p:nvPr/>
        </p:nvSpPr>
        <p:spPr>
          <a:xfrm>
            <a:off x="707844" y="428559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78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4D0987B-83B4-AA46-BFCD-AB6618EC16FA}"/>
              </a:ext>
            </a:extLst>
          </p:cNvPr>
          <p:cNvSpPr txBox="1"/>
          <p:nvPr/>
        </p:nvSpPr>
        <p:spPr>
          <a:xfrm>
            <a:off x="599090" y="588577"/>
            <a:ext cx="722665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Миссия проекта. Цели и задачи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D9C69FB-0247-0B45-B74E-CC7C827B27CE}"/>
              </a:ext>
            </a:extLst>
          </p:cNvPr>
          <p:cNvSpPr txBox="1"/>
          <p:nvPr/>
        </p:nvSpPr>
        <p:spPr>
          <a:xfrm>
            <a:off x="599090" y="1301123"/>
            <a:ext cx="110787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Создать инклюзивное пространство для детей с ограниченными возможностями здоровья (ОВЗ) через адаптивный </a:t>
            </a:r>
            <a:r>
              <a:rPr lang="ru-RU" sz="2000" b="0" i="0" u="none" strike="noStrike" dirty="0" err="1">
                <a:solidFill>
                  <a:srgbClr val="404040"/>
                </a:solidFill>
                <a:effectLst/>
                <a:latin typeface="DeepSeek-CJK-patch"/>
              </a:rPr>
              <a:t>сапсерфинг</a:t>
            </a:r>
            <a:r>
              <a:rPr lang="ru-RU" sz="20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, способствуя их физическому развитию, социализации и преодолению социальных барьеров.</a:t>
            </a:r>
            <a:br>
              <a:rPr lang="ru-RU" sz="2000" dirty="0"/>
            </a:br>
            <a:r>
              <a:rPr lang="ru-RU" sz="2000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Девиз:</a:t>
            </a:r>
            <a:r>
              <a:rPr lang="ru-RU" sz="20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 «Волны возможностей для каждого!»</a:t>
            </a:r>
            <a:endParaRPr lang="ru-RU" sz="20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278B6A2-483B-5041-9AAB-37FF081A67F6}"/>
              </a:ext>
            </a:extLst>
          </p:cNvPr>
          <p:cNvSpPr txBox="1"/>
          <p:nvPr/>
        </p:nvSpPr>
        <p:spPr>
          <a:xfrm>
            <a:off x="787531" y="3199152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A72E88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1ED018C-C8C8-FC47-9904-8EE67C111AE9}"/>
              </a:ext>
            </a:extLst>
          </p:cNvPr>
          <p:cNvSpPr txBox="1"/>
          <p:nvPr/>
        </p:nvSpPr>
        <p:spPr>
          <a:xfrm>
            <a:off x="741859" y="4266938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D3663EC-3DC1-1547-9D13-5F13AA9CB760}"/>
              </a:ext>
            </a:extLst>
          </p:cNvPr>
          <p:cNvSpPr txBox="1"/>
          <p:nvPr/>
        </p:nvSpPr>
        <p:spPr>
          <a:xfrm>
            <a:off x="717475" y="5257613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A72E88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3A1142-CF42-E546-891A-29A412372602}"/>
              </a:ext>
            </a:extLst>
          </p:cNvPr>
          <p:cNvSpPr txBox="1"/>
          <p:nvPr/>
        </p:nvSpPr>
        <p:spPr>
          <a:xfrm>
            <a:off x="5921624" y="3081579"/>
            <a:ext cx="54694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solidFill>
                  <a:srgbClr val="B9D04A"/>
                </a:solidFill>
                <a:latin typeface="Dita Sweet" panose="02000503090000020004" pitchFamily="50" charset="0"/>
              </a:rPr>
              <a:t>1</a:t>
            </a:r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.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C7FB12-663E-BB45-B0AE-A412BADB16B3}"/>
              </a:ext>
            </a:extLst>
          </p:cNvPr>
          <p:cNvSpPr txBox="1"/>
          <p:nvPr/>
        </p:nvSpPr>
        <p:spPr>
          <a:xfrm>
            <a:off x="5929553" y="3829144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2.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6AF7BDC-95D7-3642-91FF-A8B00E650BBC}"/>
              </a:ext>
            </a:extLst>
          </p:cNvPr>
          <p:cNvSpPr txBox="1"/>
          <p:nvPr/>
        </p:nvSpPr>
        <p:spPr>
          <a:xfrm>
            <a:off x="5921624" y="4747826"/>
            <a:ext cx="6751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dirty="0">
                <a:solidFill>
                  <a:srgbClr val="B9D04A"/>
                </a:solidFill>
                <a:latin typeface="Dita Sweet" panose="02000503090000020004" pitchFamily="50" charset="0"/>
              </a:rPr>
              <a:t>3.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BA06FC8-20DC-1442-B6F9-1D752E470FFA}"/>
              </a:ext>
            </a:extLst>
          </p:cNvPr>
          <p:cNvSpPr txBox="1"/>
          <p:nvPr/>
        </p:nvSpPr>
        <p:spPr>
          <a:xfrm>
            <a:off x="786088" y="2534664"/>
            <a:ext cx="26773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Playfair Display SemiBold" pitchFamily="2" charset="-52"/>
              </a:rPr>
              <a:t>Цели и задачи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EAEF22A-80F6-934F-814E-7A34502A8484}"/>
              </a:ext>
            </a:extLst>
          </p:cNvPr>
          <p:cNvSpPr txBox="1"/>
          <p:nvPr/>
        </p:nvSpPr>
        <p:spPr>
          <a:xfrm>
            <a:off x="1430204" y="3346730"/>
            <a:ext cx="421080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Способствовать физическому развитию и укреплению здоровья детей с ОВЗ</a:t>
            </a:r>
            <a:r>
              <a:rPr lang="ru-RU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 через адаптивный </a:t>
            </a:r>
            <a:r>
              <a:rPr lang="ru-RU" b="0" i="0" u="none" strike="noStrike" dirty="0" err="1">
                <a:solidFill>
                  <a:srgbClr val="404040"/>
                </a:solidFill>
                <a:effectLst/>
                <a:latin typeface="DeepSeek-CJK-patch"/>
              </a:rPr>
              <a:t>сапсерфинг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6BA45BA0-D4B1-6C43-A815-242F5EBF451D}"/>
              </a:ext>
            </a:extLst>
          </p:cNvPr>
          <p:cNvSpPr txBox="1"/>
          <p:nvPr/>
        </p:nvSpPr>
        <p:spPr>
          <a:xfrm>
            <a:off x="1450086" y="4452519"/>
            <a:ext cx="35415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Обеспечить социальную интеграцию детей с ОВЗ</a:t>
            </a:r>
            <a:endParaRPr lang="ru-RU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A02AC18-941A-574F-8D29-652E047DEC2E}"/>
              </a:ext>
            </a:extLst>
          </p:cNvPr>
          <p:cNvSpPr txBox="1"/>
          <p:nvPr/>
        </p:nvSpPr>
        <p:spPr>
          <a:xfrm>
            <a:off x="1372479" y="5346093"/>
            <a:ext cx="40811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300"/>
              </a:spcBef>
            </a:pPr>
            <a:r>
              <a:rPr lang="ru-RU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Популяризировать инклюзивный спорт</a:t>
            </a:r>
            <a:r>
              <a:rPr lang="ru-RU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 как инструмент изменения общественного восприятия 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3B1BA54-CEA8-324D-A51C-67190010D735}"/>
              </a:ext>
            </a:extLst>
          </p:cNvPr>
          <p:cNvSpPr txBox="1"/>
          <p:nvPr/>
        </p:nvSpPr>
        <p:spPr>
          <a:xfrm>
            <a:off x="6885354" y="3291485"/>
            <a:ext cx="46024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Разработать и внедрить адаптированную программу тренировок</a:t>
            </a:r>
            <a:endParaRPr lang="ru-RU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EC083BC-A197-F644-8276-D16BE958C6FF}"/>
              </a:ext>
            </a:extLst>
          </p:cNvPr>
          <p:cNvSpPr txBox="1"/>
          <p:nvPr/>
        </p:nvSpPr>
        <p:spPr>
          <a:xfrm>
            <a:off x="6885353" y="4048773"/>
            <a:ext cx="431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Обеспечить безопасные условия участия</a:t>
            </a:r>
            <a:r>
              <a:rPr lang="ru-RU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 </a:t>
            </a:r>
            <a:endParaRPr lang="ru-RU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3142D69-389E-FA41-B6F5-C90265FC495B}"/>
              </a:ext>
            </a:extLst>
          </p:cNvPr>
          <p:cNvSpPr txBox="1"/>
          <p:nvPr/>
        </p:nvSpPr>
        <p:spPr>
          <a:xfrm>
            <a:off x="6885352" y="4941694"/>
            <a:ext cx="4318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Организовать серию мероприятий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787073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4690254-2E86-BE45-BDF3-C531AFA98911}"/>
              </a:ext>
            </a:extLst>
          </p:cNvPr>
          <p:cNvSpPr txBox="1"/>
          <p:nvPr/>
        </p:nvSpPr>
        <p:spPr>
          <a:xfrm>
            <a:off x="599090" y="588577"/>
            <a:ext cx="253146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Суть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137FA73-FDF5-4545-9A83-B81C56B1FB7A}"/>
              </a:ext>
            </a:extLst>
          </p:cNvPr>
          <p:cNvSpPr txBox="1"/>
          <p:nvPr/>
        </p:nvSpPr>
        <p:spPr>
          <a:xfrm>
            <a:off x="599090" y="1311852"/>
            <a:ext cx="10731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Кратко и тезисно описывается суть проекта: что за проект, какая «механика» проекта, из каких инициатив/событий состоит проект, как реализуется либо будет реализовываться проекта</a:t>
            </a:r>
          </a:p>
        </p:txBody>
      </p:sp>
      <p:sp>
        <p:nvSpPr>
          <p:cNvPr id="8" name="Прямоугольник: скругленные углы 11">
            <a:extLst>
              <a:ext uri="{FF2B5EF4-FFF2-40B4-BE49-F238E27FC236}">
                <a16:creationId xmlns:a16="http://schemas.microsoft.com/office/drawing/2014/main" id="{A94B22EA-478D-ED42-A6D1-AF33314DED96}"/>
              </a:ext>
            </a:extLst>
          </p:cNvPr>
          <p:cNvSpPr/>
          <p:nvPr/>
        </p:nvSpPr>
        <p:spPr>
          <a:xfrm>
            <a:off x="1266718" y="2254942"/>
            <a:ext cx="9658564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>
              <a:buFont typeface="+mj-lt"/>
              <a:buAutoNum type="arabicPeriod"/>
            </a:pPr>
            <a:r>
              <a:rPr lang="ru-RU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Инклюзивная спортивная реабилитация  для детей с ОВЗ на адаптивных </a:t>
            </a:r>
            <a:r>
              <a:rPr lang="ru-RU" i="0" u="none" strike="noStrike" dirty="0" err="1">
                <a:solidFill>
                  <a:schemeClr val="bg1"/>
                </a:solidFill>
                <a:effectLst/>
                <a:latin typeface="DeepSeek-CJK-patch"/>
              </a:rPr>
              <a:t>сапбордах</a:t>
            </a:r>
            <a:r>
              <a:rPr lang="ru-RU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, направленный на физическое развитие, социализацию и преодоление стереотипов об инвалидности.</a:t>
            </a:r>
          </a:p>
        </p:txBody>
      </p:sp>
      <p:sp>
        <p:nvSpPr>
          <p:cNvPr id="9" name="Прямоугольник: скругленные углы 15">
            <a:extLst>
              <a:ext uri="{FF2B5EF4-FFF2-40B4-BE49-F238E27FC236}">
                <a16:creationId xmlns:a16="http://schemas.microsoft.com/office/drawing/2014/main" id="{BEB46AAA-30A5-DB41-83AD-72BC9CB91D2F}"/>
              </a:ext>
            </a:extLst>
          </p:cNvPr>
          <p:cNvSpPr/>
          <p:nvPr/>
        </p:nvSpPr>
        <p:spPr>
          <a:xfrm>
            <a:off x="1266718" y="3640621"/>
            <a:ext cx="9658564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Этапы:</a:t>
            </a:r>
            <a:r>
              <a:rPr lang="ru-RU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 - обучение (мастер-классы), тренировки, финальные соревнования с номинациями (техника, творчество).</a:t>
            </a:r>
          </a:p>
          <a:p>
            <a:pPr algn="ctr"/>
            <a:r>
              <a:rPr lang="ru-RU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– </a:t>
            </a:r>
            <a:r>
              <a:rPr lang="ru-RU" b="1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Безопасность:</a:t>
            </a:r>
            <a:r>
              <a:rPr lang="ru-RU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 спецоборудование (устойчивые </a:t>
            </a:r>
            <a:r>
              <a:rPr lang="ru-RU" b="0" i="0" u="none" strike="noStrike" dirty="0" err="1">
                <a:solidFill>
                  <a:schemeClr val="bg1"/>
                </a:solidFill>
                <a:effectLst/>
                <a:latin typeface="DeepSeek-CJK-patch"/>
              </a:rPr>
              <a:t>сапборды</a:t>
            </a:r>
            <a:r>
              <a:rPr lang="ru-RU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, страховочные жилеты), команда профессиональных </a:t>
            </a:r>
            <a:r>
              <a:rPr lang="ru-RU" b="0" i="0" u="none" strike="noStrike" dirty="0" err="1">
                <a:solidFill>
                  <a:schemeClr val="bg1"/>
                </a:solidFill>
                <a:effectLst/>
                <a:latin typeface="DeepSeek-CJK-patch"/>
              </a:rPr>
              <a:t>трениров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: скругленные углы 16">
            <a:extLst>
              <a:ext uri="{FF2B5EF4-FFF2-40B4-BE49-F238E27FC236}">
                <a16:creationId xmlns:a16="http://schemas.microsoft.com/office/drawing/2014/main" id="{67F45B01-050D-CE47-83F2-B1A6474A87AF}"/>
              </a:ext>
            </a:extLst>
          </p:cNvPr>
          <p:cNvSpPr/>
          <p:nvPr/>
        </p:nvSpPr>
        <p:spPr>
          <a:xfrm>
            <a:off x="1266718" y="5026300"/>
            <a:ext cx="9658564" cy="1150475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– Регулярные тренировки на водоёмах 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– Партнёрство с НКО и бизнесом для масштабирования,</a:t>
            </a:r>
            <a:br>
              <a:rPr lang="ru-RU" dirty="0">
                <a:solidFill>
                  <a:schemeClr val="bg1"/>
                </a:solidFill>
              </a:rPr>
            </a:br>
            <a:r>
              <a:rPr lang="ru-RU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– Медиакампания с историями участников для популяризации инклюзивного спорта.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3971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8E5D33E-8624-9F40-B0DC-F3E78C924CAB}"/>
              </a:ext>
            </a:extLst>
          </p:cNvPr>
          <p:cNvSpPr txBox="1"/>
          <p:nvPr/>
        </p:nvSpPr>
        <p:spPr>
          <a:xfrm>
            <a:off x="599090" y="588577"/>
            <a:ext cx="343235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Механика проекта</a:t>
            </a:r>
          </a:p>
          <a:p>
            <a:endParaRPr lang="ru-RU" sz="2800" dirty="0">
              <a:solidFill>
                <a:srgbClr val="A72E88"/>
              </a:solidFill>
              <a:latin typeface="Playfair Display SemiBold" pitchFamily="2" charset="-5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A60232-FEBC-9240-8017-B07BA7245877}"/>
              </a:ext>
            </a:extLst>
          </p:cNvPr>
          <p:cNvSpPr txBox="1"/>
          <p:nvPr/>
        </p:nvSpPr>
        <p:spPr>
          <a:xfrm>
            <a:off x="599090" y="1311852"/>
            <a:ext cx="1073106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/>
              <a:t>Описываются отличительные характеристики проекта с точки зрения его реализации: </a:t>
            </a:r>
            <a:br>
              <a:rPr lang="ru-RU" sz="2000" dirty="0"/>
            </a:br>
            <a:r>
              <a:rPr lang="ru-RU" sz="2000" dirty="0"/>
              <a:t>как происходит запуск проекта, какие используются инструменты, какая последовательность шагов по созданию проекта применяются</a:t>
            </a:r>
          </a:p>
        </p:txBody>
      </p:sp>
      <p:sp>
        <p:nvSpPr>
          <p:cNvPr id="8" name="Прямоугольник: скругленные углы 6">
            <a:extLst>
              <a:ext uri="{FF2B5EF4-FFF2-40B4-BE49-F238E27FC236}">
                <a16:creationId xmlns:a16="http://schemas.microsoft.com/office/drawing/2014/main" id="{89879918-B16C-1F4D-A71E-A636346F56B4}"/>
              </a:ext>
            </a:extLst>
          </p:cNvPr>
          <p:cNvSpPr/>
          <p:nvPr/>
        </p:nvSpPr>
        <p:spPr>
          <a:xfrm>
            <a:off x="599090" y="2475552"/>
            <a:ext cx="4845269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Все этапы адаптированы под разные виды ограничений здоровья (от оборудования до методик тренировок).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– Индивидуальные программы для каждого участника на основе диагностики физических и психологических возможностей.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: скругленные углы 7">
            <a:extLst>
              <a:ext uri="{FF2B5EF4-FFF2-40B4-BE49-F238E27FC236}">
                <a16:creationId xmlns:a16="http://schemas.microsoft.com/office/drawing/2014/main" id="{C99722BC-85BA-A140-9E9E-71C5F0D0B7CC}"/>
              </a:ext>
            </a:extLst>
          </p:cNvPr>
          <p:cNvSpPr/>
          <p:nvPr/>
        </p:nvSpPr>
        <p:spPr>
          <a:xfrm>
            <a:off x="5559973" y="2475552"/>
            <a:ext cx="6032938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Инструменты:</a:t>
            </a:r>
          </a:p>
          <a:p>
            <a:r>
              <a:rPr lang="ru-RU" sz="1600" dirty="0">
                <a:solidFill>
                  <a:schemeClr val="bg1"/>
                </a:solidFill>
              </a:rPr>
              <a:t>1. </a:t>
            </a:r>
            <a:r>
              <a:rPr lang="ru-RU" sz="1600" b="1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Технологические (</a:t>
            </a:r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расписание тренировок, чат с тренерами, онлайн-запись.)</a:t>
            </a:r>
            <a:endParaRPr lang="ru-RU" sz="1600" dirty="0">
              <a:solidFill>
                <a:schemeClr val="bg1"/>
              </a:solidFill>
            </a:endParaRPr>
          </a:p>
          <a:p>
            <a:r>
              <a:rPr lang="ru-RU" dirty="0"/>
              <a:t>2.</a:t>
            </a:r>
            <a:r>
              <a:rPr lang="ru-RU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 </a:t>
            </a:r>
            <a:r>
              <a:rPr lang="ru-RU" sz="1600" b="1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Организационные: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– Гранты и краудфандинг для финансирования оборудования.</a:t>
            </a:r>
            <a:endParaRPr lang="ru-RU" sz="1600" dirty="0">
              <a:solidFill>
                <a:schemeClr val="bg1"/>
              </a:solidFill>
            </a:endParaRPr>
          </a:p>
          <a:p>
            <a:r>
              <a:rPr lang="ru-RU" dirty="0"/>
              <a:t>3. </a:t>
            </a:r>
            <a:r>
              <a:rPr lang="ru-RU" sz="1600" b="1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Коммуникационные: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– Соцсети  с мотивационными историями участников.</a:t>
            </a:r>
            <a:endParaRPr lang="ru-RU" sz="1600" dirty="0">
              <a:solidFill>
                <a:schemeClr val="bg1"/>
              </a:solidFill>
            </a:endParaRPr>
          </a:p>
        </p:txBody>
      </p:sp>
      <p:sp>
        <p:nvSpPr>
          <p:cNvPr id="10" name="Прямоугольник: скругленные углы 8">
            <a:extLst>
              <a:ext uri="{FF2B5EF4-FFF2-40B4-BE49-F238E27FC236}">
                <a16:creationId xmlns:a16="http://schemas.microsoft.com/office/drawing/2014/main" id="{2FEE36DE-3F0A-2C4F-8F97-DC06DFD1A9D9}"/>
              </a:ext>
            </a:extLst>
          </p:cNvPr>
          <p:cNvSpPr/>
          <p:nvPr/>
        </p:nvSpPr>
        <p:spPr>
          <a:xfrm>
            <a:off x="599090" y="4398056"/>
            <a:ext cx="11004332" cy="2125971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ru-RU" dirty="0"/>
              <a:t>Последовательность:</a:t>
            </a:r>
          </a:p>
          <a:p>
            <a:r>
              <a:rPr lang="ru-RU" dirty="0"/>
              <a:t>1. </a:t>
            </a:r>
            <a:r>
              <a:rPr lang="ru-RU" sz="1600" b="1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Анализ потребностей аудитории:</a:t>
            </a:r>
            <a:b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</a:br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    – Изучение запросов семей с детьми с ОВЗ через опросы и фокус-группы.</a:t>
            </a:r>
            <a:endParaRPr lang="ru-RU" sz="1600" dirty="0">
              <a:solidFill>
                <a:schemeClr val="bg1"/>
              </a:solidFill>
            </a:endParaRPr>
          </a:p>
          <a:p>
            <a:r>
              <a:rPr lang="ru-RU" dirty="0"/>
              <a:t>2.</a:t>
            </a:r>
            <a:r>
              <a:rPr lang="ru-RU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 </a:t>
            </a:r>
            <a:r>
              <a:rPr lang="ru-RU" sz="1600" b="1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Разработка адаптированной программы:</a:t>
            </a:r>
            <a:b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</a:br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    – Создание методик тренировок для разных групп ( для детей с ДЦП или РАС).</a:t>
            </a:r>
            <a:endParaRPr lang="ru-RU" sz="1600" dirty="0">
              <a:solidFill>
                <a:schemeClr val="bg1"/>
              </a:solidFill>
            </a:endParaRPr>
          </a:p>
          <a:p>
            <a:r>
              <a:rPr lang="ru-RU" dirty="0"/>
              <a:t>3. </a:t>
            </a:r>
            <a:r>
              <a:rPr lang="ru-RU" sz="1600" b="1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Формирование инфраструктуры и оценка развития:</a:t>
            </a:r>
            <a:br>
              <a:rPr lang="ru-RU" sz="1600" dirty="0">
                <a:solidFill>
                  <a:schemeClr val="bg1"/>
                </a:solidFill>
              </a:rPr>
            </a:br>
            <a:r>
              <a:rPr lang="ru-RU" sz="1600" dirty="0">
                <a:solidFill>
                  <a:schemeClr val="bg1"/>
                </a:solidFill>
              </a:rPr>
              <a:t>    </a:t>
            </a:r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– Закупка </a:t>
            </a:r>
            <a:r>
              <a:rPr lang="ru-RU" sz="1600" b="0" i="0" u="none" strike="noStrike" dirty="0" err="1">
                <a:solidFill>
                  <a:schemeClr val="bg1"/>
                </a:solidFill>
                <a:effectLst/>
                <a:latin typeface="DeepSeek-CJK-patch"/>
              </a:rPr>
              <a:t>сапбордов</a:t>
            </a:r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, жилетов, страховочных систем.</a:t>
            </a:r>
          </a:p>
          <a:p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    – Расширение географии на основе успешных кейсов</a:t>
            </a:r>
            <a:r>
              <a:rPr lang="ru-RU" sz="16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.</a:t>
            </a:r>
            <a:endParaRPr lang="ru-RU" sz="1600" b="0" i="0" u="none" strike="noStrike" dirty="0">
              <a:solidFill>
                <a:schemeClr val="bg1"/>
              </a:solidFill>
              <a:effectLst/>
              <a:latin typeface="DeepSeek-CJK-patch"/>
            </a:endParaRPr>
          </a:p>
          <a:p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28589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02DB4CB-73D1-2148-924A-D3D1A20C3243}"/>
              </a:ext>
            </a:extLst>
          </p:cNvPr>
          <p:cNvSpPr txBox="1"/>
          <p:nvPr/>
        </p:nvSpPr>
        <p:spPr>
          <a:xfrm>
            <a:off x="599090" y="588577"/>
            <a:ext cx="56060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Основные результаты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012B77-6744-9940-BDBF-145020A371EA}"/>
              </a:ext>
            </a:extLst>
          </p:cNvPr>
          <p:cNvSpPr txBox="1"/>
          <p:nvPr/>
        </p:nvSpPr>
        <p:spPr>
          <a:xfrm>
            <a:off x="599090" y="1311852"/>
            <a:ext cx="107310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Проект станет точкой роста для инклюзивного спорта в России, сочетая социальные, физические и экологические результаты, а также создавая устойчивую систему поддержки детей с ОВЗ.</a:t>
            </a:r>
            <a:endParaRPr lang="ru-RU" sz="2000" dirty="0"/>
          </a:p>
        </p:txBody>
      </p:sp>
      <p:sp>
        <p:nvSpPr>
          <p:cNvPr id="8" name="Овал 9">
            <a:extLst>
              <a:ext uri="{FF2B5EF4-FFF2-40B4-BE49-F238E27FC236}">
                <a16:creationId xmlns:a16="http://schemas.microsoft.com/office/drawing/2014/main" id="{95A6727E-4E54-5049-AD3F-7E4D733BE664}"/>
              </a:ext>
            </a:extLst>
          </p:cNvPr>
          <p:cNvSpPr/>
          <p:nvPr/>
        </p:nvSpPr>
        <p:spPr>
          <a:xfrm>
            <a:off x="707844" y="2296600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10">
            <a:extLst>
              <a:ext uri="{FF2B5EF4-FFF2-40B4-BE49-F238E27FC236}">
                <a16:creationId xmlns:a16="http://schemas.microsoft.com/office/drawing/2014/main" id="{F97F9C59-89C4-ED46-BC9F-0D3E4EABDB46}"/>
              </a:ext>
            </a:extLst>
          </p:cNvPr>
          <p:cNvSpPr/>
          <p:nvPr/>
        </p:nvSpPr>
        <p:spPr>
          <a:xfrm>
            <a:off x="707844" y="2937184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11">
            <a:extLst>
              <a:ext uri="{FF2B5EF4-FFF2-40B4-BE49-F238E27FC236}">
                <a16:creationId xmlns:a16="http://schemas.microsoft.com/office/drawing/2014/main" id="{0B50C7FF-C535-C04C-BB21-B8312DB0B06A}"/>
              </a:ext>
            </a:extLst>
          </p:cNvPr>
          <p:cNvSpPr/>
          <p:nvPr/>
        </p:nvSpPr>
        <p:spPr>
          <a:xfrm>
            <a:off x="707844" y="3555730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2">
            <a:extLst>
              <a:ext uri="{FF2B5EF4-FFF2-40B4-BE49-F238E27FC236}">
                <a16:creationId xmlns:a16="http://schemas.microsoft.com/office/drawing/2014/main" id="{1A11A1F6-0531-364A-AD8A-E589334E16B2}"/>
              </a:ext>
            </a:extLst>
          </p:cNvPr>
          <p:cNvSpPr/>
          <p:nvPr/>
        </p:nvSpPr>
        <p:spPr>
          <a:xfrm>
            <a:off x="707844" y="4174327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вал 13">
            <a:extLst>
              <a:ext uri="{FF2B5EF4-FFF2-40B4-BE49-F238E27FC236}">
                <a16:creationId xmlns:a16="http://schemas.microsoft.com/office/drawing/2014/main" id="{D73557A0-38A9-CB4B-B14C-F1430907911C}"/>
              </a:ext>
            </a:extLst>
          </p:cNvPr>
          <p:cNvSpPr/>
          <p:nvPr/>
        </p:nvSpPr>
        <p:spPr>
          <a:xfrm>
            <a:off x="715522" y="5076470"/>
            <a:ext cx="239283" cy="239283"/>
          </a:xfrm>
          <a:prstGeom prst="ellipse">
            <a:avLst/>
          </a:prstGeom>
          <a:solidFill>
            <a:srgbClr val="B9D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678E1D-1ED6-9A49-824B-A22693BFE844}"/>
              </a:ext>
            </a:extLst>
          </p:cNvPr>
          <p:cNvSpPr txBox="1"/>
          <p:nvPr/>
        </p:nvSpPr>
        <p:spPr>
          <a:xfrm>
            <a:off x="1096871" y="2219793"/>
            <a:ext cx="103246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</a:t>
            </a:r>
            <a:r>
              <a:rPr lang="ru-RU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Участие 500+ детей с ОВЗ</a:t>
            </a:r>
            <a:r>
              <a:rPr lang="ru-RU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 в регулярных тренировках и чемпионатах, включая новый  регион РФ ( Донецк)</a:t>
            </a:r>
            <a:endParaRPr lang="ru-RU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DC87659-64EE-F442-B024-A538C907FAFE}"/>
              </a:ext>
            </a:extLst>
          </p:cNvPr>
          <p:cNvSpPr txBox="1"/>
          <p:nvPr/>
        </p:nvSpPr>
        <p:spPr>
          <a:xfrm>
            <a:off x="1096871" y="2844500"/>
            <a:ext cx="103246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Улучшение физических показателей у 70% участников:</a:t>
            </a:r>
            <a:r>
              <a:rPr lang="ru-RU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 повышение координации, силы</a:t>
            </a:r>
            <a:endParaRPr lang="ru-RU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D9F775E-F051-4040-A4CF-F5F248A66BCF}"/>
              </a:ext>
            </a:extLst>
          </p:cNvPr>
          <p:cNvSpPr txBox="1"/>
          <p:nvPr/>
        </p:nvSpPr>
        <p:spPr>
          <a:xfrm>
            <a:off x="1096871" y="3293600"/>
            <a:ext cx="10324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Рост вовлечённости общества:</a:t>
            </a:r>
            <a:br>
              <a:rPr lang="ru-RU" dirty="0"/>
            </a:br>
            <a:r>
              <a:rPr lang="ru-RU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– 20+ публикаций в СМИ и соцсетях</a:t>
            </a:r>
            <a:br>
              <a:rPr lang="ru-RU" dirty="0"/>
            </a:br>
            <a:r>
              <a:rPr lang="ru-RU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– Увеличение числа волонтёров на 40% </a:t>
            </a:r>
            <a:endParaRPr lang="ru-RU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52F3FE3-DDDF-F04D-99FC-5558F11755A7}"/>
              </a:ext>
            </a:extLst>
          </p:cNvPr>
          <p:cNvSpPr txBox="1"/>
          <p:nvPr/>
        </p:nvSpPr>
        <p:spPr>
          <a:xfrm>
            <a:off x="1096871" y="4093914"/>
            <a:ext cx="103246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Bef>
                <a:spcPts val="300"/>
              </a:spcBef>
            </a:pPr>
            <a:r>
              <a:rPr lang="ru-RU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Снижение социальной изоляции:</a:t>
            </a:r>
            <a:br>
              <a:rPr lang="ru-RU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</a:br>
            <a:r>
              <a:rPr lang="ru-RU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– 80% родителей отмечают, что дети стали увереннее в себе и активнее взаимодействуют со сверстниками.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26DD552-DC4B-A740-A522-4DBB1979DBB7}"/>
              </a:ext>
            </a:extLst>
          </p:cNvPr>
          <p:cNvSpPr txBox="1"/>
          <p:nvPr/>
        </p:nvSpPr>
        <p:spPr>
          <a:xfrm>
            <a:off x="1159494" y="4996057"/>
            <a:ext cx="103246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Тиражирование проекта на 25 регионов РФ</a:t>
            </a:r>
            <a:r>
              <a:rPr lang="ru-RU" sz="16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 с охватом 1500+ детей ежегодно.</a:t>
            </a:r>
          </a:p>
          <a:p>
            <a:endParaRPr lang="ru-RU" sz="1600" b="0" i="0" u="none" strike="noStrike" dirty="0">
              <a:solidFill>
                <a:srgbClr val="404040"/>
              </a:solidFill>
              <a:effectLst/>
              <a:latin typeface="DeepSeek-CJK-patch"/>
            </a:endParaRPr>
          </a:p>
          <a:p>
            <a:r>
              <a:rPr lang="ru-RU" sz="1600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Внедрение методик адаптивного </a:t>
            </a:r>
            <a:r>
              <a:rPr lang="ru-RU" sz="1600" b="1" i="0" u="none" strike="noStrike" dirty="0" err="1">
                <a:solidFill>
                  <a:srgbClr val="404040"/>
                </a:solidFill>
                <a:effectLst/>
                <a:latin typeface="DeepSeek-CJK-patch"/>
              </a:rPr>
              <a:t>сапсерфинга</a:t>
            </a:r>
            <a:r>
              <a:rPr lang="ru-RU" sz="16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 в государственные программы по поддержке детей с ОВЗ.</a:t>
            </a:r>
          </a:p>
          <a:p>
            <a:endParaRPr lang="ru-RU" sz="1600" b="1" i="0" u="none" strike="noStrike" dirty="0">
              <a:solidFill>
                <a:srgbClr val="404040"/>
              </a:solidFill>
              <a:effectLst/>
              <a:latin typeface="DeepSeek-CJK-patch"/>
            </a:endParaRPr>
          </a:p>
          <a:p>
            <a:r>
              <a:rPr lang="ru-RU" sz="1600" b="1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Формирование всероссийской ассоциации</a:t>
            </a:r>
            <a:r>
              <a:rPr lang="ru-RU" sz="16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 адаптивного </a:t>
            </a:r>
            <a:r>
              <a:rPr lang="ru-RU" sz="1600" b="0" i="0" u="none" strike="noStrike" dirty="0" err="1">
                <a:solidFill>
                  <a:srgbClr val="404040"/>
                </a:solidFill>
                <a:effectLst/>
                <a:latin typeface="DeepSeek-CJK-patch"/>
              </a:rPr>
              <a:t>сапсерфинга</a:t>
            </a:r>
            <a:r>
              <a:rPr lang="ru-RU" sz="1600" b="0" i="0" u="none" strike="noStrike" dirty="0">
                <a:solidFill>
                  <a:srgbClr val="404040"/>
                </a:solidFill>
                <a:effectLst/>
                <a:latin typeface="DeepSeek-CJK-patch"/>
              </a:rPr>
              <a:t> для обмена опытом и проведения межрегиональных соревнований.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3713168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F9B926B-C25E-3643-8B89-D0DBA20B0EA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26881" y="333972"/>
            <a:ext cx="1176541" cy="611959"/>
          </a:xfrm>
          <a:prstGeom prst="rect">
            <a:avLst/>
          </a:prstGeom>
        </p:spPr>
      </p:pic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9994135-0F8D-E842-A692-39AD48CECA8E}"/>
              </a:ext>
            </a:extLst>
          </p:cNvPr>
          <p:cNvSpPr/>
          <p:nvPr/>
        </p:nvSpPr>
        <p:spPr>
          <a:xfrm>
            <a:off x="325821" y="252248"/>
            <a:ext cx="11698013" cy="6492497"/>
          </a:xfrm>
          <a:prstGeom prst="roundRect">
            <a:avLst>
              <a:gd name="adj" fmla="val 5834"/>
            </a:avLst>
          </a:prstGeom>
          <a:noFill/>
          <a:ln w="19050">
            <a:solidFill>
              <a:srgbClr val="A236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RU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88475A-0C6F-9641-A042-B188E420BA4B}"/>
              </a:ext>
            </a:extLst>
          </p:cNvPr>
          <p:cNvSpPr txBox="1"/>
          <p:nvPr/>
        </p:nvSpPr>
        <p:spPr>
          <a:xfrm>
            <a:off x="599090" y="588577"/>
            <a:ext cx="5934638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Информация о текущем статусе </a:t>
            </a:r>
            <a:b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</a:br>
            <a:r>
              <a:rPr lang="ru-RU" sz="2800" dirty="0">
                <a:solidFill>
                  <a:srgbClr val="A72E88"/>
                </a:solidFill>
                <a:latin typeface="Playfair Display SemiBold" pitchFamily="2" charset="-52"/>
              </a:rPr>
              <a:t>реализации проекта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7BAD028-2A95-2940-B0E2-3D9CF5EE1277}"/>
              </a:ext>
            </a:extLst>
          </p:cNvPr>
          <p:cNvSpPr txBox="1"/>
          <p:nvPr/>
        </p:nvSpPr>
        <p:spPr>
          <a:xfrm>
            <a:off x="599090" y="1584299"/>
            <a:ext cx="1073106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/>
              <a:t>Описывается тезисно какие на момент подачи заявки на конкурсный отбор выполнены «шаги» по реализации проекта. Желательно представить статистические данные, подтверждающие текущий статус проекта, а также представить ссылки на сайты/ видео-контент/статьи в СМИ / посты в соцсетях и прочее, подтверждающее текущий статус проекта</a:t>
            </a:r>
          </a:p>
        </p:txBody>
      </p:sp>
      <p:sp>
        <p:nvSpPr>
          <p:cNvPr id="8" name="Прямоугольник: скругленные углы 19">
            <a:extLst>
              <a:ext uri="{FF2B5EF4-FFF2-40B4-BE49-F238E27FC236}">
                <a16:creationId xmlns:a16="http://schemas.microsoft.com/office/drawing/2014/main" id="{C4169BAA-4B12-B14F-A2F9-009A19F16532}"/>
              </a:ext>
            </a:extLst>
          </p:cNvPr>
          <p:cNvSpPr/>
          <p:nvPr/>
        </p:nvSpPr>
        <p:spPr>
          <a:xfrm>
            <a:off x="599090" y="2454952"/>
            <a:ext cx="4845269" cy="1899040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 Привлечено 3 тренера с опытом работы в адаптивном спорте и 10 волонтёров.</a:t>
            </a:r>
          </a:p>
          <a:p>
            <a:r>
              <a:rPr lang="ru-RU" sz="14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Проведено 45 мастер-классов для 300+ детей с ОВЗ (8–17 лет), включая участников с ДЦП, РАС и сенсорными нарушениями </a:t>
            </a:r>
          </a:p>
          <a:p>
            <a:r>
              <a:rPr lang="ru-RU" sz="14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Закуплено 50 адаптированных </a:t>
            </a:r>
            <a:r>
              <a:rPr lang="ru-RU" sz="1400" b="0" i="0" u="none" strike="noStrike" dirty="0" err="1">
                <a:solidFill>
                  <a:schemeClr val="bg1"/>
                </a:solidFill>
                <a:effectLst/>
                <a:latin typeface="DeepSeek-CJK-patch"/>
              </a:rPr>
              <a:t>сапбордов</a:t>
            </a:r>
            <a:r>
              <a:rPr lang="ru-RU" sz="14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 с повышенной устойчивостью и страховочными системами.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: скругленные углы 20">
            <a:extLst>
              <a:ext uri="{FF2B5EF4-FFF2-40B4-BE49-F238E27FC236}">
                <a16:creationId xmlns:a16="http://schemas.microsoft.com/office/drawing/2014/main" id="{444AD552-A7DD-B541-B481-B576E7BAE03B}"/>
              </a:ext>
            </a:extLst>
          </p:cNvPr>
          <p:cNvSpPr/>
          <p:nvPr/>
        </p:nvSpPr>
        <p:spPr>
          <a:xfrm>
            <a:off x="5559973" y="2475552"/>
            <a:ext cx="6032938" cy="888803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en-US" dirty="0"/>
              <a:t>https://</a:t>
            </a:r>
            <a:r>
              <a:rPr lang="en-US" dirty="0" err="1"/>
              <a:t>dzen.ru</a:t>
            </a:r>
            <a:r>
              <a:rPr lang="en-US" dirty="0"/>
              <a:t>/a/Zc8AZrP1mgFYvTSe?ysclid=m9pt1cauc1405005943</a:t>
            </a:r>
            <a:endParaRPr lang="ru-RU" dirty="0"/>
          </a:p>
        </p:txBody>
      </p:sp>
      <p:sp>
        <p:nvSpPr>
          <p:cNvPr id="10" name="Прямоугольник: скругленные углы 21">
            <a:extLst>
              <a:ext uri="{FF2B5EF4-FFF2-40B4-BE49-F238E27FC236}">
                <a16:creationId xmlns:a16="http://schemas.microsoft.com/office/drawing/2014/main" id="{C18EE8D4-00F3-1F40-B507-684B74EA7715}"/>
              </a:ext>
            </a:extLst>
          </p:cNvPr>
          <p:cNvSpPr/>
          <p:nvPr/>
        </p:nvSpPr>
        <p:spPr>
          <a:xfrm>
            <a:off x="599090" y="4503591"/>
            <a:ext cx="10993820" cy="1791648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pPr algn="l">
              <a:buFont typeface="Arial" panose="020B0604020202020204" pitchFamily="34" charset="0"/>
              <a:buChar char="•"/>
            </a:pPr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 Проект включен в программу «Спорт — норма жизни» нацпроекта «Демография»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65% детей с двигательными нарушениями, 25% — с ментальными особенностями, 10% — с сенсорными ограничениями.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b="1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Качественные показатели:</a:t>
            </a:r>
            <a:b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</a:br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– 90% участников отметили снижение социальной тревожности.</a:t>
            </a:r>
            <a:b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</a:br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– 70% волонтёров продолжили сотрудничество после первого этапа </a:t>
            </a:r>
          </a:p>
          <a:p>
            <a:pPr algn="l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ru-RU" sz="1600" b="0" i="0" u="none" strike="noStrike" dirty="0">
                <a:solidFill>
                  <a:schemeClr val="bg1"/>
                </a:solidFill>
                <a:effectLst/>
                <a:latin typeface="DeepSeek-CJK-patch"/>
              </a:rPr>
              <a:t>Получена краевая субсидия от Приморского края на 70% стоимости оборудования </a:t>
            </a:r>
          </a:p>
        </p:txBody>
      </p:sp>
      <p:sp>
        <p:nvSpPr>
          <p:cNvPr id="11" name="Прямоугольник: скругленные углы 22">
            <a:extLst>
              <a:ext uri="{FF2B5EF4-FFF2-40B4-BE49-F238E27FC236}">
                <a16:creationId xmlns:a16="http://schemas.microsoft.com/office/drawing/2014/main" id="{6925F8D5-4A90-3449-9C15-AFA3927AC4E0}"/>
              </a:ext>
            </a:extLst>
          </p:cNvPr>
          <p:cNvSpPr/>
          <p:nvPr/>
        </p:nvSpPr>
        <p:spPr>
          <a:xfrm>
            <a:off x="5559973" y="3465189"/>
            <a:ext cx="6032938" cy="888803"/>
          </a:xfrm>
          <a:prstGeom prst="roundRect">
            <a:avLst>
              <a:gd name="adj" fmla="val 15840"/>
            </a:avLst>
          </a:prstGeom>
          <a:solidFill>
            <a:srgbClr val="A72E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52000" rtlCol="0" anchor="ctr"/>
          <a:lstStyle/>
          <a:p>
            <a:r>
              <a:rPr lang="en-US" dirty="0" err="1"/>
              <a:t>Supvostok.ru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7844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8891</TotalTime>
  <Words>1381</Words>
  <Application>Microsoft Macintosh PowerPoint</Application>
  <PresentationFormat>Широкоэкранный</PresentationFormat>
  <Paragraphs>105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DeepSeek-CJK-patch</vt:lpstr>
      <vt:lpstr>Dita Sweet</vt:lpstr>
      <vt:lpstr>Playfair Display</vt:lpstr>
      <vt:lpstr>Playfair Display SemiBold</vt:lpstr>
      <vt:lpstr>YS Text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Oksana Krymova</cp:lastModifiedBy>
  <cp:revision>5</cp:revision>
  <dcterms:created xsi:type="dcterms:W3CDTF">2025-03-26T12:04:55Z</dcterms:created>
  <dcterms:modified xsi:type="dcterms:W3CDTF">2025-04-21T15:36:12Z</dcterms:modified>
</cp:coreProperties>
</file>