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0" r:id="rId4"/>
  </p:sldMasterIdLst>
  <p:notesMasterIdLst>
    <p:notesMasterId r:id="rId12"/>
  </p:notesMasterIdLst>
  <p:handoutMasterIdLst>
    <p:handoutMasterId r:id="rId13"/>
  </p:handoutMasterIdLst>
  <p:sldIdLst>
    <p:sldId id="278" r:id="rId5"/>
    <p:sldId id="280" r:id="rId6"/>
    <p:sldId id="298" r:id="rId7"/>
    <p:sldId id="290" r:id="rId8"/>
    <p:sldId id="297" r:id="rId9"/>
    <p:sldId id="293" r:id="rId10"/>
    <p:sldId id="284" r:id="rId11"/>
  </p:sldIdLst>
  <p:sldSz cx="12192000" cy="6858000"/>
  <p:notesSz cx="13716000" cy="24384000"/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/>
    <p:restoredTop sz="94609" autoAdjust="0"/>
  </p:normalViewPr>
  <p:slideViewPr>
    <p:cSldViewPr snapToGrid="0" snapToObjects="1">
      <p:cViewPr varScale="1">
        <p:scale>
          <a:sx n="86" d="100"/>
          <a:sy n="86" d="100"/>
        </p:scale>
        <p:origin x="702" y="108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37" d="100"/>
          <a:sy n="37" d="100"/>
        </p:scale>
        <p:origin x="41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1EE7BDC-8E24-6780-BDDA-9880C6E071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9E11F7C-D633-F110-01EF-0A49BDA69E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0633C132-C395-45AE-BEAD-0B67C4951D44}" type="datetime1">
              <a:rPr lang="ru-RU" smtClean="0"/>
              <a:t>24.07.2024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97A892-599C-EA50-C0F4-83098AFA3E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148652-9B52-34C1-A93E-94A5E7717B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F4B61E72-FB73-4645-B4E3-DF8DF1681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432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051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450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688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889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011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575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328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2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2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Изображение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rtlCol="0" anchor="t">
            <a:noAutofit/>
          </a:bodyPr>
          <a:lstStyle>
            <a:lvl1pPr algn="ctr">
              <a:defRPr lang="ru-RU" sz="4400"/>
            </a:lvl1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64" name="Рисунок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endParaRPr lang="ru-RU" dirty="0"/>
          </a:p>
        </p:txBody>
      </p:sp>
      <p:sp>
        <p:nvSpPr>
          <p:cNvPr id="52" name="Текст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47" name="Текст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68" name="Рисунок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endParaRPr lang="ru-RU" dirty="0"/>
          </a:p>
        </p:txBody>
      </p:sp>
      <p:sp>
        <p:nvSpPr>
          <p:cNvPr id="58" name="Текст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48" name="Текст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67" name="Рисунок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endParaRPr lang="ru-RU" dirty="0"/>
          </a:p>
        </p:txBody>
      </p:sp>
      <p:sp>
        <p:nvSpPr>
          <p:cNvPr id="59" name="Текст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49" name="Текст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66" name="Рисунок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endParaRPr lang="ru-RU" dirty="0"/>
          </a:p>
        </p:txBody>
      </p:sp>
      <p:sp>
        <p:nvSpPr>
          <p:cNvPr id="60" name="Текст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50" name="Текст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65" name="Рисунок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endParaRPr lang="ru-RU" dirty="0"/>
          </a:p>
        </p:txBody>
      </p:sp>
      <p:sp>
        <p:nvSpPr>
          <p:cNvPr id="61" name="Текст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26" name="Полилиния: Форма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lnSpc>
                <a:spcPct val="100000"/>
              </a:lnSpc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0" name="Изображение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6" name="Текст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37" name="Текст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38" name="Текст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39" name="Текст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40" name="Текст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1" name="Изображение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3" name="Изображение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Изображение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9" name="Изображение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ru-RU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ru-RU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64" name="Рисунок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endParaRPr lang="ru-RU" dirty="0"/>
          </a:p>
        </p:txBody>
      </p:sp>
      <p:sp>
        <p:nvSpPr>
          <p:cNvPr id="52" name="Текст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49" name="Текст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66" name="Рисунок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endParaRPr lang="ru-RU" dirty="0"/>
          </a:p>
        </p:txBody>
      </p:sp>
      <p:sp>
        <p:nvSpPr>
          <p:cNvPr id="60" name="Текст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50" name="Текст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65" name="Рисунок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endParaRPr lang="ru-RU" dirty="0"/>
          </a:p>
        </p:txBody>
      </p:sp>
      <p:sp>
        <p:nvSpPr>
          <p:cNvPr id="61" name="Текст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Изображение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5" name="Изображение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6" name="Изображение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Изображение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21" name="Изображение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Изображение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 b="1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 rtlCol="0">
            <a:noAutofit/>
          </a:bodyPr>
          <a:lstStyle>
            <a:lvl1pPr marL="0" indent="0">
              <a:buNone/>
              <a:defRPr lang="ru-RU" sz="1500"/>
            </a:lvl1pPr>
            <a:lvl2pPr>
              <a:defRPr lang="ru-RU" sz="1500"/>
            </a:lvl2pPr>
            <a:lvl3pPr>
              <a:defRPr lang="ru-RU" sz="1500"/>
            </a:lvl3pPr>
            <a:lvl4pPr>
              <a:defRPr lang="ru-RU" sz="1500"/>
            </a:lvl4pPr>
            <a:lvl5pPr>
              <a:defRPr lang="ru-RU" sz="15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9" name="Изображение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rtlCol="0" anchor="ctr">
            <a:noAutofit/>
          </a:bodyPr>
          <a:lstStyle>
            <a:lvl1pPr algn="l"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 rtlCol="0">
            <a:noAutofit/>
          </a:bodyPr>
          <a:lstStyle>
            <a:lvl1pPr marL="0" indent="0" algn="l">
              <a:spcBef>
                <a:spcPts val="576"/>
              </a:spcBef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1" name="Изображение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5" name="Изображение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7" name="Изображение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18" name="Заголовок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0" name="Объект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RU"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Полилиния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4" name="Изображение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ru-RU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ru-RU" sz="1800"/>
            </a:lvl3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RU"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lang="ru-RU" sz="32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 b="1"/>
            </a:lvl1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 rtlCol="0">
            <a:noAutofit/>
          </a:bodyPr>
          <a:lstStyle>
            <a:lvl1pPr marL="0" indent="0">
              <a:buNone/>
              <a:defRPr lang="ru-RU" sz="1500"/>
            </a:lvl1pPr>
            <a:lvl2pPr>
              <a:defRPr lang="ru-RU" sz="1500"/>
            </a:lvl2pPr>
            <a:lvl3pPr>
              <a:defRPr lang="ru-RU" sz="1500"/>
            </a:lvl3pPr>
            <a:lvl4pPr>
              <a:defRPr lang="ru-RU" sz="1500"/>
            </a:lvl4pPr>
            <a:lvl5pPr>
              <a:defRPr lang="ru-RU" sz="1500"/>
            </a:lvl5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олилиния: Фигура 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олилиния: Фигура 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олилиния: Фигура 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lang="ru-RU" sz="4400"/>
            </a:lvl1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400">
                <a:solidFill>
                  <a:schemeClr val="accent6"/>
                </a:solidFill>
              </a:defRPr>
            </a:lvl1pPr>
            <a:lvl2pPr marL="457200" indent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 rtlCol="0">
            <a:noAutofit/>
          </a:bodyPr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 rtlCol="0">
            <a:noAutofit/>
          </a:bodyPr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rtlCol="0">
            <a:noAutofit/>
          </a:bodyPr>
          <a:lstStyle>
            <a:lvl1pPr algn="l">
              <a:lnSpc>
                <a:spcPct val="100000"/>
              </a:lnSpc>
              <a:defRPr lang="ru-RU"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7" name="Текст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ru-RU" sz="10000" b="1"/>
            </a:lvl1pPr>
          </a:lstStyle>
          <a:p>
            <a:pPr lvl="0" rtl="0"/>
            <a:r>
              <a:rPr lang="ru-RU"/>
              <a:t>"</a:t>
            </a:r>
          </a:p>
        </p:txBody>
      </p:sp>
      <p:sp>
        <p:nvSpPr>
          <p:cNvPr id="55" name="Текст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/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56" name="Текст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ru-RU" sz="10000" b="1"/>
            </a:lvl1pPr>
          </a:lstStyle>
          <a:p>
            <a:pPr lvl="0" rtl="0"/>
            <a:r>
              <a:rPr lang="ru-RU"/>
              <a:t>"</a:t>
            </a:r>
          </a:p>
        </p:txBody>
      </p:sp>
      <p:sp>
        <p:nvSpPr>
          <p:cNvPr id="32" name="Изображение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Полилиния: фигура 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3" name="Изображение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9" name="Полилиния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Полилиния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3" name="Рисунок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endParaRPr lang="ru-RU" dirty="0"/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6" name="Рисунок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endParaRPr lang="ru-RU" dirty="0"/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9" name="Рисунок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endParaRPr lang="ru-RU" dirty="0"/>
          </a:p>
        </p:txBody>
      </p:sp>
      <p:sp>
        <p:nvSpPr>
          <p:cNvPr id="28" name="Текст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0" name="Рисунок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endParaRPr lang="ru-RU" dirty="0"/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5" name="Текст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3" name="Рисунок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endParaRPr lang="ru-RU" dirty="0"/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1" name="Рисунок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endParaRPr lang="ru-RU" dirty="0"/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8" name="Текст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6" name="Рисунок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endParaRPr lang="ru-RU" dirty="0"/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2" name="Рисунок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endParaRPr lang="ru-RU" dirty="0"/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1" name="Текст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9" name="Рисунок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endParaRPr lang="ru-RU" dirty="0"/>
          </a:p>
        </p:txBody>
      </p:sp>
      <p:sp>
        <p:nvSpPr>
          <p:cNvPr id="28" name="Текст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13" name="Рисунок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endParaRPr lang="ru-RU" dirty="0"/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3" name="Текст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ru-RU" dirty="0"/>
              <a:t>Заголовок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ru-RU"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tzgovorit.ru/news/blogery-obedinilis-chtoby-pomoch-podopechnym-bf-materinskoe-serdc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stolicaonego.ru/news/lidery-mnenij-obedinilis-chtoby-pomoch-podopechnym-fonda-materinskoe-serdtse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k.karelia.ru/social/stali-izvestny-pobediteli-blagotvoritelnoj-premii-blogery-karelii/" TargetMode="External"/><Relationship Id="rId13" Type="http://schemas.openxmlformats.org/officeDocument/2006/relationships/hyperlink" Target="https://vk.com/wall-28174864_78265" TargetMode="External"/><Relationship Id="rId18" Type="http://schemas.openxmlformats.org/officeDocument/2006/relationships/hyperlink" Target="https://vk.com/wall3955496_11071" TargetMode="External"/><Relationship Id="rId3" Type="http://schemas.openxmlformats.org/officeDocument/2006/relationships/hyperlink" Target="https://ptzgovorit.ru/news/blogery-obedinilis-chtoby-pomoch-podopechnym-bf-materinskoe-serdce" TargetMode="External"/><Relationship Id="rId7" Type="http://schemas.openxmlformats.org/officeDocument/2006/relationships/hyperlink" Target="https://sampotv360.ru/2023/07/24/zhitelej-respubliki-priglashayut-prisoedinitsya-k-masshtabnomu-blagotvoritelnomu-sobytiyu-goda-blogery-karelii/" TargetMode="External"/><Relationship Id="rId12" Type="http://schemas.openxmlformats.org/officeDocument/2006/relationships/hyperlink" Target="https://vk.com/wall-28174864_77170" TargetMode="External"/><Relationship Id="rId17" Type="http://schemas.openxmlformats.org/officeDocument/2006/relationships/hyperlink" Target="https://vk.com/wall3955496_10631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vk.com/wall-89382245_14537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vk.com/wall-29378821_2408565" TargetMode="External"/><Relationship Id="rId11" Type="http://schemas.openxmlformats.org/officeDocument/2006/relationships/hyperlink" Target="https://vk.com/away.php?to=https%3A%2F%2Fsampotv360.ru%2F2023%2F08%2F11%2Fblagotvoritelnyj-fond-materinskoe-serdcze-provodit-akcziyu-soberyom-detej-v-shkolu%2F&amp;post=-28174864_78265&amp;cc_key" TargetMode="External"/><Relationship Id="rId5" Type="http://schemas.openxmlformats.org/officeDocument/2006/relationships/hyperlink" Target="https://stolicaonego.ru/news/lidery-mnenij-obedinilis-chtoby-pomoch-podopechnym-fonda-materinskoe-serdtse/" TargetMode="External"/><Relationship Id="rId15" Type="http://schemas.openxmlformats.org/officeDocument/2006/relationships/hyperlink" Target="https://vk.com/wall-89382245_14122" TargetMode="External"/><Relationship Id="rId10" Type="http://schemas.openxmlformats.org/officeDocument/2006/relationships/hyperlink" Target="https://vk.com/wall-31079309_2059720" TargetMode="External"/><Relationship Id="rId4" Type="http://schemas.openxmlformats.org/officeDocument/2006/relationships/hyperlink" Target="https://vk.com/wall-16155569_924159" TargetMode="External"/><Relationship Id="rId9" Type="http://schemas.openxmlformats.org/officeDocument/2006/relationships/hyperlink" Target="https://vk.com/wall-30862910_343468" TargetMode="External"/><Relationship Id="rId14" Type="http://schemas.openxmlformats.org/officeDocument/2006/relationships/hyperlink" Target="https://vk.com/wall-28174864_7825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3492" y="1371600"/>
            <a:ext cx="6155473" cy="2854712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3400" dirty="0">
                <a:latin typeface="Century Gothic" panose="020B0502020202020204" pitchFamily="34" charset="0"/>
              </a:rPr>
              <a:t>Благотворительная премия </a:t>
            </a:r>
            <a:r>
              <a:rPr lang="ru-RU" sz="3400" dirty="0" smtClean="0">
                <a:latin typeface="Century Gothic" panose="020B0502020202020204" pitchFamily="34" charset="0"/>
              </a:rPr>
              <a:t/>
            </a:r>
            <a:br>
              <a:rPr lang="ru-RU" sz="3400" dirty="0" smtClean="0">
                <a:latin typeface="Century Gothic" panose="020B0502020202020204" pitchFamily="34" charset="0"/>
              </a:rPr>
            </a:br>
            <a:r>
              <a:rPr lang="ru-RU" sz="3400" dirty="0" smtClean="0">
                <a:latin typeface="Century Gothic" panose="020B0502020202020204" pitchFamily="34" charset="0"/>
              </a:rPr>
              <a:t>"</a:t>
            </a:r>
            <a:r>
              <a:rPr lang="ru-RU" sz="3400" dirty="0" err="1">
                <a:latin typeface="Century Gothic" panose="020B0502020202020204" pitchFamily="34" charset="0"/>
              </a:rPr>
              <a:t>Блогеры</a:t>
            </a:r>
            <a:r>
              <a:rPr lang="ru-RU" sz="3400" dirty="0">
                <a:latin typeface="Century Gothic" panose="020B0502020202020204" pitchFamily="34" charset="0"/>
              </a:rPr>
              <a:t> </a:t>
            </a:r>
            <a:r>
              <a:rPr lang="ru-RU" sz="3400" dirty="0" smtClean="0">
                <a:latin typeface="Century Gothic" panose="020B0502020202020204" pitchFamily="34" charset="0"/>
              </a:rPr>
              <a:t>Карелии"</a:t>
            </a:r>
            <a:r>
              <a:rPr lang="ru-RU" sz="3400" dirty="0">
                <a:latin typeface="Century Gothic" panose="020B0502020202020204" pitchFamily="34" charset="0"/>
              </a:rPr>
              <a:t/>
            </a:r>
            <a:br>
              <a:rPr lang="ru-RU" sz="3400" dirty="0">
                <a:latin typeface="Century Gothic" panose="020B0502020202020204" pitchFamily="34" charset="0"/>
              </a:rPr>
            </a:br>
            <a:endParaRPr lang="ru-RU" sz="3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5391" y="336549"/>
            <a:ext cx="7915474" cy="768096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3600" dirty="0">
                <a:latin typeface="Century Gothic" panose="020B0502020202020204" pitchFamily="34" charset="0"/>
              </a:rPr>
              <a:t>Благотворительная премия "</a:t>
            </a:r>
            <a:r>
              <a:rPr lang="ru-RU" sz="3600" dirty="0" err="1">
                <a:latin typeface="Century Gothic" panose="020B0502020202020204" pitchFamily="34" charset="0"/>
              </a:rPr>
              <a:t>Блогеры</a:t>
            </a:r>
            <a:r>
              <a:rPr lang="ru-RU" sz="3600" dirty="0">
                <a:latin typeface="Century Gothic" panose="020B0502020202020204" pitchFamily="34" charset="0"/>
              </a:rPr>
              <a:t> </a:t>
            </a:r>
            <a:r>
              <a:rPr lang="ru-RU" sz="3600" dirty="0" smtClean="0">
                <a:latin typeface="Century Gothic" panose="020B0502020202020204" pitchFamily="34" charset="0"/>
              </a:rPr>
              <a:t>Карелии"</a:t>
            </a:r>
            <a:endParaRPr lang="ru-RU" sz="3600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391" y="1851158"/>
            <a:ext cx="7740726" cy="2700528"/>
          </a:xfrm>
        </p:spPr>
        <p:txBody>
          <a:bodyPr rtlCol="0"/>
          <a:lstStyle>
            <a:defPPr>
              <a:defRPr lang="ru-RU"/>
            </a:defPPr>
          </a:lstStyle>
          <a:p>
            <a:pPr algn="just"/>
            <a:r>
              <a:rPr lang="ru-RU" sz="1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Справочная информация: </a:t>
            </a:r>
            <a:r>
              <a:rPr lang="ru-RU" sz="1800" dirty="0">
                <a:solidFill>
                  <a:srgbClr val="202C8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Благотворительная премия </a:t>
            </a:r>
            <a:r>
              <a:rPr lang="ru-RU" sz="1800" dirty="0" smtClean="0">
                <a:solidFill>
                  <a:srgbClr val="202C8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проводится </a:t>
            </a:r>
            <a:r>
              <a:rPr lang="ru-RU" sz="1800" dirty="0">
                <a:solidFill>
                  <a:srgbClr val="202C8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 целью привлечения внимания к проблемам семей, оказавшихся в сложной жизненной ситуации, и детям, оставшимся без попечения родителей. Чтобы дойти до финала, участникам премии необходимо пройти несколько этапов, ключевые из которых - организация благотворительной акции в поддержку фонда «Материнское сердце» и проведение нескольких часов с его подопечными и освещение этих активностей в своих </a:t>
            </a:r>
            <a:r>
              <a:rPr lang="ru-RU" sz="1800" dirty="0" err="1" smtClean="0">
                <a:solidFill>
                  <a:srgbClr val="202C8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соцсетях</a:t>
            </a:r>
            <a:endParaRPr lang="ru-RU" sz="1800" dirty="0" smtClean="0">
              <a:solidFill>
                <a:srgbClr val="202C8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" sz="1800" b="1" dirty="0">
                <a:solidFill>
                  <a:schemeClr val="dk1"/>
                </a:solidFill>
                <a:latin typeface="Century Gothic" panose="020B0502020202020204" pitchFamily="34" charset="0"/>
              </a:rPr>
              <a:t>Организаторы: </a:t>
            </a:r>
            <a:r>
              <a:rPr lang="ru-RU" sz="1800" dirty="0">
                <a:latin typeface="Century Gothic" panose="020B0502020202020204" pitchFamily="34" charset="0"/>
              </a:rPr>
              <a:t>Благотворительный фонд «Материнское сердце», предприниматель И.И. </a:t>
            </a:r>
            <a:r>
              <a:rPr lang="ru-RU" sz="1800" dirty="0" err="1">
                <a:latin typeface="Century Gothic" panose="020B0502020202020204" pitchFamily="34" charset="0"/>
              </a:rPr>
              <a:t>Зиннатулина</a:t>
            </a:r>
            <a:r>
              <a:rPr lang="ru-RU" sz="1800" dirty="0">
                <a:latin typeface="Century Gothic" panose="020B0502020202020204" pitchFamily="34" charset="0"/>
              </a:rPr>
              <a:t>, SMM - агентство «</a:t>
            </a:r>
            <a:r>
              <a:rPr lang="ru-RU" sz="1800" dirty="0" err="1">
                <a:latin typeface="Century Gothic" panose="020B0502020202020204" pitchFamily="34" charset="0"/>
              </a:rPr>
              <a:t>Simple</a:t>
            </a:r>
            <a:r>
              <a:rPr lang="ru-RU" sz="1800" dirty="0">
                <a:latin typeface="Century Gothic" panose="020B0502020202020204" pitchFamily="34" charset="0"/>
              </a:rPr>
              <a:t>», продюсерский центр </a:t>
            </a:r>
            <a:r>
              <a:rPr lang="ru-RU" sz="1800" dirty="0" smtClean="0">
                <a:latin typeface="Century Gothic" panose="020B0502020202020204" pitchFamily="34" charset="0"/>
              </a:rPr>
              <a:t>«</a:t>
            </a:r>
            <a:r>
              <a:rPr lang="ru-RU" sz="1800" dirty="0" err="1" smtClean="0">
                <a:latin typeface="Century Gothic" panose="020B0502020202020204" pitchFamily="34" charset="0"/>
              </a:rPr>
              <a:t>Инсайт</a:t>
            </a:r>
            <a:r>
              <a:rPr lang="ru-RU" sz="1800" dirty="0" smtClean="0">
                <a:latin typeface="Century Gothic" panose="020B0502020202020204" pitchFamily="34" charset="0"/>
              </a:rPr>
              <a:t> Люди» </a:t>
            </a:r>
            <a:r>
              <a:rPr lang="ru-RU" sz="1800" dirty="0">
                <a:latin typeface="Century Gothic" panose="020B0502020202020204" pitchFamily="34" charset="0"/>
              </a:rPr>
              <a:t>в </a:t>
            </a:r>
            <a:r>
              <a:rPr lang="ru-RU" sz="1800" dirty="0" smtClean="0">
                <a:latin typeface="Century Gothic" panose="020B0502020202020204" pitchFamily="34" charset="0"/>
              </a:rPr>
              <a:t>Петрозаводске</a:t>
            </a:r>
          </a:p>
          <a:p>
            <a:pPr algn="just"/>
            <a:endParaRPr lang="ru-RU" sz="1800" dirty="0">
              <a:latin typeface="Century Gothic" panose="020B0502020202020204" pitchFamily="34" charset="0"/>
            </a:endParaRPr>
          </a:p>
          <a:p>
            <a:pPr algn="just"/>
            <a:r>
              <a:rPr lang="ru" sz="1800" b="1" dirty="0">
                <a:solidFill>
                  <a:schemeClr val="dk1"/>
                </a:solidFill>
                <a:latin typeface="Century Gothic" panose="020B0502020202020204" pitchFamily="34" charset="0"/>
              </a:rPr>
              <a:t>Участники: </a:t>
            </a:r>
            <a:r>
              <a:rPr lang="ru-RU" sz="1800" dirty="0">
                <a:latin typeface="Century Gothic" panose="020B0502020202020204" pitchFamily="34" charset="0"/>
              </a:rPr>
              <a:t>Жители Карелии, ведущие блоги в социальных сетях, творческие деятели, предприниматели и волонтеры</a:t>
            </a:r>
          </a:p>
          <a:p>
            <a:pPr algn="just"/>
            <a:endParaRPr lang="ru-RU" sz="1800" dirty="0">
              <a:latin typeface="Century Gothic" panose="020B0502020202020204" pitchFamily="34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74" y="3143207"/>
            <a:ext cx="1644433" cy="3523785"/>
          </a:xfrm>
          <a:prstGeom prst="rect">
            <a:avLst/>
          </a:prstGeom>
          <a:ln>
            <a:solidFill>
              <a:srgbClr val="202C8F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734" y="4214682"/>
            <a:ext cx="3679903" cy="2452310"/>
          </a:xfrm>
          <a:prstGeom prst="rect">
            <a:avLst/>
          </a:prstGeom>
          <a:ln>
            <a:solidFill>
              <a:srgbClr val="202C8F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83" y="2625824"/>
            <a:ext cx="2680089" cy="1786028"/>
          </a:xfrm>
          <a:prstGeom prst="rect">
            <a:avLst/>
          </a:prstGeom>
          <a:ln>
            <a:solidFill>
              <a:srgbClr val="202C8F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504" y="361422"/>
            <a:ext cx="3263007" cy="2174488"/>
          </a:xfrm>
          <a:prstGeom prst="rect">
            <a:avLst/>
          </a:prstGeom>
          <a:ln>
            <a:solidFill>
              <a:srgbClr val="202C8F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245" y="2246054"/>
            <a:ext cx="2677339" cy="1784195"/>
          </a:xfrm>
          <a:prstGeom prst="rect">
            <a:avLst/>
          </a:prstGeom>
          <a:ln>
            <a:solidFill>
              <a:srgbClr val="202C8F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59" y="4262755"/>
            <a:ext cx="3353881" cy="2235047"/>
          </a:xfrm>
          <a:prstGeom prst="rect">
            <a:avLst/>
          </a:prstGeom>
          <a:ln>
            <a:solidFill>
              <a:srgbClr val="202C8F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756" y="449747"/>
            <a:ext cx="1926497" cy="2865863"/>
          </a:xfrm>
          <a:prstGeom prst="rect">
            <a:avLst/>
          </a:prstGeom>
          <a:ln>
            <a:solidFill>
              <a:srgbClr val="202C8F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46" y="2399537"/>
            <a:ext cx="3641624" cy="2731218"/>
          </a:xfrm>
          <a:prstGeom prst="rect">
            <a:avLst/>
          </a:prstGeom>
          <a:ln>
            <a:solidFill>
              <a:srgbClr val="202C8F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63" y="271508"/>
            <a:ext cx="1881344" cy="2658922"/>
          </a:xfrm>
          <a:prstGeom prst="rect">
            <a:avLst/>
          </a:prstGeom>
          <a:ln>
            <a:solidFill>
              <a:srgbClr val="202C8F"/>
            </a:solidFill>
          </a:ln>
        </p:spPr>
      </p:pic>
    </p:spTree>
    <p:extLst>
      <p:ext uri="{BB962C8B-B14F-4D97-AF65-F5344CB8AC3E}">
        <p14:creationId xmlns:p14="http://schemas.microsoft.com/office/powerpoint/2010/main" val="30156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09274" y="870630"/>
            <a:ext cx="8211015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360"/>
              </a:spcBef>
            </a:pPr>
            <a:r>
              <a:rPr lang="ru-RU" sz="1400" b="1" i="1" dirty="0" smtClean="0">
                <a:latin typeface="Century Gothic" panose="020B0502020202020204" pitchFamily="34" charset="0"/>
              </a:rPr>
              <a:t>«Подобные </a:t>
            </a:r>
            <a:r>
              <a:rPr lang="ru-RU" sz="1400" b="1" i="1" dirty="0">
                <a:latin typeface="Century Gothic" panose="020B0502020202020204" pitchFamily="34" charset="0"/>
              </a:rPr>
              <a:t>мероприятия имеют большое значение не только для тех, кому адресована поддержка, - они воспитывают в обществе чувство взаимопомощи и милосердия. Обладая мощнейшим информационным ресурсом, </a:t>
            </a:r>
            <a:r>
              <a:rPr lang="ru-RU" sz="1400" b="1" i="1" dirty="0" err="1">
                <a:latin typeface="Century Gothic" panose="020B0502020202020204" pitchFamily="34" charset="0"/>
              </a:rPr>
              <a:t>блогеры</a:t>
            </a:r>
            <a:r>
              <a:rPr lang="ru-RU" sz="1400" b="1" i="1" dirty="0">
                <a:latin typeface="Century Gothic" panose="020B0502020202020204" pitchFamily="34" charset="0"/>
              </a:rPr>
              <a:t> показали, что добро делать просто, и донесли идею помощи нуждающимся до большого количества </a:t>
            </a:r>
            <a:r>
              <a:rPr lang="ru-RU" sz="1400" b="1" i="1" dirty="0" smtClean="0">
                <a:latin typeface="Century Gothic" panose="020B0502020202020204" pitchFamily="34" charset="0"/>
              </a:rPr>
              <a:t>людей»</a:t>
            </a:r>
            <a:r>
              <a:rPr lang="ru-RU" sz="1400" dirty="0" smtClean="0">
                <a:latin typeface="Century Gothic" panose="020B0502020202020204" pitchFamily="34" charset="0"/>
              </a:rPr>
              <a:t>, - </a:t>
            </a:r>
            <a:r>
              <a:rPr lang="ru-RU" sz="1400" dirty="0">
                <a:latin typeface="Century Gothic" panose="020B0502020202020204" pitchFamily="34" charset="0"/>
              </a:rPr>
              <a:t>отмечает </a:t>
            </a:r>
            <a:r>
              <a:rPr lang="ru-RU" sz="1400" dirty="0" smtClean="0">
                <a:latin typeface="Century Gothic" panose="020B0502020202020204" pitchFamily="34" charset="0"/>
              </a:rPr>
              <a:t>председатель попечительского совета благотворительного фонда </a:t>
            </a:r>
            <a:r>
              <a:rPr lang="ru-RU" sz="1400" dirty="0">
                <a:latin typeface="Century Gothic" panose="020B0502020202020204" pitchFamily="34" charset="0"/>
              </a:rPr>
              <a:t>«Материнское сердце», организатор премии в 2022 и 2023 годах </a:t>
            </a:r>
            <a:r>
              <a:rPr lang="ru-RU" sz="1400" dirty="0" err="1">
                <a:latin typeface="Century Gothic" panose="020B0502020202020204" pitchFamily="34" charset="0"/>
              </a:rPr>
              <a:t>Ильсия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Зиннатулина</a:t>
            </a:r>
            <a:r>
              <a:rPr lang="ru-RU" sz="1400" dirty="0">
                <a:latin typeface="Century Gothic" panose="020B0502020202020204" pitchFamily="34" charset="0"/>
              </a:rPr>
              <a:t> (источник: </a:t>
            </a:r>
            <a:r>
              <a:rPr lang="en-US" sz="1400" dirty="0">
                <a:latin typeface="Century Gothic" panose="020B0502020202020204" pitchFamily="34" charset="0"/>
                <a:hlinkClick r:id="rId3"/>
              </a:rPr>
              <a:t>https://</a:t>
            </a:r>
            <a:r>
              <a:rPr lang="en-US" sz="1400" dirty="0" smtClean="0">
                <a:latin typeface="Century Gothic" panose="020B0502020202020204" pitchFamily="34" charset="0"/>
                <a:hlinkClick r:id="rId3"/>
              </a:rPr>
              <a:t>ptzgovorit.ru/news/blogery-obedinilis-chtoby-pomoch-podopechnym-bf-materinskoe-serdce</a:t>
            </a:r>
            <a:r>
              <a:rPr lang="ru-RU" sz="1400" dirty="0" smtClean="0">
                <a:latin typeface="Century Gothic" panose="020B0502020202020204" pitchFamily="34" charset="0"/>
              </a:rPr>
              <a:t>)</a:t>
            </a:r>
          </a:p>
          <a:p>
            <a:pPr lvl="0" algn="just" defTabSz="914400">
              <a:spcBef>
                <a:spcPts val="360"/>
              </a:spcBef>
            </a:pPr>
            <a:endParaRPr lang="ru-RU" sz="1400" dirty="0">
              <a:latin typeface="Century Gothic" panose="020B0502020202020204" pitchFamily="34" charset="0"/>
            </a:endParaRPr>
          </a:p>
          <a:p>
            <a:pPr lvl="0" algn="just" defTabSz="914400">
              <a:spcBef>
                <a:spcPts val="360"/>
              </a:spcBef>
            </a:pPr>
            <a:r>
              <a:rPr lang="ru-RU" sz="1400" b="1" i="1" dirty="0">
                <a:latin typeface="Century Gothic" panose="020B0502020202020204" pitchFamily="34" charset="0"/>
              </a:rPr>
              <a:t>«Сейчас время новой искренности, когда люди доверяют людям. Социальный капитал становится ключевым для развития как некоммерческой, так и предпринимательской деятельности, а социальные сети драйвером </a:t>
            </a:r>
            <a:r>
              <a:rPr lang="ru-RU" sz="1400" b="1" i="1" dirty="0" err="1">
                <a:latin typeface="Century Gothic" panose="020B0502020202020204" pitchFamily="34" charset="0"/>
              </a:rPr>
              <a:t>медийности</a:t>
            </a:r>
            <a:r>
              <a:rPr lang="ru-RU" sz="1400" b="1" i="1" dirty="0">
                <a:latin typeface="Century Gothic" panose="020B0502020202020204" pitchFamily="34" charset="0"/>
              </a:rPr>
              <a:t>. </a:t>
            </a:r>
            <a:r>
              <a:rPr lang="ru-RU" sz="1400" b="1" i="1" dirty="0" err="1">
                <a:latin typeface="Century Gothic" panose="020B0502020202020204" pitchFamily="34" charset="0"/>
              </a:rPr>
              <a:t>Блогер</a:t>
            </a:r>
            <a:r>
              <a:rPr lang="ru-RU" sz="1400" b="1" i="1" dirty="0">
                <a:latin typeface="Century Gothic" panose="020B0502020202020204" pitchFamily="34" charset="0"/>
              </a:rPr>
              <a:t>, имеющий до 2000 подписчиков, - это </a:t>
            </a:r>
            <a:r>
              <a:rPr lang="ru-RU" sz="1400" b="1" i="1" dirty="0" err="1">
                <a:latin typeface="Century Gothic" panose="020B0502020202020204" pitchFamily="34" charset="0"/>
              </a:rPr>
              <a:t>наноинфлюэнсер</a:t>
            </a:r>
            <a:r>
              <a:rPr lang="ru-RU" sz="1400" b="1" i="1" dirty="0">
                <a:latin typeface="Century Gothic" panose="020B0502020202020204" pitchFamily="34" charset="0"/>
              </a:rPr>
              <a:t>, который способен вести за собой ближайшее окружение и менять жизнь на своей территории к лучшему. </a:t>
            </a:r>
            <a:r>
              <a:rPr lang="ru-RU" sz="1400" b="1" i="1" dirty="0" err="1">
                <a:latin typeface="Century Gothic" panose="020B0502020202020204" pitchFamily="34" charset="0"/>
              </a:rPr>
              <a:t>Блогеру</a:t>
            </a:r>
            <a:r>
              <a:rPr lang="ru-RU" sz="1400" b="1" i="1" dirty="0">
                <a:latin typeface="Century Gothic" panose="020B0502020202020204" pitchFamily="34" charset="0"/>
              </a:rPr>
              <a:t> с лояльной аудиторией относительно легко пользоваться волонтерским </a:t>
            </a:r>
            <a:r>
              <a:rPr lang="ru-RU" sz="1400" b="1" i="1" dirty="0" err="1">
                <a:latin typeface="Century Gothic" panose="020B0502020202020204" pitchFamily="34" charset="0"/>
              </a:rPr>
              <a:t>фандрайзингом</a:t>
            </a:r>
            <a:r>
              <a:rPr lang="ru-RU" sz="1400" b="1" i="1" dirty="0">
                <a:latin typeface="Century Gothic" panose="020B0502020202020204" pitchFamily="34" charset="0"/>
              </a:rPr>
              <a:t>, который активно применяется в мировой практике филантропии и благотворительности. В этом случае ты не просто переводишь деньги в благотворительный фонд, а организуешь сборы в его поддержку и становишься волонтером!»</a:t>
            </a:r>
            <a:r>
              <a:rPr lang="ru-RU" sz="1400" dirty="0">
                <a:latin typeface="Century Gothic" panose="020B0502020202020204" pitchFamily="34" charset="0"/>
              </a:rPr>
              <a:t>, - делится участница премии 2023 года Наталья Козловская (источник: </a:t>
            </a:r>
            <a:r>
              <a:rPr lang="en-US" sz="1400" dirty="0">
                <a:latin typeface="Century Gothic" panose="020B0502020202020204" pitchFamily="34" charset="0"/>
                <a:hlinkClick r:id="rId4"/>
              </a:rPr>
              <a:t>https://stolicaonego.ru/news/lidery-mnenij-obedinilis-chtoby-pomoch-podopechnym-fonda-materinskoe-serdtse/</a:t>
            </a:r>
            <a:r>
              <a:rPr lang="ru-RU" sz="1400" dirty="0">
                <a:latin typeface="Century Gothic" panose="020B0502020202020204" pitchFamily="34" charset="0"/>
              </a:rPr>
              <a:t>)</a:t>
            </a:r>
          </a:p>
          <a:p>
            <a:pPr lvl="0" algn="just" defTabSz="914400">
              <a:spcBef>
                <a:spcPts val="360"/>
              </a:spcBef>
            </a:pPr>
            <a:endParaRPr lang="ru-RU" sz="1400" dirty="0">
              <a:latin typeface="Century Gothic" panose="020B0502020202020204" pitchFamily="34" charset="0"/>
            </a:endParaRPr>
          </a:p>
          <a:p>
            <a:pPr algn="just" defTabSz="914400">
              <a:spcBef>
                <a:spcPts val="360"/>
              </a:spcBef>
            </a:pPr>
            <a:r>
              <a:rPr lang="ru-RU" sz="1400" b="1" i="1" dirty="0">
                <a:latin typeface="Century Gothic" panose="020B0502020202020204" pitchFamily="34" charset="0"/>
              </a:rPr>
              <a:t>«Самый ценный ресурс премии — это люди, которые возвращаются снова и снова с огромным желанием помогать. А это значит, что «Вместе мы можем многое!» — не пустые слова», </a:t>
            </a:r>
            <a:r>
              <a:rPr lang="ru-RU" sz="1400" dirty="0">
                <a:latin typeface="Century Gothic" panose="020B0502020202020204" pitchFamily="34" charset="0"/>
              </a:rPr>
              <a:t>— делятся организаторы премии в 2023 году (источник: </a:t>
            </a:r>
            <a:r>
              <a:rPr lang="en-US" sz="1400" dirty="0">
                <a:latin typeface="Century Gothic" panose="020B0502020202020204" pitchFamily="34" charset="0"/>
                <a:hlinkClick r:id="rId4"/>
              </a:rPr>
              <a:t>https://stolicaonego.ru/news/lidery-mnenij-obedinilis-chtoby-pomoch-podopechnym-fonda-materinskoe-serdtse/</a:t>
            </a:r>
            <a:r>
              <a:rPr lang="ru-RU" sz="1400" dirty="0" smtClean="0">
                <a:latin typeface="Century Gothic" panose="020B0502020202020204" pitchFamily="34" charset="0"/>
              </a:rPr>
              <a:t>)</a:t>
            </a:r>
          </a:p>
          <a:p>
            <a:pPr algn="just" defTabSz="914400">
              <a:spcBef>
                <a:spcPts val="360"/>
              </a:spcBef>
            </a:pPr>
            <a:endParaRPr lang="ru-RU" sz="1400" dirty="0" smtClean="0">
              <a:latin typeface="Century Gothic" panose="020B0502020202020204" pitchFamily="34" charset="0"/>
            </a:endParaRPr>
          </a:p>
          <a:p>
            <a:pPr lvl="0" algn="just" defTabSz="914400">
              <a:spcBef>
                <a:spcPts val="360"/>
              </a:spcBef>
            </a:pP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09274" y="276928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600" b="1" cap="all" dirty="0" smtClean="0">
                <a:solidFill>
                  <a:srgbClr val="1F2C8F"/>
                </a:solidFill>
                <a:latin typeface="Century Gothic" panose="020B0502020202020204" pitchFamily="34" charset="0"/>
                <a:ea typeface="+mj-ea"/>
                <a:cs typeface="+mj-cs"/>
              </a:rPr>
              <a:t>Люди – о премии:</a:t>
            </a:r>
            <a:endParaRPr lang="ru-RU" sz="2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035" y="2175444"/>
            <a:ext cx="1889212" cy="1887737"/>
          </a:xfrm>
          <a:prstGeom prst="rect">
            <a:avLst/>
          </a:prstGeom>
          <a:ln>
            <a:solidFill>
              <a:srgbClr val="202C8F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6" t="23605" r="11871" b="15923"/>
          <a:stretch/>
        </p:blipFill>
        <p:spPr>
          <a:xfrm>
            <a:off x="3309070" y="2770563"/>
            <a:ext cx="2567026" cy="2585235"/>
          </a:xfrm>
          <a:prstGeom prst="rect">
            <a:avLst/>
          </a:prstGeom>
          <a:ln>
            <a:solidFill>
              <a:srgbClr val="202C8F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367" y="3874996"/>
            <a:ext cx="2837636" cy="2128227"/>
          </a:xfrm>
          <a:prstGeom prst="rect">
            <a:avLst/>
          </a:prstGeom>
          <a:ln>
            <a:solidFill>
              <a:srgbClr val="202C8F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38" y="461175"/>
            <a:ext cx="2152275" cy="2869701"/>
          </a:xfrm>
          <a:prstGeom prst="rect">
            <a:avLst/>
          </a:prstGeom>
          <a:ln>
            <a:solidFill>
              <a:srgbClr val="202C8F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545" y="4382430"/>
            <a:ext cx="2702035" cy="2020194"/>
          </a:xfrm>
          <a:prstGeom prst="rect">
            <a:avLst/>
          </a:prstGeom>
          <a:ln>
            <a:solidFill>
              <a:srgbClr val="202C8F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74" y="4063180"/>
            <a:ext cx="1844732" cy="2459643"/>
          </a:xfrm>
          <a:prstGeom prst="rect">
            <a:avLst/>
          </a:prstGeom>
          <a:ln>
            <a:solidFill>
              <a:srgbClr val="202C8F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584" y="511930"/>
            <a:ext cx="3273413" cy="2143062"/>
          </a:xfrm>
          <a:prstGeom prst="rect">
            <a:avLst/>
          </a:prstGeom>
          <a:ln>
            <a:solidFill>
              <a:srgbClr val="202C8F"/>
            </a:solidFill>
          </a:ln>
        </p:spPr>
      </p:pic>
    </p:spTree>
    <p:extLst>
      <p:ext uri="{BB962C8B-B14F-4D97-AF65-F5344CB8AC3E}">
        <p14:creationId xmlns:p14="http://schemas.microsoft.com/office/powerpoint/2010/main" val="1270785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078" y="681563"/>
            <a:ext cx="5810454" cy="66751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dirty="0" smtClean="0">
                <a:latin typeface="Century Gothic" panose="020B0502020202020204" pitchFamily="34" charset="0"/>
              </a:rPr>
              <a:t>СМИ – о премии: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7945" y="1349074"/>
            <a:ext cx="694416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  <a:hlinkClick r:id="rId3"/>
              </a:rPr>
              <a:t>https://</a:t>
            </a:r>
            <a:r>
              <a:rPr lang="ru-RU" sz="1400" dirty="0" smtClean="0">
                <a:latin typeface="Century Gothic" panose="020B0502020202020204" pitchFamily="34" charset="0"/>
                <a:hlinkClick r:id="rId3"/>
              </a:rPr>
              <a:t>ptzgovorit.ru/news/blogery-obedinilis-chtoby-pomoch-podopechnym-bf-materinskoe-serdce</a:t>
            </a: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02C8F"/>
                </a:solidFill>
                <a:latin typeface="Century Gothic" panose="020B0502020202020204" pitchFamily="34" charset="0"/>
                <a:hlinkClick r:id="rId4"/>
              </a:rPr>
              <a:t>https://vk.com/wall-16155569_924159</a:t>
            </a:r>
            <a:endParaRPr lang="ru-RU" sz="1400" dirty="0">
              <a:solidFill>
                <a:srgbClr val="202C8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entury Gothic" panose="020B0502020202020204" pitchFamily="34" charset="0"/>
                <a:hlinkClick r:id="rId5"/>
              </a:rPr>
              <a:t>https</a:t>
            </a:r>
            <a:r>
              <a:rPr lang="ru-RU" sz="1400" dirty="0">
                <a:latin typeface="Century Gothic" panose="020B0502020202020204" pitchFamily="34" charset="0"/>
                <a:hlinkClick r:id="rId5"/>
              </a:rPr>
              <a:t>://stolicaonego.ru/news/lidery-mnenij-obedinilis-chtoby-pomoch-podopechnym-fonda-materinskoe-serdtse</a:t>
            </a:r>
            <a:r>
              <a:rPr lang="ru-RU" sz="1400" dirty="0" smtClean="0">
                <a:latin typeface="Century Gothic" panose="020B0502020202020204" pitchFamily="34" charset="0"/>
                <a:hlinkClick r:id="rId5"/>
              </a:rPr>
              <a:t>/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  <a:hlinkClick r:id="rId6"/>
              </a:rPr>
              <a:t>https://</a:t>
            </a:r>
            <a:r>
              <a:rPr lang="en-US" sz="1400" dirty="0" smtClean="0">
                <a:latin typeface="Century Gothic" panose="020B0502020202020204" pitchFamily="34" charset="0"/>
                <a:hlinkClick r:id="rId6"/>
              </a:rPr>
              <a:t>vk.com/wall-29378821_2408565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  <a:hlinkClick r:id="rId7"/>
              </a:rPr>
              <a:t>https://sampotv360.ru/2023/07/24/zhitelej-respubliki-priglashayut-prisoedinitsya-k-masshtabnomu-blagotvoritelnomu-sobytiyu-goda-blogery-karelii</a:t>
            </a:r>
            <a:r>
              <a:rPr lang="en-US" sz="1400" dirty="0" smtClean="0">
                <a:latin typeface="Century Gothic" panose="020B0502020202020204" pitchFamily="34" charset="0"/>
                <a:hlinkClick r:id="rId7"/>
              </a:rPr>
              <a:t>/</a:t>
            </a: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entury Gothic" panose="020B0502020202020204" pitchFamily="34" charset="0"/>
                <a:hlinkClick r:id="rId8"/>
              </a:rPr>
              <a:t>https://rk.karelia.ru/social/stali-izvestny-pobediteli-blagotvoritelnoj-premii-blogery-karelii/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02C8F"/>
                </a:solidFill>
                <a:latin typeface="Century Gothic" panose="020B0502020202020204" pitchFamily="34" charset="0"/>
                <a:hlinkClick r:id="rId9"/>
              </a:rPr>
              <a:t>https://vk.com/wall-30862910_343468</a:t>
            </a:r>
            <a:endParaRPr lang="ru-RU" sz="1400" dirty="0">
              <a:solidFill>
                <a:srgbClr val="202C8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entury Gothic" panose="020B0502020202020204" pitchFamily="34" charset="0"/>
                <a:hlinkClick r:id="rId10"/>
              </a:rPr>
              <a:t>https</a:t>
            </a:r>
            <a:r>
              <a:rPr lang="ru-RU" sz="1400" dirty="0">
                <a:latin typeface="Century Gothic" panose="020B0502020202020204" pitchFamily="34" charset="0"/>
                <a:hlinkClick r:id="rId10"/>
              </a:rPr>
              <a:t>://</a:t>
            </a:r>
            <a:r>
              <a:rPr lang="ru-RU" sz="1400" dirty="0" smtClean="0">
                <a:latin typeface="Century Gothic" panose="020B0502020202020204" pitchFamily="34" charset="0"/>
                <a:hlinkClick r:id="rId10"/>
              </a:rPr>
              <a:t>vk.com/wall-31079309_2059720</a:t>
            </a: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  <a:hlinkClick r:id="rId11"/>
              </a:rPr>
              <a:t>https://vk.com/away.php?to=https%3A%2F%2Fsampotv360.ru%2F2023%2F08%2F11%2Fblagotvoritelnyj-fond-materinskoe-serdcze-provodit-akcziyu-soberyom-detej-v-shkolu%2F&amp;post=-28174864_78265&amp;cc_key</a:t>
            </a:r>
            <a:r>
              <a:rPr lang="ru-RU" sz="1400" dirty="0" smtClean="0">
                <a:latin typeface="Century Gothic" panose="020B0502020202020204" pitchFamily="34" charset="0"/>
              </a:rPr>
              <a:t>=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202C8F"/>
                </a:solidFill>
                <a:latin typeface="Century Gothic" panose="020B0502020202020204" pitchFamily="34" charset="0"/>
                <a:hlinkClick r:id="rId12"/>
              </a:rPr>
              <a:t>https</a:t>
            </a:r>
            <a:r>
              <a:rPr lang="ru-RU" sz="1400" dirty="0">
                <a:solidFill>
                  <a:srgbClr val="202C8F"/>
                </a:solidFill>
                <a:latin typeface="Century Gothic" panose="020B0502020202020204" pitchFamily="34" charset="0"/>
                <a:hlinkClick r:id="rId12"/>
              </a:rPr>
              <a:t>://</a:t>
            </a:r>
            <a:r>
              <a:rPr lang="ru-RU" sz="1400" dirty="0" smtClean="0">
                <a:solidFill>
                  <a:srgbClr val="202C8F"/>
                </a:solidFill>
                <a:latin typeface="Century Gothic" panose="020B0502020202020204" pitchFamily="34" charset="0"/>
                <a:hlinkClick r:id="rId12"/>
              </a:rPr>
              <a:t>vk.com/wall-28174864_77170</a:t>
            </a:r>
            <a:endParaRPr lang="ru-RU" sz="1400" dirty="0">
              <a:solidFill>
                <a:srgbClr val="202C8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202C8F"/>
                </a:solidFill>
                <a:latin typeface="Century Gothic" panose="020B0502020202020204" pitchFamily="34" charset="0"/>
                <a:hlinkClick r:id="rId13"/>
              </a:rPr>
              <a:t>https://vk.com/wall-28174864_78265</a:t>
            </a:r>
            <a:endParaRPr lang="ru-RU" sz="1400" dirty="0" smtClean="0">
              <a:solidFill>
                <a:srgbClr val="202C8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202C8F"/>
                </a:solidFill>
                <a:latin typeface="Century Gothic" panose="020B0502020202020204" pitchFamily="34" charset="0"/>
                <a:hlinkClick r:id="rId14"/>
              </a:rPr>
              <a:t>https</a:t>
            </a:r>
            <a:r>
              <a:rPr lang="en-US" sz="1400" dirty="0">
                <a:solidFill>
                  <a:srgbClr val="202C8F"/>
                </a:solidFill>
                <a:latin typeface="Century Gothic" panose="020B0502020202020204" pitchFamily="34" charset="0"/>
                <a:hlinkClick r:id="rId14"/>
              </a:rPr>
              <a:t>://</a:t>
            </a:r>
            <a:r>
              <a:rPr lang="en-US" sz="1400" dirty="0" smtClean="0">
                <a:solidFill>
                  <a:srgbClr val="202C8F"/>
                </a:solidFill>
                <a:latin typeface="Century Gothic" panose="020B0502020202020204" pitchFamily="34" charset="0"/>
                <a:hlinkClick r:id="rId14"/>
              </a:rPr>
              <a:t>vk.com/wall-28174864_78254</a:t>
            </a:r>
            <a:endParaRPr lang="ru-RU" sz="1400" dirty="0" smtClean="0">
              <a:solidFill>
                <a:srgbClr val="202C8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202C8F"/>
                </a:solidFill>
                <a:latin typeface="Century Gothic" panose="020B0502020202020204" pitchFamily="34" charset="0"/>
                <a:hlinkClick r:id="rId15"/>
              </a:rPr>
              <a:t>https</a:t>
            </a:r>
            <a:r>
              <a:rPr lang="ru-RU" sz="1400" dirty="0">
                <a:solidFill>
                  <a:srgbClr val="202C8F"/>
                </a:solidFill>
                <a:latin typeface="Century Gothic" panose="020B0502020202020204" pitchFamily="34" charset="0"/>
                <a:hlinkClick r:id="rId15"/>
              </a:rPr>
              <a:t>://</a:t>
            </a:r>
            <a:r>
              <a:rPr lang="ru-RU" sz="1400" dirty="0" smtClean="0">
                <a:solidFill>
                  <a:srgbClr val="202C8F"/>
                </a:solidFill>
                <a:latin typeface="Century Gothic" panose="020B0502020202020204" pitchFamily="34" charset="0"/>
                <a:hlinkClick r:id="rId15"/>
              </a:rPr>
              <a:t>vk.com/wall-89382245_14122</a:t>
            </a:r>
            <a:endParaRPr lang="ru-RU" sz="1400" dirty="0" smtClean="0">
              <a:solidFill>
                <a:srgbClr val="202C8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02C8F"/>
                </a:solidFill>
                <a:latin typeface="Century Gothic" panose="020B0502020202020204" pitchFamily="34" charset="0"/>
                <a:hlinkClick r:id="rId16"/>
              </a:rPr>
              <a:t>https://</a:t>
            </a:r>
            <a:r>
              <a:rPr lang="en-US" sz="1400" dirty="0" smtClean="0">
                <a:solidFill>
                  <a:srgbClr val="202C8F"/>
                </a:solidFill>
                <a:latin typeface="Century Gothic" panose="020B0502020202020204" pitchFamily="34" charset="0"/>
                <a:hlinkClick r:id="rId16"/>
              </a:rPr>
              <a:t>vk.com/wall-89382245_145</a:t>
            </a:r>
            <a:r>
              <a:rPr lang="ru-RU" sz="1400" dirty="0" smtClean="0">
                <a:solidFill>
                  <a:srgbClr val="202C8F"/>
                </a:solidFill>
                <a:latin typeface="Century Gothic" panose="020B0502020202020204" pitchFamily="34" charset="0"/>
                <a:hlinkClick r:id="rId16"/>
              </a:rPr>
              <a:t>37</a:t>
            </a:r>
            <a:endParaRPr lang="ru-RU" sz="1400" dirty="0" smtClean="0">
              <a:solidFill>
                <a:srgbClr val="202C8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202C8F"/>
                </a:solidFill>
                <a:latin typeface="Century Gothic" panose="020B0502020202020204" pitchFamily="34" charset="0"/>
                <a:hlinkClick r:id="rId17"/>
              </a:rPr>
              <a:t>https</a:t>
            </a:r>
            <a:r>
              <a:rPr lang="en-US" sz="1400" dirty="0">
                <a:solidFill>
                  <a:srgbClr val="202C8F"/>
                </a:solidFill>
                <a:latin typeface="Century Gothic" panose="020B0502020202020204" pitchFamily="34" charset="0"/>
                <a:hlinkClick r:id="rId17"/>
              </a:rPr>
              <a:t>://</a:t>
            </a:r>
            <a:r>
              <a:rPr lang="en-US" sz="1400" dirty="0" smtClean="0">
                <a:solidFill>
                  <a:srgbClr val="202C8F"/>
                </a:solidFill>
                <a:latin typeface="Century Gothic" panose="020B0502020202020204" pitchFamily="34" charset="0"/>
                <a:hlinkClick r:id="rId17"/>
              </a:rPr>
              <a:t>vk.com/wall3955496_1063</a:t>
            </a:r>
            <a:r>
              <a:rPr lang="ru-RU" sz="1400" dirty="0" smtClean="0">
                <a:solidFill>
                  <a:srgbClr val="202C8F"/>
                </a:solidFill>
                <a:latin typeface="Century Gothic" panose="020B0502020202020204" pitchFamily="34" charset="0"/>
                <a:hlinkClick r:id="rId17"/>
              </a:rPr>
              <a:t>1</a:t>
            </a:r>
            <a:endParaRPr lang="ru-RU" sz="1400" dirty="0" smtClean="0">
              <a:solidFill>
                <a:srgbClr val="202C8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02C8F"/>
                </a:solidFill>
                <a:latin typeface="Century Gothic" panose="020B0502020202020204" pitchFamily="34" charset="0"/>
                <a:hlinkClick r:id="rId18"/>
              </a:rPr>
              <a:t>https://</a:t>
            </a:r>
            <a:r>
              <a:rPr lang="en-US" sz="1400" dirty="0" smtClean="0">
                <a:solidFill>
                  <a:srgbClr val="202C8F"/>
                </a:solidFill>
                <a:latin typeface="Century Gothic" panose="020B0502020202020204" pitchFamily="34" charset="0"/>
                <a:hlinkClick r:id="rId18"/>
              </a:rPr>
              <a:t>vk.com/wall3955496_11071</a:t>
            </a:r>
            <a:endParaRPr lang="ru-RU" sz="1400" dirty="0" smtClean="0">
              <a:solidFill>
                <a:srgbClr val="202C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38" y="681961"/>
            <a:ext cx="4014394" cy="2448241"/>
          </a:xfrm>
          <a:prstGeom prst="rect">
            <a:avLst/>
          </a:prstGeom>
          <a:ln>
            <a:solidFill>
              <a:srgbClr val="202C8F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371" y="244549"/>
            <a:ext cx="2491268" cy="3323064"/>
          </a:xfrm>
          <a:prstGeom prst="rect">
            <a:avLst/>
          </a:prstGeom>
          <a:ln>
            <a:solidFill>
              <a:srgbClr val="202C8F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166" y="3826606"/>
            <a:ext cx="3789594" cy="2841022"/>
          </a:xfrm>
          <a:prstGeom prst="rect">
            <a:avLst/>
          </a:prstGeom>
          <a:ln>
            <a:solidFill>
              <a:srgbClr val="202C8F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5614" y="3659337"/>
            <a:ext cx="4855841" cy="2731410"/>
          </a:xfrm>
          <a:prstGeom prst="rect">
            <a:avLst/>
          </a:prstGeom>
          <a:ln>
            <a:solidFill>
              <a:srgbClr val="202C8F"/>
            </a:solidFill>
          </a:ln>
        </p:spPr>
      </p:pic>
    </p:spTree>
    <p:extLst>
      <p:ext uri="{BB962C8B-B14F-4D97-AF65-F5344CB8AC3E}">
        <p14:creationId xmlns:p14="http://schemas.microsoft.com/office/powerpoint/2010/main" val="2886474736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ие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Times new Roman"/>
        <a:ea typeface="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" id="{2F95B383-2EBA-4D92-A5FB-15AB92E0DD44}" vid="{86105DA6-E613-46C4-BC07-43C4C2AF651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A7381A-0B8C-4955-BF3C-A86DC89763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2DF34B-B169-425F-A023-C2FEC976C8E1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71af3243-3dd4-4a8d-8c0d-dd76da1f02a5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30e9df3-be65-4c73-a93b-d1236ebd677e"/>
    <ds:schemaRef ds:uri="16c05727-aa75-4e4a-9b5f-8a80a1165891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7C32FEDE-8755-4284-9B30-D11182D0F3D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433</Words>
  <Application>Microsoft Office PowerPoint</Application>
  <PresentationFormat>Широкоэкранный</PresentationFormat>
  <Paragraphs>31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Century Gothic</vt:lpstr>
      <vt:lpstr>Times new Roman</vt:lpstr>
      <vt:lpstr>Пользовательские</vt:lpstr>
      <vt:lpstr>Благотворительная премия  "Блогеры Карелии" </vt:lpstr>
      <vt:lpstr>Благотворительная премия "Блогеры Карелии"</vt:lpstr>
      <vt:lpstr>Презентация PowerPoint</vt:lpstr>
      <vt:lpstr>Презентация PowerPoint</vt:lpstr>
      <vt:lpstr>Презентация PowerPoint</vt:lpstr>
      <vt:lpstr>СМИ – о премии: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2022-08-11T21:37:00Z</dcterms:created>
  <dcterms:modified xsi:type="dcterms:W3CDTF">2024-07-24T10:16:58Z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