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5" r:id="rId5"/>
    <p:sldId id="314" r:id="rId6"/>
    <p:sldId id="296" r:id="rId7"/>
    <p:sldId id="306" r:id="rId8"/>
    <p:sldId id="259" r:id="rId9"/>
    <p:sldId id="318" r:id="rId10"/>
    <p:sldId id="322" r:id="rId11"/>
    <p:sldId id="319" r:id="rId12"/>
    <p:sldId id="309" r:id="rId13"/>
    <p:sldId id="320" r:id="rId14"/>
    <p:sldId id="321" r:id="rId15"/>
    <p:sldId id="294" r:id="rId16"/>
    <p:sldId id="324" r:id="rId17"/>
    <p:sldId id="313" r:id="rId18"/>
    <p:sldId id="315" r:id="rId19"/>
    <p:sldId id="310" r:id="rId20"/>
    <p:sldId id="317" r:id="rId21"/>
    <p:sldId id="316" r:id="rId22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A7F261-860D-414C-8138-B25717069361}">
          <p14:sldIdLst>
            <p14:sldId id="305"/>
            <p14:sldId id="314"/>
            <p14:sldId id="296"/>
            <p14:sldId id="306"/>
            <p14:sldId id="259"/>
            <p14:sldId id="318"/>
            <p14:sldId id="322"/>
            <p14:sldId id="319"/>
            <p14:sldId id="309"/>
            <p14:sldId id="320"/>
            <p14:sldId id="321"/>
            <p14:sldId id="294"/>
            <p14:sldId id="324"/>
            <p14:sldId id="313"/>
            <p14:sldId id="315"/>
            <p14:sldId id="310"/>
            <p14:sldId id="317"/>
            <p14:sldId id="316"/>
          </p14:sldIdLst>
        </p14:section>
        <p14:section name="Раздел без заголовка" id="{9C37578F-BC1B-4298-BE05-9B88A2BC90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04" d="100"/>
          <a:sy n="104" d="100"/>
        </p:scale>
        <p:origin x="126" y="33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Сопутствующие заболевания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Вредные факторы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Курение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Наследственный фактор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>
          <a:defPPr>
            <a:defRPr lang="ru-MO"/>
          </a:defPPr>
        </a:lstStyle>
        <a:p>
          <a:r>
            <a:rPr lang="ru-RU" sz="1400" dirty="0"/>
            <a:t>Семейная предрасположенность</a:t>
          </a:r>
        </a:p>
        <a:p>
          <a:endParaRPr lang="ru-RU" sz="1400" dirty="0"/>
        </a:p>
        <a:p>
          <a:r>
            <a:rPr lang="ru-RU" sz="1400" dirty="0"/>
            <a:t> </a:t>
          </a:r>
          <a:endParaRPr lang="ru-RU" sz="14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ЗОЖ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Другие 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Питание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5602015C-7DB1-4655-B706-13540BCF9C8B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Наркомания</a:t>
          </a:r>
        </a:p>
      </dgm:t>
    </dgm:pt>
    <dgm:pt modelId="{FACC28FB-C4C0-4E50-936F-2FDD84ED3681}" type="parTrans" cxnId="{8CCF826F-F7CB-48DA-9150-738DDBC8CA4E}">
      <dgm:prSet/>
      <dgm:spPr/>
      <dgm:t>
        <a:bodyPr/>
        <a:lstStyle/>
        <a:p>
          <a:endParaRPr lang="ru-RU"/>
        </a:p>
      </dgm:t>
    </dgm:pt>
    <dgm:pt modelId="{CB39204F-F72A-4A6B-AD56-3135F01C06C8}" type="sibTrans" cxnId="{8CCF826F-F7CB-48DA-9150-738DDBC8CA4E}">
      <dgm:prSet/>
      <dgm:spPr/>
      <dgm:t>
        <a:bodyPr/>
        <a:lstStyle/>
        <a:p>
          <a:endParaRPr lang="ru-RU"/>
        </a:p>
      </dgm:t>
    </dgm:pt>
    <dgm:pt modelId="{ECC0E585-C243-4772-8E49-F15A2658E68C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Алкоголь</a:t>
          </a:r>
        </a:p>
      </dgm:t>
    </dgm:pt>
    <dgm:pt modelId="{2C5EECB7-1317-495F-9B53-E7B8D274198D}" type="parTrans" cxnId="{9C2AD254-1886-4FBE-B143-3F74AC147325}">
      <dgm:prSet/>
      <dgm:spPr/>
      <dgm:t>
        <a:bodyPr/>
        <a:lstStyle/>
        <a:p>
          <a:endParaRPr lang="ru-RU"/>
        </a:p>
      </dgm:t>
    </dgm:pt>
    <dgm:pt modelId="{54947418-3DAD-471F-90E5-DCE1523169B0}" type="sibTrans" cxnId="{9C2AD254-1886-4FBE-B143-3F74AC147325}">
      <dgm:prSet/>
      <dgm:spPr/>
      <dgm:t>
        <a:bodyPr/>
        <a:lstStyle/>
        <a:p>
          <a:endParaRPr lang="ru-RU"/>
        </a:p>
      </dgm:t>
    </dgm:pt>
    <dgm:pt modelId="{55B12083-D152-463E-BD21-2622BD25A0E2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Вейпы</a:t>
          </a:r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, </a:t>
          </a:r>
          <a:r>
            <a:rPr lang="en-US" sz="1400" b="0" i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icos</a:t>
          </a:r>
          <a:r>
            <a:rPr lang="en-US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</a:t>
          </a:r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и т.д.</a:t>
          </a:r>
        </a:p>
      </dgm:t>
    </dgm:pt>
    <dgm:pt modelId="{DAAAEDDB-6FD7-431A-92B7-B5C9363D1D5F}" type="parTrans" cxnId="{119ECD2B-34EC-4093-B6C4-AF7C19A40C73}">
      <dgm:prSet/>
      <dgm:spPr/>
      <dgm:t>
        <a:bodyPr/>
        <a:lstStyle/>
        <a:p>
          <a:endParaRPr lang="ru-RU"/>
        </a:p>
      </dgm:t>
    </dgm:pt>
    <dgm:pt modelId="{02B12137-5F41-4DA9-94EE-1FC4E5E8BDF2}" type="sibTrans" cxnId="{119ECD2B-34EC-4093-B6C4-AF7C19A40C73}">
      <dgm:prSet/>
      <dgm:spPr/>
      <dgm:t>
        <a:bodyPr/>
        <a:lstStyle/>
        <a:p>
          <a:endParaRPr lang="ru-RU"/>
        </a:p>
      </dgm:t>
    </dgm:pt>
    <dgm:pt modelId="{745E2B1B-577B-41F7-AE3F-A426703FFBCA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Ожирение</a:t>
          </a:r>
        </a:p>
      </dgm:t>
    </dgm:pt>
    <dgm:pt modelId="{6C38239C-F0B1-43E6-A9FE-16D9D2D51F1B}" type="parTrans" cxnId="{F5E65EEA-84DB-4E89-90C6-814E64B6FD20}">
      <dgm:prSet/>
      <dgm:spPr/>
      <dgm:t>
        <a:bodyPr/>
        <a:lstStyle/>
        <a:p>
          <a:endParaRPr lang="ru-RU"/>
        </a:p>
      </dgm:t>
    </dgm:pt>
    <dgm:pt modelId="{064588B9-195F-4E0A-8FB9-9E9D27D6E4E2}" type="sibTrans" cxnId="{F5E65EEA-84DB-4E89-90C6-814E64B6FD20}">
      <dgm:prSet/>
      <dgm:spPr/>
      <dgm:t>
        <a:bodyPr/>
        <a:lstStyle/>
        <a:p>
          <a:endParaRPr lang="ru-RU"/>
        </a:p>
      </dgm:t>
    </dgm:pt>
    <dgm:pt modelId="{7B5608FD-CE54-4F96-95FA-C707BAE86AB8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endParaRPr lang="ru-RU" sz="14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A8899CC-D5C3-4196-9DF9-4DF9E00A4309}" type="parTrans" cxnId="{E72B5E91-7867-4143-86CF-32CC46003BFA}">
      <dgm:prSet/>
      <dgm:spPr/>
      <dgm:t>
        <a:bodyPr/>
        <a:lstStyle/>
        <a:p>
          <a:endParaRPr lang="ru-RU"/>
        </a:p>
      </dgm:t>
    </dgm:pt>
    <dgm:pt modelId="{9FA3B34A-C5ED-4628-A413-82EEFEEC027B}" type="sibTrans" cxnId="{E72B5E91-7867-4143-86CF-32CC46003BFA}">
      <dgm:prSet/>
      <dgm:spPr/>
      <dgm:t>
        <a:bodyPr/>
        <a:lstStyle/>
        <a:p>
          <a:endParaRPr lang="ru-RU"/>
        </a:p>
      </dgm:t>
    </dgm:pt>
    <dgm:pt modelId="{78707F21-A1AD-44AC-98ED-2997E49FD621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Гиподинамия</a:t>
          </a:r>
        </a:p>
      </dgm:t>
    </dgm:pt>
    <dgm:pt modelId="{F4423E30-44D1-4C0E-9AAB-5EFAC50826D6}" type="parTrans" cxnId="{E9FED71B-68B2-4258-BECB-3B40A143CD58}">
      <dgm:prSet/>
      <dgm:spPr/>
      <dgm:t>
        <a:bodyPr/>
        <a:lstStyle/>
        <a:p>
          <a:endParaRPr lang="ru-RU"/>
        </a:p>
      </dgm:t>
    </dgm:pt>
    <dgm:pt modelId="{015CE831-D709-4FDF-8B98-7AE29A9D19BF}" type="sibTrans" cxnId="{E9FED71B-68B2-4258-BECB-3B40A143CD58}">
      <dgm:prSet/>
      <dgm:spPr/>
      <dgm:t>
        <a:bodyPr/>
        <a:lstStyle/>
        <a:p>
          <a:endParaRPr lang="ru-RU"/>
        </a:p>
      </dgm:t>
    </dgm:pt>
    <dgm:pt modelId="{8A6A91E6-2276-40E3-8AAC-25E123E2EC6B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УФ излучение</a:t>
          </a:r>
        </a:p>
      </dgm:t>
    </dgm:pt>
    <dgm:pt modelId="{8DF878AD-0B8B-4CF3-826D-66DB47B1989D}" type="parTrans" cxnId="{54820700-C988-4D24-8078-55522885F9BA}">
      <dgm:prSet/>
      <dgm:spPr/>
      <dgm:t>
        <a:bodyPr/>
        <a:lstStyle/>
        <a:p>
          <a:endParaRPr lang="ru-RU"/>
        </a:p>
      </dgm:t>
    </dgm:pt>
    <dgm:pt modelId="{F4A94C65-2428-44C6-9F7C-75B4F26278ED}" type="sibTrans" cxnId="{54820700-C988-4D24-8078-55522885F9BA}">
      <dgm:prSet/>
      <dgm:spPr/>
      <dgm:t>
        <a:bodyPr/>
        <a:lstStyle/>
        <a:p>
          <a:endParaRPr lang="ru-RU"/>
        </a:p>
      </dgm:t>
    </dgm:pt>
    <dgm:pt modelId="{5B622757-28FE-4A59-9147-2AE487DD5E28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ГЗТ</a:t>
          </a:r>
        </a:p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Беременности, роды и МЦ</a:t>
          </a:r>
        </a:p>
      </dgm:t>
    </dgm:pt>
    <dgm:pt modelId="{E8452F8B-3A44-4A72-9380-59B54714CFA9}" type="parTrans" cxnId="{3A1AFD13-6261-473A-A3A6-5207CF68C481}">
      <dgm:prSet/>
      <dgm:spPr/>
      <dgm:t>
        <a:bodyPr/>
        <a:lstStyle/>
        <a:p>
          <a:endParaRPr lang="ru-RU"/>
        </a:p>
      </dgm:t>
    </dgm:pt>
    <dgm:pt modelId="{3EBC7A99-CE72-4430-BAC1-24E46EECEECF}" type="sibTrans" cxnId="{3A1AFD13-6261-473A-A3A6-5207CF68C481}">
      <dgm:prSet/>
      <dgm:spPr/>
      <dgm:t>
        <a:bodyPr/>
        <a:lstStyle/>
        <a:p>
          <a:endParaRPr lang="ru-RU"/>
        </a:p>
      </dgm:t>
    </dgm:pt>
    <dgm:pt modelId="{FA67955C-1D28-42AE-B787-985CE12C2C65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endParaRPr lang="ru-RU" sz="14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2F8557DA-7461-4AA2-94E6-0C9D14B79D46}" type="parTrans" cxnId="{D72E4239-B71A-4F93-AC7E-74C9B01398E0}">
      <dgm:prSet/>
      <dgm:spPr/>
      <dgm:t>
        <a:bodyPr/>
        <a:lstStyle/>
        <a:p>
          <a:endParaRPr lang="ru-RU"/>
        </a:p>
      </dgm:t>
    </dgm:pt>
    <dgm:pt modelId="{56F8E4BD-D643-4050-BCDF-D4C8B8F0FAFF}" type="sibTrans" cxnId="{D72E4239-B71A-4F93-AC7E-74C9B01398E0}">
      <dgm:prSet/>
      <dgm:spPr/>
      <dgm:t>
        <a:bodyPr/>
        <a:lstStyle/>
        <a:p>
          <a:endParaRPr lang="ru-RU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449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4" custScaleY="169357" custLinFactNeighborX="-494" custLinFactNeighborY="22192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4" custLinFactNeighborX="-1515" custLinFactNeighborY="-41103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1" presStyleCnt="4" custScaleY="179806" custLinFactNeighborX="-1445" custLinFactNeighborY="22592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4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2" presStyleCnt="4" custScaleY="144389" custLinFactNeighborY="20877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4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3" presStyleCnt="4" custScaleX="99917" custScaleY="152537" custLinFactNeighborX="-222" custLinFactNeighborY="18378">
        <dgm:presLayoutVars/>
      </dgm:prSet>
      <dgm:spPr/>
    </dgm:pt>
  </dgm:ptLst>
  <dgm:cxnLst>
    <dgm:cxn modelId="{54820700-C988-4D24-8078-55522885F9BA}" srcId="{A2322D3A-7AC2-4C5C-9D7E-EAB2313D47D4}" destId="{8A6A91E6-2276-40E3-8AAC-25E123E2EC6B}" srcOrd="1" destOrd="0" parTransId="{8DF878AD-0B8B-4CF3-826D-66DB47B1989D}" sibTransId="{F4A94C65-2428-44C6-9F7C-75B4F26278ED}"/>
    <dgm:cxn modelId="{31826907-E438-4A1B-A800-F181C547104F}" type="presOf" srcId="{30A490C8-22B4-4D68-875C-0F0DE2FF864D}" destId="{22359DD7-1BFB-4900-BAE6-6084F2F57988}" srcOrd="0" destOrd="0" presId="urn:microsoft.com/office/officeart/2016/7/layout/HorizontalActionList#1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3A493E0D-B6FE-49A4-A07A-4FCDB28FC2EC}" type="presOf" srcId="{745E2B1B-577B-41F7-AE3F-A426703FFBCA}" destId="{C42A8BDE-B838-475D-AFDE-17B60D744AB6}" srcOrd="0" destOrd="1" presId="urn:microsoft.com/office/officeart/2016/7/layout/HorizontalActionList#1"/>
    <dgm:cxn modelId="{3A1AFD13-6261-473A-A3A6-5207CF68C481}" srcId="{A2322D3A-7AC2-4C5C-9D7E-EAB2313D47D4}" destId="{5B622757-28FE-4A59-9147-2AE487DD5E28}" srcOrd="2" destOrd="0" parTransId="{E8452F8B-3A44-4A72-9380-59B54714CFA9}" sibTransId="{3EBC7A99-CE72-4430-BAC1-24E46EECEECF}"/>
    <dgm:cxn modelId="{B7B89418-0344-4A1C-BFE4-35063A511D1A}" type="presOf" srcId="{55B12083-D152-463E-BD21-2622BD25A0E2}" destId="{22359DD7-1BFB-4900-BAE6-6084F2F57988}" srcOrd="0" destOrd="3" presId="urn:microsoft.com/office/officeart/2016/7/layout/HorizontalActionList#1"/>
    <dgm:cxn modelId="{265A3C1A-2340-432D-8EF1-EC3DBE9E6F77}" type="presOf" srcId="{5B622757-28FE-4A59-9147-2AE487DD5E28}" destId="{C8429E68-36DD-4F6A-A2F4-7CCDADCEFAD1}" srcOrd="0" destOrd="2" presId="urn:microsoft.com/office/officeart/2016/7/layout/HorizontalActionList#1"/>
    <dgm:cxn modelId="{E9FED71B-68B2-4258-BECB-3B40A143CD58}" srcId="{4F85505A-81B6-4FDA-A144-900B71DAD946}" destId="{78707F21-A1AD-44AC-98ED-2997E49FD621}" srcOrd="2" destOrd="0" parTransId="{F4423E30-44D1-4C0E-9AAB-5EFAC50826D6}" sibTransId="{015CE831-D709-4FDF-8B98-7AE29A9D19BF}"/>
    <dgm:cxn modelId="{2520912A-2C46-4382-A3AE-4BBAB26ADDF5}" type="presOf" srcId="{ECC0E585-C243-4772-8E49-F15A2658E68C}" destId="{22359DD7-1BFB-4900-BAE6-6084F2F57988}" srcOrd="0" destOrd="2" presId="urn:microsoft.com/office/officeart/2016/7/layout/HorizontalActionList#1"/>
    <dgm:cxn modelId="{119ECD2B-34EC-4093-B6C4-AF7C19A40C73}" srcId="{73D947E0-108F-4D20-A71E-3CF329F97212}" destId="{55B12083-D152-463E-BD21-2622BD25A0E2}" srcOrd="3" destOrd="0" parTransId="{DAAAEDDB-6FD7-431A-92B7-B5C9363D1D5F}" sibTransId="{02B12137-5F41-4DA9-94EE-1FC4E5E8BDF2}"/>
    <dgm:cxn modelId="{D72E4239-B71A-4F93-AC7E-74C9B01398E0}" srcId="{4F85505A-81B6-4FDA-A144-900B71DAD946}" destId="{FA67955C-1D28-42AE-B787-985CE12C2C65}" srcOrd="3" destOrd="0" parTransId="{2F8557DA-7461-4AA2-94E6-0C9D14B79D46}" sibTransId="{56F8E4BD-D643-4050-BCDF-D4C8B8F0FAFF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3B0A7061-24FA-4992-813E-5E5CF69A6858}" type="presOf" srcId="{FA67955C-1D28-42AE-B787-985CE12C2C65}" destId="{C42A8BDE-B838-475D-AFDE-17B60D744AB6}" srcOrd="0" destOrd="3" presId="urn:microsoft.com/office/officeart/2016/7/layout/HorizontalActionList#1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8CCF826F-F7CB-48DA-9150-738DDBC8CA4E}" srcId="{73D947E0-108F-4D20-A71E-3CF329F97212}" destId="{5602015C-7DB1-4655-B706-13540BCF9C8B}" srcOrd="1" destOrd="0" parTransId="{FACC28FB-C4C0-4E50-936F-2FDD84ED3681}" sibTransId="{CB39204F-F72A-4A6B-AD56-3135F01C06C8}"/>
    <dgm:cxn modelId="{6291F24F-B536-4688-99BC-6A4CB5E15E15}" type="presOf" srcId="{4F85505A-81B6-4FDA-A144-900B71DAD946}" destId="{4132ECB1-6BEF-4935-AFA3-B2EAA48FDE7E}" srcOrd="0" destOrd="0" presId="urn:microsoft.com/office/officeart/2016/7/layout/HorizontalActionList#1"/>
    <dgm:cxn modelId="{9C2AD254-1886-4FBE-B143-3F74AC147325}" srcId="{73D947E0-108F-4D20-A71E-3CF329F97212}" destId="{ECC0E585-C243-4772-8E49-F15A2658E68C}" srcOrd="2" destOrd="0" parTransId="{2C5EECB7-1317-495F-9B53-E7B8D274198D}" sibTransId="{54947418-3DAD-471F-90E5-DCE1523169B0}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59DD297A-1F23-4CFE-9618-CE7984089E22}" type="presOf" srcId="{78707F21-A1AD-44AC-98ED-2997E49FD621}" destId="{C42A8BDE-B838-475D-AFDE-17B60D744AB6}" srcOrd="0" destOrd="2" presId="urn:microsoft.com/office/officeart/2016/7/layout/HorizontalActionList#1"/>
    <dgm:cxn modelId="{E72B5E91-7867-4143-86CF-32CC46003BFA}" srcId="{4F85505A-81B6-4FDA-A144-900B71DAD946}" destId="{7B5608FD-CE54-4F96-95FA-C707BAE86AB8}" srcOrd="4" destOrd="0" parTransId="{1A8899CC-D5C3-4196-9DF9-4DF9E00A4309}" sibTransId="{9FA3B34A-C5ED-4628-A413-82EEFEEC027B}"/>
    <dgm:cxn modelId="{53C14694-18C2-4C0D-A344-9BCE5C6386C3}" type="presOf" srcId="{8A6A91E6-2276-40E3-8AAC-25E123E2EC6B}" destId="{C8429E68-36DD-4F6A-A2F4-7CCDADCEFAD1}" srcOrd="0" destOrd="1" presId="urn:microsoft.com/office/officeart/2016/7/layout/HorizontalActionList#1"/>
    <dgm:cxn modelId="{1A5E7D9C-F47A-4D58-8670-8F02AD1EB4F9}" type="presOf" srcId="{5602015C-7DB1-4655-B706-13540BCF9C8B}" destId="{22359DD7-1BFB-4900-BAE6-6084F2F57988}" srcOrd="0" destOrd="1" presId="urn:microsoft.com/office/officeart/2016/7/layout/HorizontalActionList#1"/>
    <dgm:cxn modelId="{F860ECA9-1D73-4BDB-902C-6740A46D1405}" type="presOf" srcId="{7B5608FD-CE54-4F96-95FA-C707BAE86AB8}" destId="{C42A8BDE-B838-475D-AFDE-17B60D744AB6}" srcOrd="0" destOrd="4" presId="urn:microsoft.com/office/officeart/2016/7/layout/HorizontalActionList#1"/>
    <dgm:cxn modelId="{110097B3-0B24-42EE-9C79-845C028B379B}" type="presOf" srcId="{E9682B4F-0217-4B50-923E-C104AA24290F}" destId="{49B7F8FA-D256-41EF-9327-52A3551D9A60}" srcOrd="0" destOrd="0" presId="urn:microsoft.com/office/officeart/2016/7/layout/HorizontalActionList#1"/>
    <dgm:cxn modelId="{C54EA6C2-0E6B-42D8-9A4A-4456127A91A8}" type="presOf" srcId="{A2322D3A-7AC2-4C5C-9D7E-EAB2313D47D4}" destId="{59606EB9-9F10-4D12-A33F-A242FDCC0D0F}" srcOrd="0" destOrd="0" presId="urn:microsoft.com/office/officeart/2016/7/layout/HorizontalActionList#1"/>
    <dgm:cxn modelId="{E339F9C8-AD35-4E33-9434-788C81500EB2}" type="presOf" srcId="{8FE81FEC-2664-411F-AEB3-065F29F52751}" destId="{C8429E68-36DD-4F6A-A2F4-7CCDADCEFAD1}" srcOrd="0" destOrd="0" presId="urn:microsoft.com/office/officeart/2016/7/layout/HorizontalActionList#1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#1"/>
    <dgm:cxn modelId="{36A4EED2-16DE-4F21-9B57-BD053CD7ED3D}" type="presOf" srcId="{FEB4A941-E9FA-4A86-A673-85FF34B35F20}" destId="{C42A8BDE-B838-475D-AFDE-17B60D744AB6}" srcOrd="0" destOrd="0" presId="urn:microsoft.com/office/officeart/2016/7/layout/HorizontalActionList#1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F5E65EEA-84DB-4E89-90C6-814E64B6FD20}" srcId="{4F85505A-81B6-4FDA-A144-900B71DAD946}" destId="{745E2B1B-577B-41F7-AE3F-A426703FFBCA}" srcOrd="1" destOrd="0" parTransId="{6C38239C-F0B1-43E6-A9FE-16D9D2D51F1B}" sibTransId="{064588B9-195F-4E0A-8FB9-9E9D27D6E4E2}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F5BE37E3-59D0-4D56-B08C-9B1D93695802}" type="presParOf" srcId="{E4B4F7C4-5024-45F0-9FD7-C5068A1AE6C4}" destId="{BB2E4F65-C461-40C3-BC82-6A29AA851F44}" srcOrd="2" destOrd="0" presId="urn:microsoft.com/office/officeart/2016/7/layout/HorizontalActionList#1"/>
    <dgm:cxn modelId="{1FC3B8DB-8632-4AA8-99E5-4F0C12504130}" type="presParOf" srcId="{BB2E4F65-C461-40C3-BC82-6A29AA851F44}" destId="{49B7F8FA-D256-41EF-9327-52A3551D9A60}" srcOrd="0" destOrd="0" presId="urn:microsoft.com/office/officeart/2016/7/layout/HorizontalActionList#1"/>
    <dgm:cxn modelId="{03A1CBF9-FFCE-4B8C-9850-8B297556CCF4}" type="presParOf" srcId="{BB2E4F65-C461-40C3-BC82-6A29AA851F44}" destId="{6B5FE59C-B471-448A-AA7A-B526DCC4D4CA}" srcOrd="1" destOrd="0" presId="urn:microsoft.com/office/officeart/2016/7/layout/HorizontalActionList#1"/>
    <dgm:cxn modelId="{BAB9C1C4-8A05-4AE7-B42E-55875981524E}" type="presParOf" srcId="{E4B4F7C4-5024-45F0-9FD7-C5068A1AE6C4}" destId="{A91542D9-4FB3-4302-AD03-3D6EF82E6748}" srcOrd="3" destOrd="0" presId="urn:microsoft.com/office/officeart/2016/7/layout/HorizontalActionList#1"/>
    <dgm:cxn modelId="{F7DEAAC8-FCAD-4F6B-92BD-91B8342F3277}" type="presParOf" srcId="{E4B4F7C4-5024-45F0-9FD7-C5068A1AE6C4}" destId="{1A7C3045-2DAF-4A19-82DB-79436B2E4575}" srcOrd="4" destOrd="0" presId="urn:microsoft.com/office/officeart/2016/7/layout/HorizontalActionList#1"/>
    <dgm:cxn modelId="{13555CA3-20BE-41F8-BD09-0BA8CEE1C702}" type="presParOf" srcId="{1A7C3045-2DAF-4A19-82DB-79436B2E4575}" destId="{4132ECB1-6BEF-4935-AFA3-B2EAA48FDE7E}" srcOrd="0" destOrd="0" presId="urn:microsoft.com/office/officeart/2016/7/layout/HorizontalActionList#1"/>
    <dgm:cxn modelId="{0848E8B2-6BD5-4CB6-B7E0-F8F1B1F78E2F}" type="presParOf" srcId="{1A7C3045-2DAF-4A19-82DB-79436B2E4575}" destId="{C42A8BDE-B838-475D-AFDE-17B60D744AB6}" srcOrd="1" destOrd="0" presId="urn:microsoft.com/office/officeart/2016/7/layout/HorizontalActionList#1"/>
    <dgm:cxn modelId="{FD5AD2F1-E5D1-4359-99EB-D3225676DF7F}" type="presParOf" srcId="{E4B4F7C4-5024-45F0-9FD7-C5068A1AE6C4}" destId="{D0DC94A3-770A-4810-A89A-7DB7918862F6}" srcOrd="5" destOrd="0" presId="urn:microsoft.com/office/officeart/2016/7/layout/HorizontalActionList#1"/>
    <dgm:cxn modelId="{2608DA2F-9259-4A20-98D1-9A5F5780B66F}" type="presParOf" srcId="{E4B4F7C4-5024-45F0-9FD7-C5068A1AE6C4}" destId="{647B2244-AC3A-441A-A6FB-6136FA04F429}" srcOrd="6" destOrd="0" presId="urn:microsoft.com/office/officeart/2016/7/layout/HorizontalActionList#1"/>
    <dgm:cxn modelId="{F55613FD-292F-4CCF-A44A-E9FC24D70E0E}" type="presParOf" srcId="{647B2244-AC3A-441A-A6FB-6136FA04F429}" destId="{59606EB9-9F10-4D12-A33F-A242FDCC0D0F}" srcOrd="0" destOrd="0" presId="urn:microsoft.com/office/officeart/2016/7/layout/HorizontalActionList#1"/>
    <dgm:cxn modelId="{7B4FE576-C66F-4D92-B6AC-DA1D068316E4}" type="presParOf" srcId="{647B2244-AC3A-441A-A6FB-6136FA04F429}" destId="{C8429E68-36DD-4F6A-A2F4-7CCDADCEFAD1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#1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DF1ABFB3-B399-406F-91BD-DCDF9A38526B}">
      <dgm:prSet phldrT="[Text]"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dirty="0"/>
            <a:t>Страх, что лечение дорого обойдется или без денег не лечат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78CB0E27-958C-4066-A189-8B36505E8204}" type="parTrans" cxnId="{15319551-A9EA-462E-845B-E5251E84291F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70E4A1D3-514E-4327-991D-5CC9C6B41885}" type="sibTrans" cxnId="{15319551-A9EA-462E-845B-E5251E84291F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8FF46FB-368D-4E9C-A650-0513B8879DA8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Осуждение</a:t>
          </a: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9A875394-CA1E-4432-AEEB-9054FCFF5E0E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dirty="0"/>
            <a:t>Страх получить критику со стороны доктора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FCC92BDD-6EA3-421D-9DA8-7D3A12D003B6}" type="par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314452B-82A0-42F4-9551-DF00CFFC3580}" type="sib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D05E1923-5021-40F7-B4EF-E582E23A699D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Не доверие врачу</a:t>
          </a:r>
        </a:p>
      </dgm:t>
    </dgm:pt>
    <dgm:pt modelId="{FD6C5CD2-9CED-4BE6-89CD-A5A5CCE63B3E}" type="par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020958C-EF86-4274-85F9-318F2792F7B6}" type="sib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79089A8-5362-4BA4-9163-D19228C1808F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Где – то там всегда лучше</a:t>
          </a:r>
        </a:p>
      </dgm:t>
    </dgm:pt>
    <dgm:pt modelId="{FB2DEB6E-B29F-4E51-960A-23ECC62EBF38}" type="par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1C5328B1-AC18-4CF7-A034-BB0592F4A2A1}" type="sib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A8F44BD-C8C7-462C-9756-1EC498E86842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Боль</a:t>
          </a:r>
        </a:p>
      </dgm:t>
    </dgm:pt>
    <dgm:pt modelId="{F47063EE-4B58-4EDE-A4F2-A4BD81B82F21}" type="par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C8A9736-03DA-4B1C-A590-10B4AD89452B}" type="sib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EFEB4D61-3A9C-4140-977F-3C3F5C9EE9D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dirty="0"/>
            <a:t>Боятся, что лечение – это больно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57D352E4-0431-4F68-B8F1-61BFA34799AA}" type="par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ECC32B6-1E7C-4AA4-9DBF-D69B7C5E64A9}" type="sib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AB5E6F-A65E-41DB-A296-0818B0E49F7C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Стыдно показаться врачу</a:t>
          </a:r>
        </a:p>
      </dgm:t>
    </dgm:pt>
    <dgm:pt modelId="{886842C6-3EFC-4BE7-B417-415595758830}" type="par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B407F4C3-8FC9-4E91-A0EC-6B33713CC9A5}" type="sib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332BC85C-1CF3-4F8F-ACB7-5B6D53744AE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dirty="0"/>
            <a:t>Страх показать доктору свои эстетические недостатки</a:t>
          </a:r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99F218FD-90FE-450E-A368-B3E3677E74E8}" type="par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D1CC686-B05C-4470-A959-236CC9C8BB70}" type="sib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9AF88A-E1F7-4D3A-905F-87228D6A8655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Нет денег</a:t>
          </a:r>
        </a:p>
      </dgm:t>
    </dgm:pt>
    <dgm:pt modelId="{933A8FED-7B84-4ED0-B6AA-2EE26A89B8EA}" type="parTrans" cxnId="{E1474FF3-8E3C-4B30-985C-CE88BA0FE324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11DD6EC-352C-4A0E-84AA-FEBE2F06BCF9}" type="sibTrans" cxnId="{E1474FF3-8E3C-4B30-985C-CE88BA0FE324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/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/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#1"/>
    <dgm:cxn modelId="{C3A1C60D-63BB-4E34-AD47-96AABDB6084E}" type="presOf" srcId="{D05E1923-5021-40F7-B4EF-E582E23A699D}" destId="{223C5207-4FA2-4A6C-8F43-20BD55767C99}" srcOrd="0" destOrd="0" presId="urn:microsoft.com/office/officeart/2017/3/layout/DropPinTimeline#1"/>
    <dgm:cxn modelId="{5F3B0F1C-AD09-448C-A081-46D11DC987C6}" type="presOf" srcId="{8B9AF88A-E1F7-4D3A-905F-87228D6A8655}" destId="{3FA5D5AE-9CAE-4D19-9765-BCEE62095312}" srcOrd="0" destOrd="0" presId="urn:microsoft.com/office/officeart/2017/3/layout/DropPinTimeline#1"/>
    <dgm:cxn modelId="{E0E45028-839A-4135-AA56-517D3BAA0708}" type="presOf" srcId="{8BAB5E6F-A65E-41DB-A296-0818B0E49F7C}" destId="{7C1E6B4A-59F7-4018-A403-E1CCAEE78BA1}" srcOrd="0" destOrd="0" presId="urn:microsoft.com/office/officeart/2017/3/layout/DropPinTimeline#1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#1"/>
    <dgm:cxn modelId="{1690634A-EBA7-4881-9E5F-0C82421D4CDF}" type="presOf" srcId="{FA8F44BD-C8C7-462C-9756-1EC498E86842}" destId="{2D6C7916-1130-46A8-833B-A6278CBD2192}" srcOrd="0" destOrd="0" presId="urn:microsoft.com/office/officeart/2017/3/layout/DropPinTimeline#1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#1"/>
    <dgm:cxn modelId="{DF6168D4-4FC3-42E4-8DAA-85BA8A678933}" type="presOf" srcId="{332BC85C-1CF3-4F8F-ACB7-5B6D53744AE1}" destId="{08CB2D5A-F46A-4E0E-9575-15F31D04AAC6}" srcOrd="0" destOrd="0" presId="urn:microsoft.com/office/officeart/2017/3/layout/DropPinTimeline#1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#1"/>
    <dgm:cxn modelId="{FE7849EA-5B37-43C8-B217-CD4E30A8E545}" type="presOf" srcId="{05A24E01-5535-46B9-A9A1-A9A07E639A88}" destId="{6E9F3C9B-13CA-43A8-8836-0B2B41D07DEF}" srcOrd="0" destOrd="0" presId="urn:microsoft.com/office/officeart/2017/3/layout/DropPinTimeline#1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#1"/>
    <dgm:cxn modelId="{2FED2A5E-98EB-4859-AB3F-062F22EEC890}" type="presParOf" srcId="{6E9F3C9B-13CA-43A8-8836-0B2B41D07DEF}" destId="{E8AACCBB-6709-4071-B389-3BB226B3A586}" srcOrd="0" destOrd="0" presId="urn:microsoft.com/office/officeart/2017/3/layout/DropPinTimeline#1"/>
    <dgm:cxn modelId="{6DE443D7-8EE2-4FBC-842D-B6B9C44204D0}" type="presParOf" srcId="{6E9F3C9B-13CA-43A8-8836-0B2B41D07DEF}" destId="{E6F74CED-5217-4282-85F1-1C12DC84731C}" srcOrd="1" destOrd="0" presId="urn:microsoft.com/office/officeart/2017/3/layout/DropPinTimeline#1"/>
    <dgm:cxn modelId="{C773189E-DF31-4C58-A290-F5DFD7DCF8B1}" type="presParOf" srcId="{E6F74CED-5217-4282-85F1-1C12DC84731C}" destId="{AC377099-4DAE-451C-ADE9-98036E2679B5}" srcOrd="0" destOrd="0" presId="urn:microsoft.com/office/officeart/2017/3/layout/DropPinTimeline#1"/>
    <dgm:cxn modelId="{04D71AD3-A9B8-46E1-AB82-BB594FCE110E}" type="presParOf" srcId="{AC377099-4DAE-451C-ADE9-98036E2679B5}" destId="{B6C94ECD-6415-4250-B4AD-F67BF5BECFB8}" srcOrd="0" destOrd="0" presId="urn:microsoft.com/office/officeart/2017/3/layout/DropPinTimeline#1"/>
    <dgm:cxn modelId="{4D9D677D-9448-43AF-978B-5C7E7661F4F9}" type="presParOf" srcId="{AC377099-4DAE-451C-ADE9-98036E2679B5}" destId="{0E99BB09-1B86-4308-A570-3981E6DD3A06}" srcOrd="1" destOrd="0" presId="urn:microsoft.com/office/officeart/2017/3/layout/DropPinTimeline#1"/>
    <dgm:cxn modelId="{C213A57E-D4AE-4C05-AA12-FE8CC1989639}" type="presParOf" srcId="{0E99BB09-1B86-4308-A570-3981E6DD3A06}" destId="{0ED6E8D6-BD44-4400-BC14-1BC75CB979A3}" srcOrd="0" destOrd="0" presId="urn:microsoft.com/office/officeart/2017/3/layout/DropPinTimeline#1"/>
    <dgm:cxn modelId="{927F0821-BB24-4368-A4D4-046EB89F39DD}" type="presParOf" srcId="{0E99BB09-1B86-4308-A570-3981E6DD3A06}" destId="{5B7FC7CF-F58D-48D5-8BCC-38D6EE87890B}" srcOrd="1" destOrd="0" presId="urn:microsoft.com/office/officeart/2017/3/layout/DropPinTimeline#1"/>
    <dgm:cxn modelId="{F517DE46-1EA2-46F3-8833-EE234EEF5B09}" type="presParOf" srcId="{AC377099-4DAE-451C-ADE9-98036E2679B5}" destId="{D2143A46-815A-49BF-9455-C0385022444F}" srcOrd="2" destOrd="0" presId="urn:microsoft.com/office/officeart/2017/3/layout/DropPinTimeline#1"/>
    <dgm:cxn modelId="{75F0F73C-AD49-4A34-842E-A65EF46645BA}" type="presParOf" srcId="{AC377099-4DAE-451C-ADE9-98036E2679B5}" destId="{8E3FB235-DF38-476B-9A0E-B1E583D50944}" srcOrd="3" destOrd="0" presId="urn:microsoft.com/office/officeart/2017/3/layout/DropPinTimeline#1"/>
    <dgm:cxn modelId="{071A2262-20BC-4D30-AB90-12B0A0FEB6EF}" type="presParOf" srcId="{AC377099-4DAE-451C-ADE9-98036E2679B5}" destId="{9AA05CE5-209F-4AD9-BE2C-2A69F76DA8F4}" srcOrd="4" destOrd="0" presId="urn:microsoft.com/office/officeart/2017/3/layout/DropPinTimeline#1"/>
    <dgm:cxn modelId="{0D0471BD-C944-46DB-9B0D-12B6F025E4F4}" type="presParOf" srcId="{AC377099-4DAE-451C-ADE9-98036E2679B5}" destId="{17350C28-DA10-4F3B-9FA2-0FE7C12A4ABE}" srcOrd="5" destOrd="0" presId="urn:microsoft.com/office/officeart/2017/3/layout/DropPinTimeline#1"/>
    <dgm:cxn modelId="{37FF9AEE-1EE5-440D-B822-B54671B03AAC}" type="presParOf" srcId="{E6F74CED-5217-4282-85F1-1C12DC84731C}" destId="{6DA7B85E-9DC6-4F3B-A2BF-09CDEEDB43BC}" srcOrd="1" destOrd="0" presId="urn:microsoft.com/office/officeart/2017/3/layout/DropPinTimeline#1"/>
    <dgm:cxn modelId="{3FF77B45-DC34-4E18-8B7E-49C274966E23}" type="presParOf" srcId="{E6F74CED-5217-4282-85F1-1C12DC84731C}" destId="{CF519A69-9940-494F-8406-D0D876E3CD26}" srcOrd="2" destOrd="0" presId="urn:microsoft.com/office/officeart/2017/3/layout/DropPinTimeline#1"/>
    <dgm:cxn modelId="{4E60349A-D4EB-4BFE-9374-0F079D59B1FC}" type="presParOf" srcId="{CF519A69-9940-494F-8406-D0D876E3CD26}" destId="{714429FF-AAA3-4358-8C5F-1A7F29AA2B7B}" srcOrd="0" destOrd="0" presId="urn:microsoft.com/office/officeart/2017/3/layout/DropPinTimeline#1"/>
    <dgm:cxn modelId="{0B07CD93-B91C-4CAF-B94C-3237B0C6F601}" type="presParOf" srcId="{CF519A69-9940-494F-8406-D0D876E3CD26}" destId="{AB8B1E8E-162B-4E3E-9E31-BA5CFBD3ED9D}" srcOrd="1" destOrd="0" presId="urn:microsoft.com/office/officeart/2017/3/layout/DropPinTimeline#1"/>
    <dgm:cxn modelId="{BB97917A-2BFB-4D8A-94BD-816B0C62D6F6}" type="presParOf" srcId="{AB8B1E8E-162B-4E3E-9E31-BA5CFBD3ED9D}" destId="{358CAA11-0A87-4861-8B4E-913B1EAD1334}" srcOrd="0" destOrd="0" presId="urn:microsoft.com/office/officeart/2017/3/layout/DropPinTimeline#1"/>
    <dgm:cxn modelId="{FDC4D318-B3AD-4E39-8663-3AFB57531D79}" type="presParOf" srcId="{AB8B1E8E-162B-4E3E-9E31-BA5CFBD3ED9D}" destId="{B1A1A837-F261-404B-A808-B2F4154CE8A2}" srcOrd="1" destOrd="0" presId="urn:microsoft.com/office/officeart/2017/3/layout/DropPinTimeline#1"/>
    <dgm:cxn modelId="{7F53703E-9DF0-45E5-AC76-7E0CCD3B06EA}" type="presParOf" srcId="{CF519A69-9940-494F-8406-D0D876E3CD26}" destId="{B5F3F650-2E42-488A-AD4F-C4BD47D19A84}" srcOrd="2" destOrd="0" presId="urn:microsoft.com/office/officeart/2017/3/layout/DropPinTimeline#1"/>
    <dgm:cxn modelId="{B59937ED-9C59-4BBD-AA3C-5D9159504926}" type="presParOf" srcId="{CF519A69-9940-494F-8406-D0D876E3CD26}" destId="{223C5207-4FA2-4A6C-8F43-20BD55767C99}" srcOrd="3" destOrd="0" presId="urn:microsoft.com/office/officeart/2017/3/layout/DropPinTimeline#1"/>
    <dgm:cxn modelId="{470C2FBB-9D40-4F2C-8107-12E2CA0E70BE}" type="presParOf" srcId="{CF519A69-9940-494F-8406-D0D876E3CD26}" destId="{4FE5EB5D-4CEF-4D0D-9394-0534E61844BE}" srcOrd="4" destOrd="0" presId="urn:microsoft.com/office/officeart/2017/3/layout/DropPinTimeline#1"/>
    <dgm:cxn modelId="{C1237DFD-87FD-434B-A5C8-02108EF43081}" type="presParOf" srcId="{CF519A69-9940-494F-8406-D0D876E3CD26}" destId="{EC869059-0AEC-4D98-8C46-CB603A342C72}" srcOrd="5" destOrd="0" presId="urn:microsoft.com/office/officeart/2017/3/layout/DropPinTimeline#1"/>
    <dgm:cxn modelId="{7A1441D0-A5AA-4E6C-9388-511DA29929BF}" type="presParOf" srcId="{E6F74CED-5217-4282-85F1-1C12DC84731C}" destId="{408BA715-9739-461D-BFDE-88EDAE355E60}" srcOrd="3" destOrd="0" presId="urn:microsoft.com/office/officeart/2017/3/layout/DropPinTimeline#1"/>
    <dgm:cxn modelId="{087F2A81-CFD9-4BF8-96FC-2D4ABA32462F}" type="presParOf" srcId="{E6F74CED-5217-4282-85F1-1C12DC84731C}" destId="{D512C7F9-87A6-4BA9-AFAC-03FF1578D945}" srcOrd="4" destOrd="0" presId="urn:microsoft.com/office/officeart/2017/3/layout/DropPinTimeline#1"/>
    <dgm:cxn modelId="{8C6217DA-A763-4946-99A2-03C618C428AF}" type="presParOf" srcId="{D512C7F9-87A6-4BA9-AFAC-03FF1578D945}" destId="{152AD014-AFD0-4700-A468-4D562874339A}" srcOrd="0" destOrd="0" presId="urn:microsoft.com/office/officeart/2017/3/layout/DropPinTimeline#1"/>
    <dgm:cxn modelId="{A6A34287-F5FF-46EE-9A88-F2ECF73903CE}" type="presParOf" srcId="{D512C7F9-87A6-4BA9-AFAC-03FF1578D945}" destId="{6CE2C4D8-4380-442D-A6C2-0B468BF3C74C}" srcOrd="1" destOrd="0" presId="urn:microsoft.com/office/officeart/2017/3/layout/DropPinTimeline#1"/>
    <dgm:cxn modelId="{D28BF9CF-F026-4786-A1AC-F4F785C54591}" type="presParOf" srcId="{6CE2C4D8-4380-442D-A6C2-0B468BF3C74C}" destId="{72C82E90-F103-439C-8371-CFFB0927B9DE}" srcOrd="0" destOrd="0" presId="urn:microsoft.com/office/officeart/2017/3/layout/DropPinTimeline#1"/>
    <dgm:cxn modelId="{E33A6BB5-6D3A-4D44-AEFC-75BAB101C26D}" type="presParOf" srcId="{6CE2C4D8-4380-442D-A6C2-0B468BF3C74C}" destId="{5D519322-C1DD-47AE-92C0-13575134BC76}" srcOrd="1" destOrd="0" presId="urn:microsoft.com/office/officeart/2017/3/layout/DropPinTimeline#1"/>
    <dgm:cxn modelId="{0BFD1614-5731-4306-81F7-E2C949C32A93}" type="presParOf" srcId="{D512C7F9-87A6-4BA9-AFAC-03FF1578D945}" destId="{96DDA0FE-83E2-423C-9F13-58A61EB68487}" srcOrd="2" destOrd="0" presId="urn:microsoft.com/office/officeart/2017/3/layout/DropPinTimeline#1"/>
    <dgm:cxn modelId="{06EDED26-E685-42BC-BFC2-75C7EA695E40}" type="presParOf" srcId="{D512C7F9-87A6-4BA9-AFAC-03FF1578D945}" destId="{2D6C7916-1130-46A8-833B-A6278CBD2192}" srcOrd="3" destOrd="0" presId="urn:microsoft.com/office/officeart/2017/3/layout/DropPinTimeline#1"/>
    <dgm:cxn modelId="{A20C8A5A-2D9A-4EF7-BC83-D5EE4B16698D}" type="presParOf" srcId="{D512C7F9-87A6-4BA9-AFAC-03FF1578D945}" destId="{4D953791-5C2F-4A75-A8F4-6ED7EAB5E015}" srcOrd="4" destOrd="0" presId="urn:microsoft.com/office/officeart/2017/3/layout/DropPinTimeline#1"/>
    <dgm:cxn modelId="{6780D10C-523A-4885-B5BF-84F303790098}" type="presParOf" srcId="{D512C7F9-87A6-4BA9-AFAC-03FF1578D945}" destId="{22A72E40-4DCC-4F48-AADD-29738FD37A2C}" srcOrd="5" destOrd="0" presId="urn:microsoft.com/office/officeart/2017/3/layout/DropPinTimeline#1"/>
    <dgm:cxn modelId="{30EAF1CE-B96B-4CA5-BF13-51DD8040A559}" type="presParOf" srcId="{E6F74CED-5217-4282-85F1-1C12DC84731C}" destId="{E168BB9F-20D9-474F-9E39-4872B40634C6}" srcOrd="5" destOrd="0" presId="urn:microsoft.com/office/officeart/2017/3/layout/DropPinTimeline#1"/>
    <dgm:cxn modelId="{39415FEC-72C6-4C74-A821-E354E744CD96}" type="presParOf" srcId="{E6F74CED-5217-4282-85F1-1C12DC84731C}" destId="{A62622B1-7EF4-49B6-9AC7-B54F0E2A0C74}" srcOrd="6" destOrd="0" presId="urn:microsoft.com/office/officeart/2017/3/layout/DropPinTimeline#1"/>
    <dgm:cxn modelId="{D67F013A-C0A0-41F6-B6F2-E904B1BB7A8F}" type="presParOf" srcId="{A62622B1-7EF4-49B6-9AC7-B54F0E2A0C74}" destId="{14282312-87CB-41BB-A02D-C594BBEF33C7}" srcOrd="0" destOrd="0" presId="urn:microsoft.com/office/officeart/2017/3/layout/DropPinTimeline#1"/>
    <dgm:cxn modelId="{AA55F469-83D2-4E02-B111-0206AAFCAA06}" type="presParOf" srcId="{A62622B1-7EF4-49B6-9AC7-B54F0E2A0C74}" destId="{D554C1A5-AF8E-41FC-A779-25BD6B11F91F}" srcOrd="1" destOrd="0" presId="urn:microsoft.com/office/officeart/2017/3/layout/DropPinTimeline#1"/>
    <dgm:cxn modelId="{033C6509-70C8-4B85-9F92-724CDBB68078}" type="presParOf" srcId="{D554C1A5-AF8E-41FC-A779-25BD6B11F91F}" destId="{17331DD9-74CF-4A3A-86BA-F4B9DBEAB944}" srcOrd="0" destOrd="0" presId="urn:microsoft.com/office/officeart/2017/3/layout/DropPinTimeline#1"/>
    <dgm:cxn modelId="{C7CCDF66-BA72-4EDC-AE16-CAA6317954F0}" type="presParOf" srcId="{D554C1A5-AF8E-41FC-A779-25BD6B11F91F}" destId="{515AAB83-BD07-4B9E-9A3B-858C0B126F9C}" srcOrd="1" destOrd="0" presId="urn:microsoft.com/office/officeart/2017/3/layout/DropPinTimeline#1"/>
    <dgm:cxn modelId="{E8437A29-F853-4553-AB29-152AF603DF52}" type="presParOf" srcId="{A62622B1-7EF4-49B6-9AC7-B54F0E2A0C74}" destId="{08CB2D5A-F46A-4E0E-9575-15F31D04AAC6}" srcOrd="2" destOrd="0" presId="urn:microsoft.com/office/officeart/2017/3/layout/DropPinTimeline#1"/>
    <dgm:cxn modelId="{1F3D9CE2-342F-4335-BD41-5AA59D2BD7BD}" type="presParOf" srcId="{A62622B1-7EF4-49B6-9AC7-B54F0E2A0C74}" destId="{7C1E6B4A-59F7-4018-A403-E1CCAEE78BA1}" srcOrd="3" destOrd="0" presId="urn:microsoft.com/office/officeart/2017/3/layout/DropPinTimeline#1"/>
    <dgm:cxn modelId="{FFF1ACE9-B2B3-4E83-877B-F9633E8EE135}" type="presParOf" srcId="{A62622B1-7EF4-49B6-9AC7-B54F0E2A0C74}" destId="{A03C5372-D306-43AC-B406-6F8183849431}" srcOrd="4" destOrd="0" presId="urn:microsoft.com/office/officeart/2017/3/layout/DropPinTimeline#1"/>
    <dgm:cxn modelId="{D8A09163-94A5-46BD-9FA2-C3372A01AA32}" type="presParOf" srcId="{A62622B1-7EF4-49B6-9AC7-B54F0E2A0C74}" destId="{90926F0B-05E0-48AF-9C69-5C494731F877}" srcOrd="5" destOrd="0" presId="urn:microsoft.com/office/officeart/2017/3/layout/DropPinTimeline#1"/>
    <dgm:cxn modelId="{80084466-50AF-445A-BE2A-0C51919B9169}" type="presParOf" srcId="{E6F74CED-5217-4282-85F1-1C12DC84731C}" destId="{9EA695E3-93D5-405B-8AF6-0B8537A964FD}" srcOrd="7" destOrd="0" presId="urn:microsoft.com/office/officeart/2017/3/layout/DropPinTimeline#1"/>
    <dgm:cxn modelId="{007CF318-F68B-4FFC-ADA6-3D9D6A3AA152}" type="presParOf" srcId="{E6F74CED-5217-4282-85F1-1C12DC84731C}" destId="{05956D37-804F-419D-9E8C-30D41D06DC3E}" srcOrd="8" destOrd="0" presId="urn:microsoft.com/office/officeart/2017/3/layout/DropPinTimeline#1"/>
    <dgm:cxn modelId="{FAB9E562-4579-4BDB-8C1D-AABEAFCB2610}" type="presParOf" srcId="{05956D37-804F-419D-9E8C-30D41D06DC3E}" destId="{58B7B786-A0AD-4662-8D54-C5C572D2C32C}" srcOrd="0" destOrd="0" presId="urn:microsoft.com/office/officeart/2017/3/layout/DropPinTimeline#1"/>
    <dgm:cxn modelId="{8283382D-2F6E-4717-B025-1A8C73B65ADB}" type="presParOf" srcId="{05956D37-804F-419D-9E8C-30D41D06DC3E}" destId="{E4704426-333D-4092-A035-BBC55DB8579D}" srcOrd="1" destOrd="0" presId="urn:microsoft.com/office/officeart/2017/3/layout/DropPinTimeline#1"/>
    <dgm:cxn modelId="{85723DC0-955B-4B2A-AF28-CF8BFFC2E264}" type="presParOf" srcId="{E4704426-333D-4092-A035-BBC55DB8579D}" destId="{A55439AF-6893-479D-8B57-31FBC13C553F}" srcOrd="0" destOrd="0" presId="urn:microsoft.com/office/officeart/2017/3/layout/DropPinTimeline#1"/>
    <dgm:cxn modelId="{91888A85-75D0-4D33-9F39-A49766251D61}" type="presParOf" srcId="{E4704426-333D-4092-A035-BBC55DB8579D}" destId="{A22B1C16-7FF0-4DBE-B32E-E43FEB1E2EAC}" srcOrd="1" destOrd="0" presId="urn:microsoft.com/office/officeart/2017/3/layout/DropPinTimeline#1"/>
    <dgm:cxn modelId="{CD06CDC2-25F5-44FB-B0B1-C39F32E155BE}" type="presParOf" srcId="{05956D37-804F-419D-9E8C-30D41D06DC3E}" destId="{1B55AA6D-649D-4145-93EB-08B866A4D4E5}" srcOrd="2" destOrd="0" presId="urn:microsoft.com/office/officeart/2017/3/layout/DropPinTimeline#1"/>
    <dgm:cxn modelId="{0B21D911-BF72-41CD-BB03-4F9717477846}" type="presParOf" srcId="{05956D37-804F-419D-9E8C-30D41D06DC3E}" destId="{3FA5D5AE-9CAE-4D19-9765-BCEE62095312}" srcOrd="3" destOrd="0" presId="urn:microsoft.com/office/officeart/2017/3/layout/DropPinTimeline#1"/>
    <dgm:cxn modelId="{80BFAECA-ADC5-41A5-BA11-A4CC8D9557A9}" type="presParOf" srcId="{05956D37-804F-419D-9E8C-30D41D06DC3E}" destId="{FE6CA7EB-68EC-4E76-9051-08C4CF370101}" srcOrd="4" destOrd="0" presId="urn:microsoft.com/office/officeart/2017/3/layout/DropPinTimeline#1"/>
    <dgm:cxn modelId="{98E4E629-85DB-45DC-A90A-9FAAB58EFF55}" type="presParOf" srcId="{05956D37-804F-419D-9E8C-30D41D06DC3E}" destId="{070CED43-982E-487C-9CC2-CFAEABD4D2D8}" srcOrd="5" destOrd="0" presId="urn:microsoft.com/office/officeart/2017/3/layout/DropPin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2565" y="9622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Вредные факторы</a:t>
          </a:r>
        </a:p>
      </dsp:txBody>
      <dsp:txXfrm>
        <a:off x="12565" y="9622"/>
        <a:ext cx="2541775" cy="762532"/>
      </dsp:txXfrm>
    </dsp:sp>
    <dsp:sp modelId="{22359DD7-1BFB-4900-BAE6-6084F2F57988}">
      <dsp:nvSpPr>
        <dsp:cNvPr id="0" name=""/>
        <dsp:cNvSpPr/>
      </dsp:nvSpPr>
      <dsp:spPr>
        <a:xfrm>
          <a:off x="9" y="783414"/>
          <a:ext cx="2541775" cy="268991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Курение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Наркомания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Алкоголь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Вейпы</a:t>
          </a: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, </a:t>
          </a:r>
          <a:r>
            <a:rPr lang="en-US" sz="1400" b="0" i="0" kern="120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icos</a:t>
          </a:r>
          <a:r>
            <a:rPr lang="en-US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 </a:t>
          </a: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и т.д.</a:t>
          </a:r>
        </a:p>
      </dsp:txBody>
      <dsp:txXfrm>
        <a:off x="9" y="783414"/>
        <a:ext cx="2541775" cy="2689919"/>
      </dsp:txXfrm>
    </dsp:sp>
    <dsp:sp modelId="{49B7F8FA-D256-41EF-9327-52A3551D9A60}">
      <dsp:nvSpPr>
        <dsp:cNvPr id="0" name=""/>
        <dsp:cNvSpPr/>
      </dsp:nvSpPr>
      <dsp:spPr>
        <a:xfrm>
          <a:off x="2623622" y="27659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Наследственный фактор</a:t>
          </a:r>
        </a:p>
      </dsp:txBody>
      <dsp:txXfrm>
        <a:off x="2623622" y="27659"/>
        <a:ext cx="2541775" cy="762532"/>
      </dsp:txXfrm>
    </dsp:sp>
    <dsp:sp modelId="{6B5FE59C-B471-448A-AA7A-B526DCC4D4CA}">
      <dsp:nvSpPr>
        <dsp:cNvPr id="0" name=""/>
        <dsp:cNvSpPr/>
      </dsp:nvSpPr>
      <dsp:spPr>
        <a:xfrm>
          <a:off x="2625401" y="737487"/>
          <a:ext cx="2541775" cy="273596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Семейная предрасположенность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</a:t>
          </a: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2625401" y="737487"/>
        <a:ext cx="2541775" cy="2735962"/>
      </dsp:txXfrm>
    </dsp:sp>
    <dsp:sp modelId="{4132ECB1-6BEF-4935-AFA3-B2EAA48FDE7E}">
      <dsp:nvSpPr>
        <dsp:cNvPr id="0" name=""/>
        <dsp:cNvSpPr/>
      </dsp:nvSpPr>
      <dsp:spPr>
        <a:xfrm>
          <a:off x="5311694" y="0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Питание</a:t>
          </a:r>
        </a:p>
      </dsp:txBody>
      <dsp:txXfrm>
        <a:off x="5311694" y="0"/>
        <a:ext cx="2541775" cy="762532"/>
      </dsp:txXfrm>
    </dsp:sp>
    <dsp:sp modelId="{C42A8BDE-B838-475D-AFDE-17B60D744AB6}">
      <dsp:nvSpPr>
        <dsp:cNvPr id="0" name=""/>
        <dsp:cNvSpPr/>
      </dsp:nvSpPr>
      <dsp:spPr>
        <a:xfrm>
          <a:off x="5311694" y="698607"/>
          <a:ext cx="2541775" cy="277484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ЗОЖ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Ожирение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Гиподинамия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5311694" y="698607"/>
        <a:ext cx="2541775" cy="2774842"/>
      </dsp:txXfrm>
    </dsp:sp>
    <dsp:sp modelId="{59606EB9-9F10-4D12-A33F-A242FDCC0D0F}">
      <dsp:nvSpPr>
        <dsp:cNvPr id="0" name=""/>
        <dsp:cNvSpPr/>
      </dsp:nvSpPr>
      <dsp:spPr>
        <a:xfrm>
          <a:off x="7961258" y="0"/>
          <a:ext cx="2541775" cy="762532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857" tIns="200857" rIns="200857" bIns="200857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Другие </a:t>
          </a:r>
        </a:p>
      </dsp:txBody>
      <dsp:txXfrm>
        <a:off x="7961258" y="0"/>
        <a:ext cx="2541775" cy="762532"/>
      </dsp:txXfrm>
    </dsp:sp>
    <dsp:sp modelId="{C8429E68-36DD-4F6A-A2F4-7CCDADCEFAD1}">
      <dsp:nvSpPr>
        <dsp:cNvPr id="0" name=""/>
        <dsp:cNvSpPr/>
      </dsp:nvSpPr>
      <dsp:spPr>
        <a:xfrm>
          <a:off x="7956671" y="731074"/>
          <a:ext cx="2539665" cy="272796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71" tIns="251071" rIns="251071" bIns="251071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Сопутствующие заболевания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УФ излучение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ГЗТ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Беременности, роды и МЦ</a:t>
          </a:r>
        </a:p>
      </dsp:txBody>
      <dsp:txXfrm>
        <a:off x="7956671" y="731074"/>
        <a:ext cx="2539665" cy="2727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490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608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157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Страх получить критику со стороны доктора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46157" y="677170"/>
        <a:ext cx="2838997" cy="982560"/>
      </dsp:txXfrm>
    </dsp:sp>
    <dsp:sp modelId="{8E3FB235-DF38-476B-9A0E-B1E583D50944}">
      <dsp:nvSpPr>
        <dsp:cNvPr id="0" name=""/>
        <dsp:cNvSpPr/>
      </dsp:nvSpPr>
      <dsp:spPr>
        <a:xfrm>
          <a:off x="346157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9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Осуждение</a:t>
          </a:r>
        </a:p>
      </dsp:txBody>
      <dsp:txXfrm>
        <a:off x="346157" y="331946"/>
        <a:ext cx="2838997" cy="345224"/>
      </dsp:txXfrm>
    </dsp:sp>
    <dsp:sp modelId="{9AA05CE5-209F-4AD9-BE2C-2A69F76DA8F4}">
      <dsp:nvSpPr>
        <dsp:cNvPr id="0" name=""/>
        <dsp:cNvSpPr/>
      </dsp:nvSpPr>
      <dsp:spPr>
        <a:xfrm>
          <a:off x="173545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2475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75654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78365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051208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Где – то там всегда лучше</a:t>
          </a:r>
        </a:p>
      </dsp:txBody>
      <dsp:txXfrm>
        <a:off x="2051208" y="1659731"/>
        <a:ext cx="2838997" cy="982560"/>
      </dsp:txXfrm>
    </dsp:sp>
    <dsp:sp modelId="{223C5207-4FA2-4A6C-8F43-20BD55767C99}">
      <dsp:nvSpPr>
        <dsp:cNvPr id="0" name=""/>
        <dsp:cNvSpPr/>
      </dsp:nvSpPr>
      <dsp:spPr>
        <a:xfrm>
          <a:off x="2051208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9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Не доверие врачу</a:t>
          </a:r>
        </a:p>
      </dsp:txBody>
      <dsp:txXfrm>
        <a:off x="2051208" y="2642291"/>
        <a:ext cx="2838997" cy="345224"/>
      </dsp:txXfrm>
    </dsp:sp>
    <dsp:sp modelId="{4FE5EB5D-4CEF-4D0D-9394-0534E61844BE}">
      <dsp:nvSpPr>
        <dsp:cNvPr id="0" name=""/>
        <dsp:cNvSpPr/>
      </dsp:nvSpPr>
      <dsp:spPr>
        <a:xfrm>
          <a:off x="187859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84752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461592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3488711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756259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Боятся, что лечение – это больно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756259" y="677170"/>
        <a:ext cx="2838997" cy="982560"/>
      </dsp:txXfrm>
    </dsp:sp>
    <dsp:sp modelId="{2D6C7916-1130-46A8-833B-A6278CBD2192}">
      <dsp:nvSpPr>
        <dsp:cNvPr id="0" name=""/>
        <dsp:cNvSpPr/>
      </dsp:nvSpPr>
      <dsp:spPr>
        <a:xfrm>
          <a:off x="3756259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9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Боль</a:t>
          </a:r>
        </a:p>
      </dsp:txBody>
      <dsp:txXfrm>
        <a:off x="3756259" y="331946"/>
        <a:ext cx="2838997" cy="345224"/>
      </dsp:txXfrm>
    </dsp:sp>
    <dsp:sp modelId="{4D953791-5C2F-4A75-A8F4-6ED7EAB5E015}">
      <dsp:nvSpPr>
        <dsp:cNvPr id="0" name=""/>
        <dsp:cNvSpPr/>
      </dsp:nvSpPr>
      <dsp:spPr>
        <a:xfrm>
          <a:off x="3583647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3552577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5166643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5193762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5461311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Страх показать доктору свои эстетические недостатки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5461311" y="1659731"/>
        <a:ext cx="2838997" cy="982560"/>
      </dsp:txXfrm>
    </dsp:sp>
    <dsp:sp modelId="{7C1E6B4A-59F7-4018-A403-E1CCAEE78BA1}">
      <dsp:nvSpPr>
        <dsp:cNvPr id="0" name=""/>
        <dsp:cNvSpPr/>
      </dsp:nvSpPr>
      <dsp:spPr>
        <a:xfrm>
          <a:off x="5461311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9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Стыдно показаться врачу</a:t>
          </a:r>
        </a:p>
      </dsp:txBody>
      <dsp:txXfrm>
        <a:off x="5461311" y="2642291"/>
        <a:ext cx="2838997" cy="345224"/>
      </dsp:txXfrm>
    </dsp:sp>
    <dsp:sp modelId="{A03C5372-D306-43AC-B406-6F8183849431}">
      <dsp:nvSpPr>
        <dsp:cNvPr id="0" name=""/>
        <dsp:cNvSpPr/>
      </dsp:nvSpPr>
      <dsp:spPr>
        <a:xfrm>
          <a:off x="5288699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525710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687169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6898813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7166362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Страх, что лечение дорого обойдется или без денег не лечат</a:t>
          </a: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7166362" y="677170"/>
        <a:ext cx="2838997" cy="982560"/>
      </dsp:txXfrm>
    </dsp:sp>
    <dsp:sp modelId="{3FA5D5AE-9CAE-4D19-9765-BCEE62095312}">
      <dsp:nvSpPr>
        <dsp:cNvPr id="0" name=""/>
        <dsp:cNvSpPr/>
      </dsp:nvSpPr>
      <dsp:spPr>
        <a:xfrm>
          <a:off x="7166362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rtlCol="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9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Нет денег</a:t>
          </a:r>
        </a:p>
      </dsp:txBody>
      <dsp:txXfrm>
        <a:off x="7166362" y="331946"/>
        <a:ext cx="2838997" cy="345224"/>
      </dsp:txXfrm>
    </dsp:sp>
    <dsp:sp modelId="{FE6CA7EB-68EC-4E76-9051-08C4CF370101}">
      <dsp:nvSpPr>
        <dsp:cNvPr id="0" name=""/>
        <dsp:cNvSpPr/>
      </dsp:nvSpPr>
      <dsp:spPr>
        <a:xfrm>
          <a:off x="699375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6962158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#1">
  <dgm:title val="Временная шкала с булавками"/>
  <dgm:desc val="Используется для отображения списка событий в хронологическом порядке. Невидимая коробка рядом с булавкой содержит дату. Ниже приведено описание. В ней может содержаться среднее количество текста с форматом даты средней длин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06.04.2025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06.04.2025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1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78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355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ЖЕНСКОЕ</a:t>
            </a:r>
            <a:br>
              <a:rPr lang="ru-RU" dirty="0"/>
            </a:br>
            <a:r>
              <a:rPr lang="ru-RU" dirty="0"/>
              <a:t>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593C1-1380-4BE0-8D1F-1306C164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029"/>
            <a:ext cx="10515600" cy="1133856"/>
          </a:xfrm>
        </p:spPr>
        <p:txBody>
          <a:bodyPr>
            <a:normAutofit fontScale="90000"/>
          </a:bodyPr>
          <a:lstStyle/>
          <a:p>
            <a:r>
              <a:rPr lang="ru-RU" dirty="0"/>
              <a:t>Малоизвестные факты о раке молочной железы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58468-9376-42F7-8845-68EAB7F1A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•</a:t>
            </a:r>
            <a:r>
              <a:rPr lang="ru-RU" b="1" dirty="0"/>
              <a:t> Неправильно подобранное белье (тесное, с давящими металлическими косточками) может спровоцировать повреждение тканей груди — и вызвать возникновение опухоли.</a:t>
            </a:r>
          </a:p>
          <a:p>
            <a:r>
              <a:rPr lang="ru-RU" b="1" dirty="0"/>
              <a:t>• На ранних стадиях рак молочной железы невозможно обнаружить клинически (и при самообследовании). Однако самообследование позволяет контролировать состояние молочных желез в интервалах между посещениями врача.</a:t>
            </a:r>
          </a:p>
          <a:p>
            <a:r>
              <a:rPr lang="ru-RU" b="1" dirty="0"/>
              <a:t>• При ранней диагностике рака возможно сохранить первозданную красоту груди.</a:t>
            </a:r>
          </a:p>
          <a:p>
            <a:r>
              <a:rPr lang="ru-RU" b="1" dirty="0"/>
              <a:t>• В России клиническим осмотром молочной железы занимаются не только онкологи-маммологи, но и гинекологи.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30972A-0B7F-4E89-848D-33A66007B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Школа Пациента.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BAFEC2-5BFA-442D-A2D1-C401E0083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111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558B9-A2DA-4E21-80F0-DCD1700A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нужно знать каждой женщине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4CF0E-8179-4BC5-B289-627D6EA4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ПРОЕКТ: ЖЕНСКОЕ ЗДОРОВЬЕ.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1749C9-725E-4780-87AD-D22855EC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ECE60B-52D7-4393-BD68-1B78446EB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9488" y="2304288"/>
            <a:ext cx="5964964" cy="3865776"/>
          </a:xfrm>
        </p:spPr>
        <p:txBody>
          <a:bodyPr>
            <a:normAutofit/>
          </a:bodyPr>
          <a:lstStyle/>
          <a:p>
            <a:r>
              <a:rPr lang="ru-RU" b="1" dirty="0"/>
              <a:t>• Женщинам до 40 лет необходимо проходить клинический осмотр 1 раз в 1год. Возможно назначение УЗИ. После 40 лет нужно 1 раз в год обязательно проходить скрининговую профилактическую маммографию.</a:t>
            </a:r>
          </a:p>
          <a:p>
            <a:r>
              <a:rPr lang="ru-RU" b="1" dirty="0"/>
              <a:t>• Из-за возрастного снижения чувствительности молочной железы к излучению, после 40 лет маммография абсолютно безопасна.</a:t>
            </a:r>
          </a:p>
          <a:p>
            <a:r>
              <a:rPr lang="ru-RU" b="1" dirty="0"/>
              <a:t>• Маммография позволяет выявить ранние формы рака на 2 года раньше, чем любое клиническое обследование.</a:t>
            </a:r>
          </a:p>
          <a:p>
            <a:r>
              <a:rPr lang="ru-RU" b="1" dirty="0"/>
              <a:t>• При наличии наследственной предрасположенности к РМЖ, необходимо наблюдение онколога на 10 лет раньше самого «молодого» РМЖ в семье. (Например, если мать заболела в 45 лет — дочери необходимо начать наблюдаться в онкологическом учреждении в 35 лет.)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0806FD3-4860-490E-8976-74EEFFC35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04934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681" y="1009777"/>
            <a:ext cx="6761527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Фокус Вашего внимания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Наружная локализация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Новообразования/изменение кожи</a:t>
            </a:r>
          </a:p>
          <a:p>
            <a:pPr rtl="0"/>
            <a:r>
              <a:rPr lang="ru-RU" dirty="0"/>
              <a:t>Заболевания молочных желез или щитовидной железы</a:t>
            </a:r>
          </a:p>
          <a:p>
            <a:pPr rtl="0"/>
            <a:r>
              <a:rPr lang="ru-RU" dirty="0"/>
              <a:t>Заболевания репродуктивной системы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Возможности для самообследовании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Самостоятельный осмотр</a:t>
            </a:r>
          </a:p>
          <a:p>
            <a:pPr rtl="0"/>
            <a:r>
              <a:rPr lang="ru-RU" dirty="0"/>
              <a:t>Своевременная диспансеризация/проф. осмотр, самообращения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ПРОЕКТ: ЖЕНСКОЕ ЗДОРОВЬЕ.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57C8-AADF-4310-85A3-FA74ECAC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2889503"/>
            <a:ext cx="3301538" cy="1145601"/>
          </a:xfrm>
        </p:spPr>
        <p:txBody>
          <a:bodyPr>
            <a:noAutofit/>
          </a:bodyPr>
          <a:lstStyle/>
          <a:p>
            <a:r>
              <a:rPr lang="ru-RU" sz="2800" dirty="0"/>
              <a:t>Самообследование молочной железы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04018797-57F2-45D8-BDB9-238A8209C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941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97406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Что мы можем увидеть?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1" y="2033626"/>
            <a:ext cx="3447289" cy="555734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1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Молочные железы</a:t>
            </a: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>
            <a:defPPr>
              <a:defRPr lang="ru-MO"/>
            </a:defPPr>
          </a:lstStyle>
          <a:p>
            <a:r>
              <a:rPr lang="ru-RU" dirty="0"/>
              <a:t>любое опухолевое образование в груди;</a:t>
            </a:r>
          </a:p>
          <a:p>
            <a:r>
              <a:rPr lang="ru-RU" dirty="0"/>
              <a:t>изменился внешний вид или форма груди;</a:t>
            </a:r>
          </a:p>
          <a:p>
            <a:r>
              <a:rPr lang="ru-RU" dirty="0"/>
              <a:t>из сосков есть выделения;</a:t>
            </a:r>
          </a:p>
          <a:p>
            <a:r>
              <a:rPr lang="ru-RU" dirty="0"/>
              <a:t>изменилась форма соска или ареолы;</a:t>
            </a:r>
          </a:p>
          <a:p>
            <a:r>
              <a:rPr lang="ru-RU" dirty="0"/>
              <a:t>кожа груди покраснела, стала слишком морщинистой или отекает;</a:t>
            </a:r>
          </a:p>
          <a:p>
            <a:r>
              <a:rPr lang="ru-RU" dirty="0"/>
              <a:t>на груди заметны участки со втянутой кожей.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Щитовидная железа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dirty="0"/>
              <a:t>наличие отёка на шеи в области железы, чувство комка;</a:t>
            </a:r>
          </a:p>
          <a:p>
            <a:r>
              <a:rPr lang="ru-RU" dirty="0"/>
              <a:t>быстрая прибавка или снижение веса;</a:t>
            </a:r>
          </a:p>
          <a:p>
            <a:r>
              <a:rPr lang="ru-RU" dirty="0"/>
              <a:t>повышенная утомляемость;</a:t>
            </a:r>
          </a:p>
          <a:p>
            <a:r>
              <a:rPr lang="ru-RU" dirty="0"/>
              <a:t>нестабильность артериального давления;</a:t>
            </a:r>
          </a:p>
          <a:p>
            <a:r>
              <a:rPr lang="ru-RU" dirty="0"/>
              <a:t>изменение голоса.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rtl="0">
              <a:buNone/>
            </a:pPr>
            <a:r>
              <a:rPr lang="ru-RU" sz="1600" dirty="0">
                <a:solidFill>
                  <a:schemeClr val="accent3"/>
                </a:solidFill>
                <a:cs typeface="Times New Roman"/>
              </a:rPr>
              <a:t>Кожа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dirty="0"/>
              <a:t>резкое изменение формы и цвета.</a:t>
            </a:r>
          </a:p>
          <a:p>
            <a:r>
              <a:rPr lang="ru-RU" dirty="0"/>
              <a:t>неоднородная окраска (различные оттенки черного).</a:t>
            </a:r>
          </a:p>
          <a:p>
            <a:r>
              <a:rPr lang="ru-RU" dirty="0"/>
              <a:t>любые другие изменения, такие как родинка стали толще, увеличилась, приобрела новый рельеф;</a:t>
            </a:r>
          </a:p>
          <a:p>
            <a:r>
              <a:rPr lang="ru-RU" dirty="0"/>
              <a:t>постоянно не заживает по типу язвы или кровоточит.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ПРОЕКТ: ЖЕНСКОЕ ЗДОРОВЬЕ.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Страхи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15</a:t>
            </a:fld>
            <a:endParaRPr lang="ru-RU" dirty="0"/>
          </a:p>
        </p:txBody>
      </p:sp>
      <p:graphicFrame>
        <p:nvGraphicFramePr>
          <p:cNvPr id="7" name="Схема 2" descr="Временная шкала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70950950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id="{FA923DCC-4FE5-497F-BBD5-2A489716839A}"/>
              </a:ext>
            </a:extLst>
          </p:cNvPr>
          <p:cNvSpPr txBox="1">
            <a:spLocks/>
          </p:cNvSpPr>
          <p:nvPr/>
        </p:nvSpPr>
        <p:spPr>
          <a:xfrm>
            <a:off x="-93739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MO"/>
            </a:defPPr>
            <a:lvl1pPr marL="0" algn="r" defTabSz="914400" rtl="0" eaLnBrk="1" latinLnBrk="0" hangingPunct="1">
              <a:defRPr lang="ru-MO"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ПРОЕКТ: ЖЕНСКОЕ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1958740"/>
            <a:ext cx="8123274" cy="305602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i="1" dirty="0"/>
              <a:t>Ваше здоровье — это не роскошь, а базовая потребность. </a:t>
            </a:r>
          </a:p>
          <a:p>
            <a:r>
              <a:rPr lang="ru-RU" i="1" dirty="0"/>
              <a:t>Как врач призываю вас:</a:t>
            </a:r>
            <a:endParaRPr lang="ru-RU" dirty="0"/>
          </a:p>
          <a:p>
            <a:pPr lvl="0"/>
            <a:r>
              <a:rPr lang="ru-RU" b="1" dirty="0"/>
              <a:t>Назначьте день</a:t>
            </a:r>
            <a:r>
              <a:rPr lang="ru-RU" dirty="0"/>
              <a:t> для осмотра прямо сейчас (достаньте телефоны — поставьте напоминание!).</a:t>
            </a:r>
          </a:p>
          <a:p>
            <a:pPr lvl="0"/>
            <a:r>
              <a:rPr lang="ru-RU" b="1" dirty="0"/>
              <a:t>Расскажите</a:t>
            </a:r>
            <a:r>
              <a:rPr lang="ru-RU" dirty="0"/>
              <a:t> подругам/коллегам — так мы спасем больше жизней.</a:t>
            </a:r>
          </a:p>
          <a:p>
            <a:pPr lvl="0"/>
            <a:r>
              <a:rPr lang="ru-RU" b="1" dirty="0"/>
              <a:t>Помните:</a:t>
            </a:r>
            <a:r>
              <a:rPr lang="ru-RU" dirty="0"/>
              <a:t> врач — не судья, а ваш помощник.</a:t>
            </a:r>
          </a:p>
          <a:p>
            <a:pPr lvl="0" algn="l"/>
            <a:r>
              <a:rPr lang="en-US" dirty="0"/>
              <a:t>p.s. </a:t>
            </a:r>
            <a:r>
              <a:rPr lang="ru-RU" dirty="0"/>
              <a:t>Если у вас есть время на соцсети — есть 5 минут на самообследование</a:t>
            </a:r>
            <a:r>
              <a:rPr lang="en-US" dirty="0"/>
              <a:t>!</a:t>
            </a:r>
            <a:endParaRPr lang="ru-RU" dirty="0"/>
          </a:p>
          <a:p>
            <a:pPr marL="0" indent="0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ПРОЕКТ: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57C8-AADF-4310-85A3-FA74ECAC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2889503"/>
            <a:ext cx="2999232" cy="1145601"/>
          </a:xfrm>
        </p:spPr>
        <p:txBody>
          <a:bodyPr>
            <a:normAutofit fontScale="90000"/>
          </a:bodyPr>
          <a:lstStyle/>
          <a:p>
            <a:r>
              <a:rPr lang="ru-RU" dirty="0"/>
              <a:t>Социальные сети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AAC9B0-4476-47D2-9AD0-76353434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03" y="1616342"/>
            <a:ext cx="2924616" cy="36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Спасибо!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534" y="1586777"/>
            <a:ext cx="4521665" cy="3664731"/>
          </a:xfrm>
        </p:spPr>
        <p:txBody>
          <a:bodyPr rtlCol="0">
            <a:normAutofit fontScale="70000" lnSpcReduction="20000"/>
          </a:bodyPr>
          <a:lstStyle>
            <a:defPPr>
              <a:defRPr lang="ru-MO"/>
            </a:defPPr>
          </a:lstStyle>
          <a:p>
            <a:pPr algn="ctr" rtl="0"/>
            <a:r>
              <a:rPr lang="ru-RU" dirty="0"/>
              <a:t>спикер:</a:t>
            </a:r>
          </a:p>
          <a:p>
            <a:pPr algn="ctr" rtl="0"/>
            <a:r>
              <a:rPr lang="ru-RU" dirty="0" err="1"/>
              <a:t>Брунштейн</a:t>
            </a:r>
            <a:r>
              <a:rPr lang="ru-RU" dirty="0"/>
              <a:t> </a:t>
            </a:r>
          </a:p>
          <a:p>
            <a:pPr algn="ctr" rtl="0"/>
            <a:r>
              <a:rPr lang="ru-RU" dirty="0"/>
              <a:t>Марьяна Игоревна</a:t>
            </a:r>
          </a:p>
          <a:p>
            <a:pPr algn="ctr" rtl="0"/>
            <a:r>
              <a:rPr lang="ru-RU" dirty="0"/>
              <a:t>С уважением, </a:t>
            </a:r>
          </a:p>
          <a:p>
            <a:pPr algn="ctr" rtl="0"/>
            <a:r>
              <a:rPr lang="ru-RU" dirty="0"/>
              <a:t>врач онколог</a:t>
            </a:r>
          </a:p>
          <a:p>
            <a:pPr algn="ctr" rtl="0"/>
            <a:r>
              <a:rPr lang="ru-RU" dirty="0"/>
              <a:t>Заведующий отделением </a:t>
            </a:r>
          </a:p>
          <a:p>
            <a:pPr algn="ctr" rtl="0"/>
            <a:r>
              <a:rPr lang="ru-RU" dirty="0"/>
              <a:t>«Опухоли молочной железы и опухоли кожи»</a:t>
            </a:r>
          </a:p>
          <a:p>
            <a:pPr algn="ctr" rtl="0"/>
            <a:r>
              <a:rPr lang="ru-RU" sz="1600" dirty="0"/>
              <a:t>ГБУ «Курганский Областной Онкологический Диспансер»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69" y="2435892"/>
            <a:ext cx="8705088" cy="2002536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ТЫ У СЕБЯ ОДНА!  </a:t>
            </a:r>
            <a:br>
              <a:rPr lang="ru-RU" dirty="0"/>
            </a:br>
            <a:r>
              <a:rPr lang="ru-RU" dirty="0"/>
              <a:t>Запомни, надо себя беречь!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860" y="1668734"/>
            <a:ext cx="941832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“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2749" y="3437160"/>
            <a:ext cx="945473" cy="193675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План</a:t>
            </a:r>
            <a:endParaRPr lang="ru-RU" dirty="0">
              <a:solidFill>
                <a:schemeClr val="accent3"/>
              </a:solidFill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М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31" y="231363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026654"/>
            <a:ext cx="3749040" cy="4507256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Введение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Основные цели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Статистика</a:t>
            </a:r>
            <a:endParaRPr lang="ru-RU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Что мы можем увидеть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Провокаторы и страхи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Что делать?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Как избежать?</a:t>
            </a:r>
          </a:p>
          <a:p>
            <a:pPr rtl="0"/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ПРОЕКТ: ЖЕНСКОЕ ЗДОРОВЬЕ.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651760"/>
            <a:ext cx="869594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r>
              <a:rPr lang="ru-RU" dirty="0"/>
              <a:t>Женское здоровье – это не просто отсутствие болезней, это основа качества жизни, благополучия семьи и будущего поколений. К сожалению, многие женщины откладывают заботу о себе на потом, ставя на первое место работу, семью, бытовые заботы. Но важно помнить: </a:t>
            </a:r>
            <a:r>
              <a:rPr lang="ru-RU" b="1" dirty="0"/>
              <a:t>здоровая женщина – это здоровая семья, здоровая нация, здоровое будущее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ПРОЕКТ: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Основные цели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Бережное отношение к себе.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E1B0-86C9-4E74-B5AB-DDE6E6BD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происходит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956F3-B016-4623-8DEB-D347CBB2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• В России диагноз «рак молочной железы» ежегодно ставят около 19% от всех женских онкологических заболеваний.</a:t>
            </a:r>
          </a:p>
          <a:p>
            <a:r>
              <a:rPr lang="ru-RU" b="1" dirty="0"/>
              <a:t>• Количество женщин, которые регулярно проходят обследование груди растет: с 32% до 40%. Это говорит о том, что активно работают </a:t>
            </a:r>
            <a:r>
              <a:rPr lang="ru-RU" b="1" dirty="0" err="1"/>
              <a:t>проф.осмотры</a:t>
            </a:r>
            <a:r>
              <a:rPr lang="ru-RU" b="1" dirty="0"/>
              <a:t> и диспансеризация.</a:t>
            </a:r>
          </a:p>
          <a:p>
            <a:r>
              <a:rPr lang="ru-RU" b="1" dirty="0"/>
              <a:t>• 91% российских женщин знает о проблеме рака груди. 81% считает ее крайне важной.</a:t>
            </a:r>
          </a:p>
          <a:p>
            <a:r>
              <a:rPr lang="ru-RU" b="1" dirty="0"/>
              <a:t>• Однако всего 30% российских женщин посещают маммолога один раз в год, в то время как 40% проходят осмотр гораздо реже, а 30% вовсе не посещают врача вообще.</a:t>
            </a:r>
          </a:p>
          <a:p>
            <a:r>
              <a:rPr lang="ru-RU" b="1" dirty="0"/>
              <a:t>• 30% российских женщин не посещает врача по причине отсутствия свободного времени; 41% утверждает, что их ничто не беспокоит, 6% просто не видят необходимости в медосмотре.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FA88F3-7C92-44DB-B306-B1E5AC663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ПРОЕКТ: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B4216A-9F34-495A-882F-B77B69CD5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175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920AD-9586-4A4D-A66D-251B448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Главные угрозы для женщин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13942-578C-4836-8B71-ABB795A1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0020"/>
            <a:ext cx="10515600" cy="34747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Рак молочной железы (РМЖ)</a:t>
            </a:r>
            <a:r>
              <a:rPr lang="ru-RU" dirty="0"/>
              <a:t>:</a:t>
            </a:r>
            <a:endParaRPr lang="ru-RU" sz="2400" dirty="0"/>
          </a:p>
          <a:p>
            <a:pPr lvl="1"/>
            <a:r>
              <a:rPr lang="ru-RU" dirty="0"/>
              <a:t>Каждая 8-я женщина в России рискует столкнуться с РМЖ.</a:t>
            </a:r>
            <a:endParaRPr lang="ru-RU" sz="2000" dirty="0"/>
          </a:p>
          <a:p>
            <a:pPr lvl="1"/>
            <a:r>
              <a:rPr lang="ru-RU" b="1" dirty="0"/>
              <a:t>Миф:</a:t>
            </a:r>
            <a:r>
              <a:rPr lang="ru-RU" dirty="0"/>
              <a:t> «Мне нет 40, мне не надо проверяться».</a:t>
            </a:r>
            <a:endParaRPr lang="ru-RU" sz="2000" dirty="0"/>
          </a:p>
          <a:p>
            <a:pPr lvl="1"/>
            <a:r>
              <a:rPr lang="ru-RU" b="1" dirty="0"/>
              <a:t>Факт:</a:t>
            </a:r>
            <a:r>
              <a:rPr lang="ru-RU" dirty="0"/>
              <a:t> 15% случаев — у женщин до 40 лет. Примеры из практики (без имен).</a:t>
            </a:r>
            <a:endParaRPr lang="ru-RU" sz="2000" dirty="0"/>
          </a:p>
          <a:p>
            <a:pPr lvl="0"/>
            <a:r>
              <a:rPr lang="ru-RU" b="1" dirty="0"/>
              <a:t>Шейка матки (ВПЧ-ассоциированные заболевания)</a:t>
            </a:r>
            <a:r>
              <a:rPr lang="ru-RU" dirty="0"/>
              <a:t>:</a:t>
            </a:r>
            <a:endParaRPr lang="ru-RU" sz="2400" dirty="0"/>
          </a:p>
          <a:p>
            <a:pPr lvl="1"/>
            <a:r>
              <a:rPr lang="ru-RU" dirty="0"/>
              <a:t>ВПЧ есть у 80% сексуально активных людей. Как вакцинация и скрининг снижают риски.</a:t>
            </a:r>
            <a:endParaRPr lang="ru-RU" sz="2000" dirty="0"/>
          </a:p>
          <a:p>
            <a:pPr lvl="0"/>
            <a:r>
              <a:rPr lang="ru-RU" b="1" dirty="0"/>
              <a:t>Гормональное здоровье</a:t>
            </a:r>
            <a:r>
              <a:rPr lang="ru-RU" dirty="0"/>
              <a:t> (стресс, СПКЯ, ранняя менопауза).</a:t>
            </a:r>
            <a:endParaRPr lang="ru-RU" sz="2400" dirty="0"/>
          </a:p>
          <a:p>
            <a:pPr lvl="0"/>
            <a:r>
              <a:rPr lang="ru-RU" b="1" dirty="0"/>
              <a:t>Ожирение.</a:t>
            </a:r>
            <a:endParaRPr lang="ru-RU" sz="2400" dirty="0"/>
          </a:p>
          <a:p>
            <a:pPr lvl="0"/>
            <a:r>
              <a:rPr lang="ru-RU" b="1" dirty="0"/>
              <a:t>Прием БАДов и витаминов, «бездумная </a:t>
            </a:r>
            <a:r>
              <a:rPr lang="ru-RU" b="1" dirty="0" err="1"/>
              <a:t>нутрициология</a:t>
            </a:r>
            <a:r>
              <a:rPr lang="ru-RU" b="1" dirty="0"/>
              <a:t>».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48FFA9-A867-40E2-8891-E4AB55281C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ПРОЕКТ: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9596A8-9FAF-4341-9EEE-A24AD4268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661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D04C-3C35-49F7-A4D6-CDBB7EA6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Распространенные мифы о раке груди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9544C0-889D-439D-A9F1-2EEBAA8F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• Противозачаточные гормональные препараты повышают риск заболевания РМЖ.</a:t>
            </a:r>
          </a:p>
          <a:p>
            <a:r>
              <a:rPr lang="ru-RU" b="1" dirty="0"/>
              <a:t>• Употребление кофе и использование антиперспирантов вызывают рак.</a:t>
            </a:r>
          </a:p>
          <a:p>
            <a:r>
              <a:rPr lang="ru-RU" b="1" dirty="0"/>
              <a:t>• Женщины, которые не носят бюстгальтер, меньше рискуют заболеть раком груди.</a:t>
            </a:r>
          </a:p>
          <a:p>
            <a:r>
              <a:rPr lang="ru-RU" b="1" dirty="0"/>
              <a:t>• Чем меньше размер груди, тем меньше риск развития РМЖ.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05A93E-ADF2-46EB-ABEA-A103744E2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ПРОЕКТ: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C5EDB7-067D-4E98-A239-C47961366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544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Провокаторы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r>
              <a:rPr lang="ru-RU" dirty="0"/>
              <a:t>ПРОЕКТ: ЖЕНСКОЕ ЗДОРОВЬЕ.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584782"/>
              </p:ext>
            </p:extLst>
          </p:nvPr>
        </p:nvGraphicFramePr>
        <p:xfrm>
          <a:off x="636069" y="2899918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{74CDE53D-3E25-447F-8A66-F8D453772930}tf56410444_win32</Template>
  <TotalTime>296</TotalTime>
  <Words>1007</Words>
  <Application>Microsoft Office PowerPoint</Application>
  <PresentationFormat>Широкоэкранный</PresentationFormat>
  <Paragraphs>159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ЖЕНСКОЕ ЗДОРОВЬЕ</vt:lpstr>
      <vt:lpstr>ТЫ У СЕБЯ ОДНА!   Запомни, надо себя беречь!</vt:lpstr>
      <vt:lpstr>План</vt:lpstr>
      <vt:lpstr>Введение</vt:lpstr>
      <vt:lpstr>Основные цели</vt:lpstr>
      <vt:lpstr>Что происходит в России</vt:lpstr>
      <vt:lpstr>Главные угрозы для женщин</vt:lpstr>
      <vt:lpstr>Распространенные мифы о раке груди</vt:lpstr>
      <vt:lpstr>Провокаторы</vt:lpstr>
      <vt:lpstr>Малоизвестные факты о раке молочной железы </vt:lpstr>
      <vt:lpstr>Что нужно знать каждой женщине </vt:lpstr>
      <vt:lpstr>Фокус Вашего внимания</vt:lpstr>
      <vt:lpstr>Самообследование молочной железы</vt:lpstr>
      <vt:lpstr>Что мы можем увидеть?</vt:lpstr>
      <vt:lpstr>Страхи </vt:lpstr>
      <vt:lpstr>Презентация PowerPoint</vt:lpstr>
      <vt:lpstr>Социальные сети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ЖЕНСКОЕ ЗДОРОВЬЕ</dc:title>
  <dc:creator>Doctor</dc:creator>
  <cp:lastModifiedBy>Doctor</cp:lastModifiedBy>
  <cp:revision>7</cp:revision>
  <dcterms:created xsi:type="dcterms:W3CDTF">2024-04-15T04:48:30Z</dcterms:created>
  <dcterms:modified xsi:type="dcterms:W3CDTF">2025-04-06T15:47:20Z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