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694"/>
    <a:srgbClr val="A72E87"/>
    <a:srgbClr val="863458"/>
    <a:srgbClr val="651C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showGuides="1">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CA14-0783-0442-8B43-1865A88129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U"/>
          </a:p>
        </p:txBody>
      </p:sp>
      <p:sp>
        <p:nvSpPr>
          <p:cNvPr id="3" name="Subtitle 2">
            <a:extLst>
              <a:ext uri="{FF2B5EF4-FFF2-40B4-BE49-F238E27FC236}">
                <a16:creationId xmlns:a16="http://schemas.microsoft.com/office/drawing/2014/main" id="{CD07D968-37EC-FE40-AB46-32C59BD1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3711B1C4-A9AA-9042-9A10-D8A21B428110}"/>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99CD9571-5E7F-E745-AEB9-7CA9B155DACF}"/>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623E4D91-4232-2E40-B542-61599FA528CA}"/>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201309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B3C3-C578-844B-AF87-F297E696D2BC}"/>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704A91F7-A599-FB43-A586-0CC751004D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AA71F158-2512-A44D-A26D-54697C16EA5E}"/>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4B64F998-4F9B-804A-9F02-0F4D601082D4}"/>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7971966B-9D23-6848-99CB-AB9C01AB698B}"/>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6292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8C84E-89E4-D749-BF5D-C7AFF866AA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29841363-9323-674F-A3CA-6D2AAEE611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414CFA2A-828B-5843-93AB-C4BBF9132E47}"/>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61FEFA42-7CDF-C24D-8B70-B191A9AECB89}"/>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0555325E-D7E8-9F48-B2BF-11C3640ABF5A}"/>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402137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63C7-BF04-9541-A3BA-1EC3155EDD30}"/>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D8F8868E-D979-C241-9B7B-847DB9EFB9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4CD3B753-0970-BA49-8E1F-69739D451969}"/>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B971C29A-35D4-764F-8EF5-3B1CB7A4A166}"/>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5395C276-872E-5C43-B7CF-2AD1F9D386C4}"/>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386647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DB34-A444-AC47-803F-5C0D2E85D7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707685CE-926B-ED47-BE9E-FA65006D4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E7A14B-C39F-6845-B507-E6C27D1AE3BF}"/>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8A28461A-2CA5-9C43-BE32-7E938C3CD523}"/>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6C139A6B-82D4-FA40-9BF2-3B5522C1DD43}"/>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375933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15C8-2F70-BA4E-AFC1-2D345E50842E}"/>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E4EC1E8B-2AA2-DF40-A096-0F20FFA59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EB520B7B-023C-F549-8C1D-ABE1A60C5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83D3FBAD-B739-3849-AE3A-878D05538FA1}"/>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6" name="Footer Placeholder 5">
            <a:extLst>
              <a:ext uri="{FF2B5EF4-FFF2-40B4-BE49-F238E27FC236}">
                <a16:creationId xmlns:a16="http://schemas.microsoft.com/office/drawing/2014/main" id="{31D44275-9D2F-D540-98C7-790CF9E40A32}"/>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4DD65E1B-BDC3-5E40-B884-047D1EED58B3}"/>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19691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4140-6F29-874E-83AA-5CBE2EB5C953}"/>
              </a:ext>
            </a:extLst>
          </p:cNvPr>
          <p:cNvSpPr>
            <a:spLocks noGrp="1"/>
          </p:cNvSpPr>
          <p:nvPr>
            <p:ph type="title"/>
          </p:nvPr>
        </p:nvSpPr>
        <p:spPr>
          <a:xfrm>
            <a:off x="839788" y="365125"/>
            <a:ext cx="10515600" cy="1325563"/>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C01479D2-391E-3D47-9236-19E384C6B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87586E-75BA-BA45-8BC4-920EABE2AF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F1EF321A-AC70-EF49-8FCC-46AA23897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A2D6C3-FD50-B64A-9FBE-62BB4E0DAF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62462348-8F70-B14D-BE99-0C70F9FB21B8}"/>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8" name="Footer Placeholder 7">
            <a:extLst>
              <a:ext uri="{FF2B5EF4-FFF2-40B4-BE49-F238E27FC236}">
                <a16:creationId xmlns:a16="http://schemas.microsoft.com/office/drawing/2014/main" id="{A08A1FC1-9FD6-2546-BF32-F542B82457E3}"/>
              </a:ext>
            </a:extLst>
          </p:cNvPr>
          <p:cNvSpPr>
            <a:spLocks noGrp="1"/>
          </p:cNvSpPr>
          <p:nvPr>
            <p:ph type="ftr" sz="quarter" idx="11"/>
          </p:nvPr>
        </p:nvSpPr>
        <p:spPr/>
        <p:txBody>
          <a:bodyPr/>
          <a:lstStyle/>
          <a:p>
            <a:endParaRPr lang="en-RU"/>
          </a:p>
        </p:txBody>
      </p:sp>
      <p:sp>
        <p:nvSpPr>
          <p:cNvPr id="9" name="Slide Number Placeholder 8">
            <a:extLst>
              <a:ext uri="{FF2B5EF4-FFF2-40B4-BE49-F238E27FC236}">
                <a16:creationId xmlns:a16="http://schemas.microsoft.com/office/drawing/2014/main" id="{E687ADF1-7043-3943-9B86-91A5BFAAE7F6}"/>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259824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561-48E8-EE44-B6C8-580307506B8D}"/>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C6EF9D8E-5CD9-FC4F-B6F4-C020B57E4D03}"/>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4" name="Footer Placeholder 3">
            <a:extLst>
              <a:ext uri="{FF2B5EF4-FFF2-40B4-BE49-F238E27FC236}">
                <a16:creationId xmlns:a16="http://schemas.microsoft.com/office/drawing/2014/main" id="{41C9FEC1-62B9-824C-822A-7AF12162AF46}"/>
              </a:ext>
            </a:extLst>
          </p:cNvPr>
          <p:cNvSpPr>
            <a:spLocks noGrp="1"/>
          </p:cNvSpPr>
          <p:nvPr>
            <p:ph type="ftr" sz="quarter" idx="11"/>
          </p:nvPr>
        </p:nvSpPr>
        <p:spPr/>
        <p:txBody>
          <a:bodyPr/>
          <a:lstStyle/>
          <a:p>
            <a:endParaRPr lang="en-RU"/>
          </a:p>
        </p:txBody>
      </p:sp>
      <p:sp>
        <p:nvSpPr>
          <p:cNvPr id="5" name="Slide Number Placeholder 4">
            <a:extLst>
              <a:ext uri="{FF2B5EF4-FFF2-40B4-BE49-F238E27FC236}">
                <a16:creationId xmlns:a16="http://schemas.microsoft.com/office/drawing/2014/main" id="{7D9528D4-1EA2-B548-9AD9-1B7F8428EC40}"/>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41868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A742A-4AF4-2543-813D-9C714AC99EFB}"/>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3" name="Footer Placeholder 2">
            <a:extLst>
              <a:ext uri="{FF2B5EF4-FFF2-40B4-BE49-F238E27FC236}">
                <a16:creationId xmlns:a16="http://schemas.microsoft.com/office/drawing/2014/main" id="{21921CE1-9D2B-2843-8523-1F03F6B82285}"/>
              </a:ext>
            </a:extLst>
          </p:cNvPr>
          <p:cNvSpPr>
            <a:spLocks noGrp="1"/>
          </p:cNvSpPr>
          <p:nvPr>
            <p:ph type="ftr" sz="quarter" idx="11"/>
          </p:nvPr>
        </p:nvSpPr>
        <p:spPr/>
        <p:txBody>
          <a:bodyPr/>
          <a:lstStyle/>
          <a:p>
            <a:endParaRPr lang="en-RU"/>
          </a:p>
        </p:txBody>
      </p:sp>
      <p:sp>
        <p:nvSpPr>
          <p:cNvPr id="4" name="Slide Number Placeholder 3">
            <a:extLst>
              <a:ext uri="{FF2B5EF4-FFF2-40B4-BE49-F238E27FC236}">
                <a16:creationId xmlns:a16="http://schemas.microsoft.com/office/drawing/2014/main" id="{8DB24975-66A2-2B48-A7C4-BD60AEBFC37C}"/>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152530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2AEC-4239-8546-8CD5-EA687E7330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62761AE6-5F80-AA4C-9CB5-5F3A8FC8C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32ABE359-5A99-DD4C-B0D3-25A48DB1C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EB49FA-C8A1-2948-A5F0-3FC5D3054DF3}"/>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6" name="Footer Placeholder 5">
            <a:extLst>
              <a:ext uri="{FF2B5EF4-FFF2-40B4-BE49-F238E27FC236}">
                <a16:creationId xmlns:a16="http://schemas.microsoft.com/office/drawing/2014/main" id="{96418EFC-7344-1549-8D73-BEF777EBAC53}"/>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97730B34-6B03-2C4D-9648-5B35E449CEDE}"/>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418075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FACA-111A-D74A-AD16-129F183A48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19E9030E-57F6-1141-BCB4-E951A80B4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U"/>
          </a:p>
        </p:txBody>
      </p:sp>
      <p:sp>
        <p:nvSpPr>
          <p:cNvPr id="4" name="Text Placeholder 3">
            <a:extLst>
              <a:ext uri="{FF2B5EF4-FFF2-40B4-BE49-F238E27FC236}">
                <a16:creationId xmlns:a16="http://schemas.microsoft.com/office/drawing/2014/main" id="{81E6E3DE-83F5-6541-8F19-ED9CDCBD3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AA7955-355C-0145-B0AA-A67AC9CBDEEA}"/>
              </a:ext>
            </a:extLst>
          </p:cNvPr>
          <p:cNvSpPr>
            <a:spLocks noGrp="1"/>
          </p:cNvSpPr>
          <p:nvPr>
            <p:ph type="dt" sz="half" idx="10"/>
          </p:nvPr>
        </p:nvSpPr>
        <p:spPr/>
        <p:txBody>
          <a:bodyPr/>
          <a:lstStyle/>
          <a:p>
            <a:fld id="{B23EFBB3-7FA6-3D49-B851-9472CC50247F}" type="datetimeFigureOut">
              <a:rPr lang="en-RU" smtClean="0"/>
              <a:t>04/10/2025</a:t>
            </a:fld>
            <a:endParaRPr lang="en-RU"/>
          </a:p>
        </p:txBody>
      </p:sp>
      <p:sp>
        <p:nvSpPr>
          <p:cNvPr id="6" name="Footer Placeholder 5">
            <a:extLst>
              <a:ext uri="{FF2B5EF4-FFF2-40B4-BE49-F238E27FC236}">
                <a16:creationId xmlns:a16="http://schemas.microsoft.com/office/drawing/2014/main" id="{126279E2-40E0-E74A-9196-0CFD2D0750E8}"/>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3C684C6A-B901-5F4D-B2DF-14E4FBA1D0DB}"/>
              </a:ext>
            </a:extLst>
          </p:cNvPr>
          <p:cNvSpPr>
            <a:spLocks noGrp="1"/>
          </p:cNvSpPr>
          <p:nvPr>
            <p:ph type="sldNum" sz="quarter" idx="12"/>
          </p:nvPr>
        </p:nvSpPr>
        <p:spPr/>
        <p:txBody>
          <a:bodyPr/>
          <a:lstStyle/>
          <a:p>
            <a:fld id="{08D39A69-AF25-1848-A12F-D5E9AB2C720D}" type="slidenum">
              <a:rPr lang="en-RU" smtClean="0"/>
              <a:t>‹#›</a:t>
            </a:fld>
            <a:endParaRPr lang="en-RU"/>
          </a:p>
        </p:txBody>
      </p:sp>
    </p:spTree>
    <p:extLst>
      <p:ext uri="{BB962C8B-B14F-4D97-AF65-F5344CB8AC3E}">
        <p14:creationId xmlns:p14="http://schemas.microsoft.com/office/powerpoint/2010/main" val="129454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0B775-6F2A-A24E-B50A-4A3DE0E5C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06ED5A98-EC46-7644-8DA8-92AFCEC35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C29DDACC-C11C-8C47-8E0D-C4036CB5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EFBB3-7FA6-3D49-B851-9472CC50247F}" type="datetimeFigureOut">
              <a:rPr lang="en-RU" smtClean="0"/>
              <a:t>04/10/2025</a:t>
            </a:fld>
            <a:endParaRPr lang="en-RU"/>
          </a:p>
        </p:txBody>
      </p:sp>
      <p:sp>
        <p:nvSpPr>
          <p:cNvPr id="5" name="Footer Placeholder 4">
            <a:extLst>
              <a:ext uri="{FF2B5EF4-FFF2-40B4-BE49-F238E27FC236}">
                <a16:creationId xmlns:a16="http://schemas.microsoft.com/office/drawing/2014/main" id="{DB33BE82-33C8-7C44-81AF-AE353C01D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3FE79654-7902-ED4A-8D7C-93B21514F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39A69-AF25-1848-A12F-D5E9AB2C720D}" type="slidenum">
              <a:rPr lang="en-RU" smtClean="0"/>
              <a:t>‹#›</a:t>
            </a:fld>
            <a:endParaRPr lang="en-RU"/>
          </a:p>
        </p:txBody>
      </p:sp>
    </p:spTree>
    <p:extLst>
      <p:ext uri="{BB962C8B-B14F-4D97-AF65-F5344CB8AC3E}">
        <p14:creationId xmlns:p14="http://schemas.microsoft.com/office/powerpoint/2010/main" val="211852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C2C3183-3BA4-DC45-A563-EB07D8457435}"/>
              </a:ext>
            </a:extLst>
          </p:cNvPr>
          <p:cNvSpPr/>
          <p:nvPr/>
        </p:nvSpPr>
        <p:spPr>
          <a:xfrm>
            <a:off x="441434" y="1145628"/>
            <a:ext cx="11319642" cy="5370786"/>
          </a:xfrm>
          <a:prstGeom prst="roundRect">
            <a:avLst>
              <a:gd name="adj" fmla="val 5904"/>
            </a:avLst>
          </a:prstGeom>
          <a:solidFill>
            <a:srgbClr val="A7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6" name="Picture 5">
            <a:extLst>
              <a:ext uri="{FF2B5EF4-FFF2-40B4-BE49-F238E27FC236}">
                <a16:creationId xmlns:a16="http://schemas.microsoft.com/office/drawing/2014/main" id="{9B475A95-DB94-754D-B3E8-90058E16748C}"/>
              </a:ext>
            </a:extLst>
          </p:cNvPr>
          <p:cNvPicPr>
            <a:picLocks noChangeAspect="1"/>
          </p:cNvPicPr>
          <p:nvPr/>
        </p:nvPicPr>
        <p:blipFill>
          <a:blip r:embed="rId2"/>
          <a:stretch>
            <a:fillRect/>
          </a:stretch>
        </p:blipFill>
        <p:spPr>
          <a:xfrm>
            <a:off x="9962933" y="113255"/>
            <a:ext cx="1661510" cy="864208"/>
          </a:xfrm>
          <a:prstGeom prst="rect">
            <a:avLst/>
          </a:prstGeom>
        </p:spPr>
      </p:pic>
      <p:sp>
        <p:nvSpPr>
          <p:cNvPr id="8" name="TextBox 7">
            <a:extLst>
              <a:ext uri="{FF2B5EF4-FFF2-40B4-BE49-F238E27FC236}">
                <a16:creationId xmlns:a16="http://schemas.microsoft.com/office/drawing/2014/main" id="{5B63974C-299F-3A42-928D-66554BBDC41B}"/>
              </a:ext>
            </a:extLst>
          </p:cNvPr>
          <p:cNvSpPr txBox="1"/>
          <p:nvPr/>
        </p:nvSpPr>
        <p:spPr>
          <a:xfrm>
            <a:off x="767255" y="1848585"/>
            <a:ext cx="5979137" cy="830997"/>
          </a:xfrm>
          <a:prstGeom prst="rect">
            <a:avLst/>
          </a:prstGeom>
          <a:noFill/>
        </p:spPr>
        <p:txBody>
          <a:bodyPr wrap="none" rtlCol="0">
            <a:spAutoFit/>
          </a:bodyPr>
          <a:lstStyle/>
          <a:p>
            <a:r>
              <a:rPr lang="ru-RU" sz="2400" dirty="0">
                <a:solidFill>
                  <a:schemeClr val="bg1"/>
                </a:solidFill>
              </a:rPr>
              <a:t>Всероссийский конкурсный отбор проектов </a:t>
            </a:r>
            <a:r>
              <a:rPr lang="en-US" sz="2400" dirty="0">
                <a:solidFill>
                  <a:schemeClr val="bg1"/>
                </a:solidFill>
              </a:rPr>
              <a:t/>
            </a:r>
            <a:br>
              <a:rPr lang="en-US" sz="2400" dirty="0">
                <a:solidFill>
                  <a:schemeClr val="bg1"/>
                </a:solidFill>
              </a:rPr>
            </a:br>
            <a:r>
              <a:rPr lang="ru-RU" sz="2400" dirty="0">
                <a:solidFill>
                  <a:schemeClr val="bg1"/>
                </a:solidFill>
              </a:rPr>
              <a:t>«Женщины за здоровое общество»</a:t>
            </a:r>
          </a:p>
        </p:txBody>
      </p:sp>
      <p:sp>
        <p:nvSpPr>
          <p:cNvPr id="9" name="TextBox 8">
            <a:extLst>
              <a:ext uri="{FF2B5EF4-FFF2-40B4-BE49-F238E27FC236}">
                <a16:creationId xmlns:a16="http://schemas.microsoft.com/office/drawing/2014/main" id="{2A9B813D-2B66-114A-A35A-8916837DF786}"/>
              </a:ext>
            </a:extLst>
          </p:cNvPr>
          <p:cNvSpPr txBox="1"/>
          <p:nvPr/>
        </p:nvSpPr>
        <p:spPr>
          <a:xfrm>
            <a:off x="767255" y="2921934"/>
            <a:ext cx="5868676" cy="1554272"/>
          </a:xfrm>
          <a:prstGeom prst="rect">
            <a:avLst/>
          </a:prstGeom>
          <a:noFill/>
        </p:spPr>
        <p:txBody>
          <a:bodyPr wrap="square" rtlCol="0">
            <a:spAutoFit/>
          </a:bodyPr>
          <a:lstStyle/>
          <a:p>
            <a:pPr>
              <a:lnSpc>
                <a:spcPts val="5700"/>
              </a:lnSpc>
            </a:pPr>
            <a:r>
              <a:rPr lang="ru-RU" sz="5400" dirty="0" smtClean="0">
                <a:solidFill>
                  <a:schemeClr val="bg1"/>
                </a:solidFill>
                <a:latin typeface="Playfair Display" pitchFamily="2" charset="-52"/>
              </a:rPr>
              <a:t>«ЗОЖ  в колонию вхож»  </a:t>
            </a:r>
            <a:endParaRPr lang="ru-RU" sz="4800" dirty="0">
              <a:solidFill>
                <a:schemeClr val="bg1"/>
              </a:solidFill>
              <a:latin typeface="Playfair Display" pitchFamily="2" charset="-52"/>
            </a:endParaRPr>
          </a:p>
        </p:txBody>
      </p:sp>
      <p:sp>
        <p:nvSpPr>
          <p:cNvPr id="10" name="TextBox 9">
            <a:extLst>
              <a:ext uri="{FF2B5EF4-FFF2-40B4-BE49-F238E27FC236}">
                <a16:creationId xmlns:a16="http://schemas.microsoft.com/office/drawing/2014/main" id="{009C0A55-CA0E-4A40-B358-6A83C9303414}"/>
              </a:ext>
            </a:extLst>
          </p:cNvPr>
          <p:cNvSpPr txBox="1"/>
          <p:nvPr/>
        </p:nvSpPr>
        <p:spPr>
          <a:xfrm>
            <a:off x="767255" y="5488042"/>
            <a:ext cx="6823215" cy="707886"/>
          </a:xfrm>
          <a:prstGeom prst="rect">
            <a:avLst/>
          </a:prstGeom>
          <a:noFill/>
        </p:spPr>
        <p:txBody>
          <a:bodyPr wrap="none" rtlCol="0">
            <a:spAutoFit/>
          </a:bodyPr>
          <a:lstStyle/>
          <a:p>
            <a:r>
              <a:rPr lang="ru-RU" sz="2000" dirty="0">
                <a:solidFill>
                  <a:schemeClr val="bg1"/>
                </a:solidFill>
              </a:rPr>
              <a:t>Руководитель команды: </a:t>
            </a:r>
            <a:r>
              <a:rPr lang="ru-RU" sz="2000" dirty="0" smtClean="0">
                <a:solidFill>
                  <a:schemeClr val="bg1"/>
                </a:solidFill>
              </a:rPr>
              <a:t>Навроцкая Наталья Викторовна </a:t>
            </a:r>
            <a:r>
              <a:rPr lang="ru-RU" sz="2000" dirty="0">
                <a:solidFill>
                  <a:schemeClr val="bg1"/>
                </a:solidFill>
              </a:rPr>
              <a:t/>
            </a:r>
            <a:br>
              <a:rPr lang="ru-RU" sz="2000" dirty="0">
                <a:solidFill>
                  <a:schemeClr val="bg1"/>
                </a:solidFill>
              </a:rPr>
            </a:br>
            <a:r>
              <a:rPr lang="ru-RU" sz="2000" dirty="0" smtClean="0">
                <a:solidFill>
                  <a:schemeClr val="bg1"/>
                </a:solidFill>
              </a:rPr>
              <a:t>Россия, Камчатский край, город Петропавловск - Камчатский</a:t>
            </a:r>
            <a:endParaRPr lang="ru-RU" sz="2000" dirty="0">
              <a:solidFill>
                <a:schemeClr val="bg1"/>
              </a:solidFill>
            </a:endParaRPr>
          </a:p>
        </p:txBody>
      </p:sp>
      <p:sp>
        <p:nvSpPr>
          <p:cNvPr id="11" name="TextBox 10">
            <a:extLst>
              <a:ext uri="{FF2B5EF4-FFF2-40B4-BE49-F238E27FC236}">
                <a16:creationId xmlns:a16="http://schemas.microsoft.com/office/drawing/2014/main" id="{C8E84038-B740-F244-89E0-809A1E3F117D}"/>
              </a:ext>
            </a:extLst>
          </p:cNvPr>
          <p:cNvSpPr txBox="1"/>
          <p:nvPr/>
        </p:nvSpPr>
        <p:spPr>
          <a:xfrm>
            <a:off x="767255" y="4523602"/>
            <a:ext cx="4708635" cy="584775"/>
          </a:xfrm>
          <a:prstGeom prst="rect">
            <a:avLst/>
          </a:prstGeom>
          <a:noFill/>
        </p:spPr>
        <p:txBody>
          <a:bodyPr wrap="square" rtlCol="0">
            <a:spAutoFit/>
          </a:bodyPr>
          <a:lstStyle/>
          <a:p>
            <a:r>
              <a:rPr lang="ru-RU" sz="3200" dirty="0" smtClean="0">
                <a:solidFill>
                  <a:schemeClr val="bg1"/>
                </a:solidFill>
                <a:latin typeface="Playfair Display" pitchFamily="2" charset="-52"/>
              </a:rPr>
              <a:t>Номинация :  ЗОЖ</a:t>
            </a:r>
            <a:endParaRPr lang="ru-RU" sz="3200" dirty="0">
              <a:solidFill>
                <a:schemeClr val="bg1"/>
              </a:solidFill>
              <a:latin typeface="Playfair Display" pitchFamily="2" charset="-52"/>
            </a:endParaRPr>
          </a:p>
        </p:txBody>
      </p:sp>
      <p:pic>
        <p:nvPicPr>
          <p:cNvPr id="12" name="Рисунок 11" descr="Picture background"/>
          <p:cNvPicPr/>
          <p:nvPr/>
        </p:nvPicPr>
        <p:blipFill>
          <a:blip r:embed="rId3">
            <a:extLst>
              <a:ext uri="{28A0092B-C50C-407E-A947-70E740481C1C}">
                <a14:useLocalDpi xmlns:a14="http://schemas.microsoft.com/office/drawing/2010/main" val="0"/>
              </a:ext>
            </a:extLst>
          </a:blip>
          <a:srcRect/>
          <a:stretch>
            <a:fillRect/>
          </a:stretch>
        </p:blipFill>
        <p:spPr bwMode="auto">
          <a:xfrm>
            <a:off x="6635931" y="1357312"/>
            <a:ext cx="4467497" cy="4143375"/>
          </a:xfrm>
          <a:prstGeom prst="rect">
            <a:avLst/>
          </a:prstGeom>
          <a:noFill/>
          <a:ln>
            <a:noFill/>
          </a:ln>
        </p:spPr>
      </p:pic>
    </p:spTree>
    <p:extLst>
      <p:ext uri="{BB962C8B-B14F-4D97-AF65-F5344CB8AC3E}">
        <p14:creationId xmlns:p14="http://schemas.microsoft.com/office/powerpoint/2010/main" val="219624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3A3B4EC6-9801-A646-9E70-2AE8325B5C6E}"/>
              </a:ext>
            </a:extLst>
          </p:cNvPr>
          <p:cNvSpPr txBox="1"/>
          <p:nvPr/>
        </p:nvSpPr>
        <p:spPr>
          <a:xfrm>
            <a:off x="599090" y="588577"/>
            <a:ext cx="5553123" cy="523220"/>
          </a:xfrm>
          <a:prstGeom prst="rect">
            <a:avLst/>
          </a:prstGeom>
          <a:noFill/>
        </p:spPr>
        <p:txBody>
          <a:bodyPr wrap="none" rtlCol="0">
            <a:spAutoFit/>
          </a:bodyPr>
          <a:lstStyle/>
          <a:p>
            <a:r>
              <a:rPr lang="ru-RU" sz="2800" dirty="0">
                <a:solidFill>
                  <a:srgbClr val="A72E88"/>
                </a:solidFill>
                <a:latin typeface="Playfair Display SemiBold" pitchFamily="2" charset="-52"/>
              </a:rPr>
              <a:t>Каналы продвижения проекта</a:t>
            </a:r>
          </a:p>
        </p:txBody>
      </p:sp>
      <p:sp>
        <p:nvSpPr>
          <p:cNvPr id="7" name="TextBox 6">
            <a:extLst>
              <a:ext uri="{FF2B5EF4-FFF2-40B4-BE49-F238E27FC236}">
                <a16:creationId xmlns:a16="http://schemas.microsoft.com/office/drawing/2014/main" id="{5AE5530E-79C5-284F-89B7-F338A43EF98F}"/>
              </a:ext>
            </a:extLst>
          </p:cNvPr>
          <p:cNvSpPr txBox="1"/>
          <p:nvPr/>
        </p:nvSpPr>
        <p:spPr>
          <a:xfrm>
            <a:off x="599090" y="1270454"/>
            <a:ext cx="10731062" cy="523220"/>
          </a:xfrm>
          <a:prstGeom prst="rect">
            <a:avLst/>
          </a:prstGeom>
          <a:noFill/>
        </p:spPr>
        <p:txBody>
          <a:bodyPr wrap="square" rtlCol="0">
            <a:spAutoFit/>
          </a:bodyPr>
          <a:lstStyle/>
          <a:p>
            <a:r>
              <a:rPr lang="ru-RU" sz="1400" dirty="0"/>
              <a:t>Указываются каналы продвижения проекта, которые преимущественно будут использованы. Здесь важно указать: наименование ресурсов, предоставить конкретную ссылку на ресурс, указать относительно каждого канала продвижения инструменты продвижения</a:t>
            </a:r>
          </a:p>
        </p:txBody>
      </p:sp>
      <p:sp>
        <p:nvSpPr>
          <p:cNvPr id="8" name="Прямоугольник: скругленные углы 19">
            <a:extLst>
              <a:ext uri="{FF2B5EF4-FFF2-40B4-BE49-F238E27FC236}">
                <a16:creationId xmlns:a16="http://schemas.microsoft.com/office/drawing/2014/main" id="{DC3B501B-B269-614F-917B-772DB15CA874}"/>
              </a:ext>
            </a:extLst>
          </p:cNvPr>
          <p:cNvSpPr/>
          <p:nvPr/>
        </p:nvSpPr>
        <p:spPr>
          <a:xfrm>
            <a:off x="599091" y="1952331"/>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smtClean="0"/>
              <a:t>ГТРК</a:t>
            </a:r>
            <a:endParaRPr lang="ru-RU" dirty="0"/>
          </a:p>
        </p:txBody>
      </p:sp>
      <p:sp>
        <p:nvSpPr>
          <p:cNvPr id="9" name="Прямоугольник: скругленные углы 20">
            <a:extLst>
              <a:ext uri="{FF2B5EF4-FFF2-40B4-BE49-F238E27FC236}">
                <a16:creationId xmlns:a16="http://schemas.microsoft.com/office/drawing/2014/main" id="{7C7832D9-CBDF-B945-8F10-B649688DA286}"/>
              </a:ext>
            </a:extLst>
          </p:cNvPr>
          <p:cNvSpPr/>
          <p:nvPr/>
        </p:nvSpPr>
        <p:spPr>
          <a:xfrm>
            <a:off x="3265289" y="1952331"/>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Описание</a:t>
            </a:r>
          </a:p>
        </p:txBody>
      </p:sp>
      <p:sp>
        <p:nvSpPr>
          <p:cNvPr id="10" name="Прямоугольник: скругленные углы 21">
            <a:extLst>
              <a:ext uri="{FF2B5EF4-FFF2-40B4-BE49-F238E27FC236}">
                <a16:creationId xmlns:a16="http://schemas.microsoft.com/office/drawing/2014/main" id="{80EBE8EA-8E2C-004C-ABBC-D37E06429DD1}"/>
              </a:ext>
            </a:extLst>
          </p:cNvPr>
          <p:cNvSpPr/>
          <p:nvPr/>
        </p:nvSpPr>
        <p:spPr>
          <a:xfrm>
            <a:off x="599091" y="3392745"/>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err="1" smtClean="0"/>
              <a:t>Теллеграмм</a:t>
            </a:r>
            <a:endParaRPr lang="ru-RU" dirty="0"/>
          </a:p>
        </p:txBody>
      </p:sp>
      <p:sp>
        <p:nvSpPr>
          <p:cNvPr id="11" name="Прямоугольник: скругленные углы 22">
            <a:extLst>
              <a:ext uri="{FF2B5EF4-FFF2-40B4-BE49-F238E27FC236}">
                <a16:creationId xmlns:a16="http://schemas.microsoft.com/office/drawing/2014/main" id="{475633CC-A75F-0848-98FF-DB9865A7CF51}"/>
              </a:ext>
            </a:extLst>
          </p:cNvPr>
          <p:cNvSpPr/>
          <p:nvPr/>
        </p:nvSpPr>
        <p:spPr>
          <a:xfrm>
            <a:off x="3265289" y="3392745"/>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Описание</a:t>
            </a:r>
          </a:p>
        </p:txBody>
      </p:sp>
      <p:sp>
        <p:nvSpPr>
          <p:cNvPr id="12" name="Прямоугольник: скругленные углы 25">
            <a:extLst>
              <a:ext uri="{FF2B5EF4-FFF2-40B4-BE49-F238E27FC236}">
                <a16:creationId xmlns:a16="http://schemas.microsoft.com/office/drawing/2014/main" id="{63CFB881-8CB1-C745-BF4E-362C9249D0BD}"/>
              </a:ext>
            </a:extLst>
          </p:cNvPr>
          <p:cNvSpPr/>
          <p:nvPr/>
        </p:nvSpPr>
        <p:spPr>
          <a:xfrm>
            <a:off x="599091" y="4833159"/>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smtClean="0"/>
              <a:t>ВК</a:t>
            </a:r>
            <a:endParaRPr lang="ru-RU" dirty="0"/>
          </a:p>
        </p:txBody>
      </p:sp>
      <p:sp>
        <p:nvSpPr>
          <p:cNvPr id="13" name="Прямоугольник: скругленные углы 26">
            <a:extLst>
              <a:ext uri="{FF2B5EF4-FFF2-40B4-BE49-F238E27FC236}">
                <a16:creationId xmlns:a16="http://schemas.microsoft.com/office/drawing/2014/main" id="{10F1AE2E-6180-1A4D-92DD-CE5FFD87B989}"/>
              </a:ext>
            </a:extLst>
          </p:cNvPr>
          <p:cNvSpPr/>
          <p:nvPr/>
        </p:nvSpPr>
        <p:spPr>
          <a:xfrm>
            <a:off x="3265289" y="4833159"/>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Описание</a:t>
            </a:r>
          </a:p>
        </p:txBody>
      </p:sp>
    </p:spTree>
    <p:extLst>
      <p:ext uri="{BB962C8B-B14F-4D97-AF65-F5344CB8AC3E}">
        <p14:creationId xmlns:p14="http://schemas.microsoft.com/office/powerpoint/2010/main" val="276251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571F3F78-4164-C442-B1F3-0D24135B3721}"/>
              </a:ext>
            </a:extLst>
          </p:cNvPr>
          <p:cNvSpPr txBox="1"/>
          <p:nvPr/>
        </p:nvSpPr>
        <p:spPr>
          <a:xfrm>
            <a:off x="599090" y="588577"/>
            <a:ext cx="1628972" cy="523220"/>
          </a:xfrm>
          <a:prstGeom prst="rect">
            <a:avLst/>
          </a:prstGeom>
          <a:noFill/>
        </p:spPr>
        <p:txBody>
          <a:bodyPr wrap="none" rtlCol="0">
            <a:spAutoFit/>
          </a:bodyPr>
          <a:lstStyle/>
          <a:p>
            <a:r>
              <a:rPr lang="ru-RU" sz="2800" dirty="0">
                <a:solidFill>
                  <a:srgbClr val="A72E88"/>
                </a:solidFill>
                <a:latin typeface="Playfair Display SemiBold" pitchFamily="2" charset="-52"/>
              </a:rPr>
              <a:t>Ресурсы</a:t>
            </a:r>
          </a:p>
        </p:txBody>
      </p:sp>
      <p:sp>
        <p:nvSpPr>
          <p:cNvPr id="2" name="Прямоугольник 1"/>
          <p:cNvSpPr/>
          <p:nvPr/>
        </p:nvSpPr>
        <p:spPr>
          <a:xfrm>
            <a:off x="599090" y="1139377"/>
            <a:ext cx="11314236" cy="5818196"/>
          </a:xfrm>
          <a:prstGeom prst="rect">
            <a:avLst/>
          </a:prstGeom>
        </p:spPr>
        <p:txBody>
          <a:bodyPr wrap="square">
            <a:spAutoFit/>
          </a:bodyPr>
          <a:lstStyle/>
          <a:p>
            <a:pPr indent="360680"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Используя любые формы и методы работы, мы учитываем то, что решение о следовании здоровому образу жизни человек принимает самостоятельно, так, как и определяет мероприятия, которые соответствуют этому принципу, поэтому главное не навязывать ЗОЖ, а способствовать мотивации и осознанию необходимости вести ЗОЖ.</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360680"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Приобщение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работе в данном направлении сотрудников воспитательной колонии, представителей различных общественных организаций, которые осуществляют деятельность по пропаганде здорового образа жизни, отводя большую роль профилактике распространенных социально значимых заболеваний, таких как ВИЧ-инфекция, туберкулез, наркомания, алкоголизм, табакокурения и др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360680" algn="just">
              <a:lnSpc>
                <a:spcPct val="107000"/>
              </a:lnSpc>
            </a:pPr>
            <a:r>
              <a:rPr lang="ru-RU" dirty="0" smtClean="0"/>
              <a:t>Таким </a:t>
            </a:r>
            <a:r>
              <a:rPr lang="ru-RU" dirty="0"/>
              <a:t>образом, организация воспитательной работы по формированию у осужденных здорового образа жизни способствует развитию у них активной позиции по отношению к собственному здоровью, понимания того, что здоровье – величайшая ценность, дарованная человеку природой. </a:t>
            </a:r>
            <a:endParaRPr lang="ru-RU" dirty="0" smtClean="0"/>
          </a:p>
          <a:p>
            <a:r>
              <a:rPr lang="ru-RU" dirty="0"/>
              <a:t> </a:t>
            </a:r>
            <a:endParaRPr lang="ru-RU" dirty="0" smtClean="0"/>
          </a:p>
          <a:p>
            <a:r>
              <a:rPr lang="ru-RU" dirty="0" smtClean="0"/>
              <a:t>Проект </a:t>
            </a:r>
            <a:r>
              <a:rPr lang="ru-RU" dirty="0"/>
              <a:t>будет способствовать социальной реабилитации; моделировать ситуации успеха, для каждого осужденного помогать им осознать свои положительные ресурсы. Создавая ситуации успеха и нацеливая на поэтапное преодоление трудностей, у осужденных будет формироваться более высокий уровень жизненных притязаний, что в конечном итоге способствует психологической коррекции личностных качеств, и в конечном итоге – социальной реабилитации.</a:t>
            </a:r>
          </a:p>
          <a:p>
            <a:r>
              <a:rPr lang="ru-RU" dirty="0"/>
              <a:t> </a:t>
            </a:r>
          </a:p>
          <a:p>
            <a:pPr indent="360680" algn="just">
              <a:lnSpc>
                <a:spcPct val="107000"/>
              </a:lnSpc>
            </a:pPr>
            <a:r>
              <a:rPr lang="ru-RU" dirty="0" smtClean="0"/>
              <a:t> </a:t>
            </a:r>
            <a:r>
              <a:rPr lang="ru-RU" dirty="0"/>
              <a:t>   </a:t>
            </a:r>
          </a:p>
          <a:p>
            <a:pPr indent="360680" algn="just">
              <a:lnSpc>
                <a:spcPct val="107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29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Овал 2">
            <a:extLst>
              <a:ext uri="{FF2B5EF4-FFF2-40B4-BE49-F238E27FC236}">
                <a16:creationId xmlns:a16="http://schemas.microsoft.com/office/drawing/2014/main" id="{542E1A9A-5B69-4C48-93D1-12245F700B90}"/>
              </a:ext>
            </a:extLst>
          </p:cNvPr>
          <p:cNvSpPr/>
          <p:nvPr/>
        </p:nvSpPr>
        <p:spPr>
          <a:xfrm>
            <a:off x="2470298" y="2404848"/>
            <a:ext cx="1384995" cy="13849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Вставить фото</a:t>
            </a:r>
          </a:p>
        </p:txBody>
      </p:sp>
      <p:sp>
        <p:nvSpPr>
          <p:cNvPr id="12" name="TextBox 11">
            <a:extLst>
              <a:ext uri="{FF2B5EF4-FFF2-40B4-BE49-F238E27FC236}">
                <a16:creationId xmlns:a16="http://schemas.microsoft.com/office/drawing/2014/main" id="{B03E1AB8-A27C-0540-B40E-DDBEBC322F07}"/>
              </a:ext>
            </a:extLst>
          </p:cNvPr>
          <p:cNvSpPr txBox="1"/>
          <p:nvPr/>
        </p:nvSpPr>
        <p:spPr>
          <a:xfrm>
            <a:off x="5005413" y="2224690"/>
            <a:ext cx="4080922" cy="1384995"/>
          </a:xfrm>
          <a:prstGeom prst="rect">
            <a:avLst/>
          </a:prstGeom>
          <a:noFill/>
        </p:spPr>
        <p:txBody>
          <a:bodyPr wrap="square" rtlCol="0">
            <a:spAutoFit/>
          </a:bodyPr>
          <a:lstStyle/>
          <a:p>
            <a:r>
              <a:rPr lang="ru-RU" sz="1400" dirty="0" smtClean="0"/>
              <a:t>Навроцкая </a:t>
            </a:r>
            <a:r>
              <a:rPr lang="ru-RU" sz="1400" dirty="0" smtClean="0"/>
              <a:t>Наталья Викторовна </a:t>
            </a:r>
            <a:r>
              <a:rPr lang="en-US" sz="1400" dirty="0"/>
              <a:t/>
            </a:r>
            <a:br>
              <a:rPr lang="en-US" sz="1400" dirty="0"/>
            </a:br>
            <a:r>
              <a:rPr lang="ru-RU" sz="1400" dirty="0" smtClean="0"/>
              <a:t>Россия , Камчатский край , </a:t>
            </a:r>
            <a:r>
              <a:rPr lang="ru-RU" sz="1400" dirty="0" smtClean="0"/>
              <a:t>г. Петропавловск </a:t>
            </a:r>
            <a:r>
              <a:rPr lang="ru-RU" sz="1400" dirty="0" smtClean="0"/>
              <a:t>Камчатский </a:t>
            </a:r>
            <a:r>
              <a:rPr lang="ru-RU" sz="1400" dirty="0" smtClean="0"/>
              <a:t>22.04.1977, председатель </a:t>
            </a:r>
            <a:r>
              <a:rPr lang="ru-RU" sz="1400" dirty="0" smtClean="0"/>
              <a:t>регионального отделения СЖР, </a:t>
            </a:r>
            <a:r>
              <a:rPr lang="ru-RU" sz="1400" dirty="0" smtClean="0"/>
              <a:t>волонтер, менеджер социального проектирования</a:t>
            </a:r>
            <a:r>
              <a:rPr lang="ru-RU" sz="1400" dirty="0" smtClean="0"/>
              <a:t> АНО СПН «Надежда».</a:t>
            </a:r>
            <a:endParaRPr lang="ru-RU" sz="1400" dirty="0"/>
          </a:p>
        </p:txBody>
      </p:sp>
      <p:sp>
        <p:nvSpPr>
          <p:cNvPr id="16" name="TextBox 15">
            <a:extLst>
              <a:ext uri="{FF2B5EF4-FFF2-40B4-BE49-F238E27FC236}">
                <a16:creationId xmlns:a16="http://schemas.microsoft.com/office/drawing/2014/main" id="{23A5C35F-2BAF-3D4B-ACCF-DC530FD2EB68}"/>
              </a:ext>
            </a:extLst>
          </p:cNvPr>
          <p:cNvSpPr txBox="1"/>
          <p:nvPr/>
        </p:nvSpPr>
        <p:spPr>
          <a:xfrm>
            <a:off x="584549" y="1384663"/>
            <a:ext cx="5986068" cy="400110"/>
          </a:xfrm>
          <a:prstGeom prst="rect">
            <a:avLst/>
          </a:prstGeom>
          <a:noFill/>
        </p:spPr>
        <p:txBody>
          <a:bodyPr wrap="square" rtlCol="0">
            <a:spAutoFit/>
          </a:bodyPr>
          <a:lstStyle/>
          <a:p>
            <a:r>
              <a:rPr lang="ru-RU" sz="2000" dirty="0" smtClean="0">
                <a:solidFill>
                  <a:srgbClr val="A72E88"/>
                </a:solidFill>
                <a:latin typeface="Playfair Display SemiBold" pitchFamily="2" charset="-52"/>
              </a:rPr>
              <a:t>Руководитель </a:t>
            </a:r>
            <a:r>
              <a:rPr lang="ru-RU" sz="2000" dirty="0">
                <a:solidFill>
                  <a:srgbClr val="A72E88"/>
                </a:solidFill>
                <a:latin typeface="Playfair Display SemiBold" pitchFamily="2" charset="-52"/>
              </a:rPr>
              <a:t>проекта</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298" y="1784773"/>
            <a:ext cx="1827382" cy="2943981"/>
          </a:xfrm>
          <a:prstGeom prst="rect">
            <a:avLst/>
          </a:prstGeom>
        </p:spPr>
      </p:pic>
    </p:spTree>
    <p:extLst>
      <p:ext uri="{BB962C8B-B14F-4D97-AF65-F5344CB8AC3E}">
        <p14:creationId xmlns:p14="http://schemas.microsoft.com/office/powerpoint/2010/main" val="16217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20FA4AC9-FA2A-F546-B98E-179AC30F4925}"/>
              </a:ext>
            </a:extLst>
          </p:cNvPr>
          <p:cNvSpPr txBox="1"/>
          <p:nvPr/>
        </p:nvSpPr>
        <p:spPr>
          <a:xfrm>
            <a:off x="599090" y="588577"/>
            <a:ext cx="7510389" cy="523220"/>
          </a:xfrm>
          <a:prstGeom prst="rect">
            <a:avLst/>
          </a:prstGeom>
          <a:noFill/>
        </p:spPr>
        <p:txBody>
          <a:bodyPr wrap="none" rtlCol="0">
            <a:spAutoFit/>
          </a:bodyPr>
          <a:lstStyle/>
          <a:p>
            <a:r>
              <a:rPr lang="ru-RU" sz="2800" dirty="0" err="1">
                <a:solidFill>
                  <a:srgbClr val="A72E88"/>
                </a:solidFill>
                <a:latin typeface="Playfair Display SemiBold" pitchFamily="2" charset="-52"/>
              </a:rPr>
              <a:t>Проблематизация</a:t>
            </a:r>
            <a:r>
              <a:rPr lang="ru-RU" sz="2800" dirty="0">
                <a:solidFill>
                  <a:srgbClr val="A72E88"/>
                </a:solidFill>
                <a:latin typeface="Playfair Display SemiBold" pitchFamily="2" charset="-52"/>
              </a:rPr>
              <a:t>. Актуальность проекта</a:t>
            </a:r>
          </a:p>
        </p:txBody>
      </p:sp>
      <p:sp>
        <p:nvSpPr>
          <p:cNvPr id="8" name="Прямоугольник: скругленные углы 5">
            <a:extLst>
              <a:ext uri="{FF2B5EF4-FFF2-40B4-BE49-F238E27FC236}">
                <a16:creationId xmlns:a16="http://schemas.microsoft.com/office/drawing/2014/main" id="{9F6E69A9-5301-7B4E-92FA-1F8457768E3C}"/>
              </a:ext>
            </a:extLst>
          </p:cNvPr>
          <p:cNvSpPr/>
          <p:nvPr/>
        </p:nvSpPr>
        <p:spPr>
          <a:xfrm>
            <a:off x="599090" y="3323123"/>
            <a:ext cx="10731062" cy="2848303"/>
          </a:xfrm>
          <a:prstGeom prst="roundRect">
            <a:avLst>
              <a:gd name="adj" fmla="val 6704"/>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6D910EEE-BC29-304B-9E47-CEEC63703760}"/>
              </a:ext>
            </a:extLst>
          </p:cNvPr>
          <p:cNvSpPr txBox="1"/>
          <p:nvPr/>
        </p:nvSpPr>
        <p:spPr>
          <a:xfrm>
            <a:off x="1770752" y="3558653"/>
            <a:ext cx="9295656" cy="646331"/>
          </a:xfrm>
          <a:prstGeom prst="rect">
            <a:avLst/>
          </a:prstGeom>
          <a:noFill/>
        </p:spPr>
        <p:txBody>
          <a:bodyPr wrap="square" rtlCol="0" anchor="t" anchorCtr="0">
            <a:spAutoFit/>
          </a:bodyPr>
          <a:lstStyle/>
          <a:p>
            <a:r>
              <a:rPr lang="ru-RU" dirty="0"/>
              <a:t>Создание </a:t>
            </a:r>
            <a:r>
              <a:rPr lang="ru-RU" b="1" dirty="0"/>
              <a:t>Школы здоровья</a:t>
            </a:r>
            <a:r>
              <a:rPr lang="ru-RU" dirty="0"/>
              <a:t> где будет проходить изучение мотивации, выявление степени форсированности ценностного отношения осужденных к своему здоровью, </a:t>
            </a:r>
            <a:endParaRPr lang="ru-RU" dirty="0">
              <a:solidFill>
                <a:schemeClr val="bg1"/>
              </a:solidFill>
            </a:endParaRPr>
          </a:p>
        </p:txBody>
      </p:sp>
      <p:sp>
        <p:nvSpPr>
          <p:cNvPr id="10" name="TextBox 9">
            <a:extLst>
              <a:ext uri="{FF2B5EF4-FFF2-40B4-BE49-F238E27FC236}">
                <a16:creationId xmlns:a16="http://schemas.microsoft.com/office/drawing/2014/main" id="{989DE830-45A8-874C-AFAB-3F5290048970}"/>
              </a:ext>
            </a:extLst>
          </p:cNvPr>
          <p:cNvSpPr txBox="1"/>
          <p:nvPr/>
        </p:nvSpPr>
        <p:spPr>
          <a:xfrm>
            <a:off x="1770752" y="4324794"/>
            <a:ext cx="9295656" cy="646331"/>
          </a:xfrm>
          <a:prstGeom prst="rect">
            <a:avLst/>
          </a:prstGeom>
          <a:noFill/>
        </p:spPr>
        <p:txBody>
          <a:bodyPr wrap="square" rtlCol="0">
            <a:spAutoFit/>
          </a:bodyPr>
          <a:lstStyle/>
          <a:p>
            <a:r>
              <a:rPr lang="ru-RU" dirty="0" smtClean="0"/>
              <a:t>Понимание </a:t>
            </a:r>
            <a:r>
              <a:rPr lang="ru-RU" dirty="0"/>
              <a:t>его роли и значимости в жизнедеятельности осужденного обеспечивают возможность получения объективной информации для организации работы </a:t>
            </a:r>
            <a:r>
              <a:rPr lang="ru-RU" dirty="0" smtClean="0"/>
              <a:t>учреждений</a:t>
            </a:r>
            <a:endParaRPr lang="ru-RU" dirty="0">
              <a:solidFill>
                <a:schemeClr val="bg1"/>
              </a:solidFill>
            </a:endParaRPr>
          </a:p>
        </p:txBody>
      </p:sp>
      <p:sp>
        <p:nvSpPr>
          <p:cNvPr id="11" name="TextBox 10">
            <a:extLst>
              <a:ext uri="{FF2B5EF4-FFF2-40B4-BE49-F238E27FC236}">
                <a16:creationId xmlns:a16="http://schemas.microsoft.com/office/drawing/2014/main" id="{FE56765F-582D-8346-8EDF-C67D0745B7AB}"/>
              </a:ext>
            </a:extLst>
          </p:cNvPr>
          <p:cNvSpPr txBox="1"/>
          <p:nvPr/>
        </p:nvSpPr>
        <p:spPr>
          <a:xfrm>
            <a:off x="1770752" y="5160779"/>
            <a:ext cx="9295656" cy="923330"/>
          </a:xfrm>
          <a:prstGeom prst="rect">
            <a:avLst/>
          </a:prstGeom>
          <a:noFill/>
        </p:spPr>
        <p:txBody>
          <a:bodyPr wrap="square" rtlCol="0">
            <a:spAutoFit/>
          </a:bodyPr>
          <a:lstStyle/>
          <a:p>
            <a:r>
              <a:rPr lang="ru-RU" dirty="0" smtClean="0"/>
              <a:t>Осужденным </a:t>
            </a:r>
            <a:r>
              <a:rPr lang="ru-RU" dirty="0"/>
              <a:t>предоставляется объективная информация, в результате чего происходит формирование устойчиво-негативного личностного отношения к вредным </a:t>
            </a:r>
            <a:r>
              <a:rPr lang="ru-RU" dirty="0" smtClean="0"/>
              <a:t>привычкам., и своему здоровью.</a:t>
            </a:r>
            <a:endParaRPr lang="ru-RU" dirty="0"/>
          </a:p>
        </p:txBody>
      </p:sp>
      <p:sp>
        <p:nvSpPr>
          <p:cNvPr id="12" name="TextBox 11">
            <a:extLst>
              <a:ext uri="{FF2B5EF4-FFF2-40B4-BE49-F238E27FC236}">
                <a16:creationId xmlns:a16="http://schemas.microsoft.com/office/drawing/2014/main" id="{73C306F3-43A5-3A4C-BCD8-D0207E3A747A}"/>
              </a:ext>
            </a:extLst>
          </p:cNvPr>
          <p:cNvSpPr txBox="1"/>
          <p:nvPr/>
        </p:nvSpPr>
        <p:spPr>
          <a:xfrm>
            <a:off x="943161" y="3372071"/>
            <a:ext cx="546945" cy="923330"/>
          </a:xfrm>
          <a:prstGeom prst="rect">
            <a:avLst/>
          </a:prstGeom>
          <a:noFill/>
        </p:spPr>
        <p:txBody>
          <a:bodyPr wrap="none" rtlCol="0">
            <a:spAutoFit/>
          </a:bodyPr>
          <a:lstStyle/>
          <a:p>
            <a:r>
              <a:rPr lang="en-US" sz="5400" dirty="0">
                <a:solidFill>
                  <a:schemeClr val="bg1"/>
                </a:solidFill>
                <a:latin typeface="Dita Sweet" panose="02000503090000020004" pitchFamily="50" charset="0"/>
              </a:rPr>
              <a:t>1</a:t>
            </a:r>
            <a:r>
              <a:rPr lang="ru-RU" sz="5400" dirty="0">
                <a:solidFill>
                  <a:schemeClr val="bg1"/>
                </a:solidFill>
                <a:latin typeface="Dita Sweet" panose="02000503090000020004" pitchFamily="50" charset="0"/>
              </a:rPr>
              <a:t>.</a:t>
            </a:r>
          </a:p>
        </p:txBody>
      </p:sp>
      <p:sp>
        <p:nvSpPr>
          <p:cNvPr id="13" name="TextBox 12">
            <a:extLst>
              <a:ext uri="{FF2B5EF4-FFF2-40B4-BE49-F238E27FC236}">
                <a16:creationId xmlns:a16="http://schemas.microsoft.com/office/drawing/2014/main" id="{37CF2911-A4F6-6F4B-94D7-5D790B8B48F4}"/>
              </a:ext>
            </a:extLst>
          </p:cNvPr>
          <p:cNvSpPr txBox="1"/>
          <p:nvPr/>
        </p:nvSpPr>
        <p:spPr>
          <a:xfrm>
            <a:off x="919978" y="4177828"/>
            <a:ext cx="675185" cy="923330"/>
          </a:xfrm>
          <a:prstGeom prst="rect">
            <a:avLst/>
          </a:prstGeom>
          <a:noFill/>
        </p:spPr>
        <p:txBody>
          <a:bodyPr wrap="none" rtlCol="0">
            <a:spAutoFit/>
          </a:bodyPr>
          <a:lstStyle/>
          <a:p>
            <a:r>
              <a:rPr lang="ru-RU" sz="5400" dirty="0">
                <a:solidFill>
                  <a:schemeClr val="bg1"/>
                </a:solidFill>
                <a:latin typeface="Dita Sweet" panose="02000503090000020004" pitchFamily="50" charset="0"/>
              </a:rPr>
              <a:t>2.</a:t>
            </a:r>
          </a:p>
        </p:txBody>
      </p:sp>
      <p:sp>
        <p:nvSpPr>
          <p:cNvPr id="14" name="TextBox 13">
            <a:extLst>
              <a:ext uri="{FF2B5EF4-FFF2-40B4-BE49-F238E27FC236}">
                <a16:creationId xmlns:a16="http://schemas.microsoft.com/office/drawing/2014/main" id="{160AB43A-6FF0-EC46-A91F-70C0BBFB8398}"/>
              </a:ext>
            </a:extLst>
          </p:cNvPr>
          <p:cNvSpPr txBox="1"/>
          <p:nvPr/>
        </p:nvSpPr>
        <p:spPr>
          <a:xfrm>
            <a:off x="936912" y="5022280"/>
            <a:ext cx="675185" cy="923330"/>
          </a:xfrm>
          <a:prstGeom prst="rect">
            <a:avLst/>
          </a:prstGeom>
          <a:noFill/>
        </p:spPr>
        <p:txBody>
          <a:bodyPr wrap="none" rtlCol="0">
            <a:spAutoFit/>
          </a:bodyPr>
          <a:lstStyle/>
          <a:p>
            <a:r>
              <a:rPr lang="ru-RU" sz="5400" dirty="0">
                <a:solidFill>
                  <a:schemeClr val="bg1"/>
                </a:solidFill>
                <a:latin typeface="Dita Sweet" panose="02000503090000020004" pitchFamily="50" charset="0"/>
              </a:rPr>
              <a:t>3.</a:t>
            </a:r>
          </a:p>
        </p:txBody>
      </p:sp>
      <p:pic>
        <p:nvPicPr>
          <p:cNvPr id="15" name="Рисунок 14" descr="Picture background"/>
          <p:cNvPicPr/>
          <p:nvPr/>
        </p:nvPicPr>
        <p:blipFill>
          <a:blip r:embed="rId3">
            <a:extLst>
              <a:ext uri="{28A0092B-C50C-407E-A947-70E740481C1C}">
                <a14:useLocalDpi xmlns:a14="http://schemas.microsoft.com/office/drawing/2010/main" val="0"/>
              </a:ext>
            </a:extLst>
          </a:blip>
          <a:srcRect/>
          <a:stretch>
            <a:fillRect/>
          </a:stretch>
        </p:blipFill>
        <p:spPr bwMode="auto">
          <a:xfrm>
            <a:off x="3931920" y="1048333"/>
            <a:ext cx="3500846" cy="2274790"/>
          </a:xfrm>
          <a:prstGeom prst="rect">
            <a:avLst/>
          </a:prstGeom>
          <a:noFill/>
          <a:ln>
            <a:noFill/>
          </a:ln>
        </p:spPr>
      </p:pic>
    </p:spTree>
    <p:extLst>
      <p:ext uri="{BB962C8B-B14F-4D97-AF65-F5344CB8AC3E}">
        <p14:creationId xmlns:p14="http://schemas.microsoft.com/office/powerpoint/2010/main" val="30535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5" name="TextBox 14">
            <a:extLst>
              <a:ext uri="{FF2B5EF4-FFF2-40B4-BE49-F238E27FC236}">
                <a16:creationId xmlns:a16="http://schemas.microsoft.com/office/drawing/2014/main" id="{30BFE4FB-DBD4-3046-8961-57C86C99613F}"/>
              </a:ext>
            </a:extLst>
          </p:cNvPr>
          <p:cNvSpPr txBox="1"/>
          <p:nvPr/>
        </p:nvSpPr>
        <p:spPr>
          <a:xfrm>
            <a:off x="599090" y="588577"/>
            <a:ext cx="3568606" cy="523220"/>
          </a:xfrm>
          <a:prstGeom prst="rect">
            <a:avLst/>
          </a:prstGeom>
          <a:noFill/>
        </p:spPr>
        <p:txBody>
          <a:bodyPr wrap="none" rtlCol="0">
            <a:spAutoFit/>
          </a:bodyPr>
          <a:lstStyle/>
          <a:p>
            <a:r>
              <a:rPr lang="ru-RU" sz="2800" dirty="0">
                <a:solidFill>
                  <a:srgbClr val="A72E88"/>
                </a:solidFill>
                <a:latin typeface="Playfair Display SemiBold" pitchFamily="2" charset="-52"/>
              </a:rPr>
              <a:t>Целевая аудитория</a:t>
            </a:r>
          </a:p>
        </p:txBody>
      </p:sp>
      <p:sp>
        <p:nvSpPr>
          <p:cNvPr id="2" name="Прямоугольник 1"/>
          <p:cNvSpPr/>
          <p:nvPr/>
        </p:nvSpPr>
        <p:spPr>
          <a:xfrm>
            <a:off x="599090" y="1250615"/>
            <a:ext cx="10491276" cy="3970318"/>
          </a:xfrm>
          <a:prstGeom prst="rect">
            <a:avLst/>
          </a:prstGeom>
        </p:spPr>
        <p:txBody>
          <a:bodyPr wrap="square">
            <a:spAutoFit/>
          </a:bodyPr>
          <a:lstStyle/>
          <a:p>
            <a:r>
              <a:rPr lang="ru-RU" dirty="0"/>
              <a:t>Осужденные женщины – особая категория лиц, содержащихся в местах лишения свободы. Им присущи специфические социальные, психологические, биологические и иные характеристики. Это требует особого подхода в изучении личности осужденной женщины, а также иного по сравнению с мужчинами объяснения их поведения. В этой связи при индивидуализации исполнения наказания в отношении женщин необходимо иметь исчерпывающее представление о данных осужденных, при котором недопустимо игнорирование на первый взгляд несущественных характеристик. Исследуя личность женщины, следует использовать различные методики, направленные на выявление тех или иных качеств. В то же время существуют некоторые признаки или закономерности, дающие общее представление об осужденной. Безусловно, каждое правило имеет исключения, но все же представляется возможным составить определенный портрет осужденной женщины. Пенитенциарной наукой определены черты характера, присущие большинству осужденных </a:t>
            </a:r>
            <a:r>
              <a:rPr lang="ru-RU" dirty="0" smtClean="0"/>
              <a:t>женщин: </a:t>
            </a:r>
            <a:r>
              <a:rPr lang="ru-RU" dirty="0"/>
              <a:t>импульсивность, тревожность, эмоциональную ранимость, демонстративность поведения, сопряженную с ослабленным контролем за ним </a:t>
            </a:r>
            <a:r>
              <a:rPr lang="ru-RU" dirty="0" smtClean="0"/>
              <a:t>осужденные </a:t>
            </a:r>
            <a:r>
              <a:rPr lang="ru-RU" dirty="0"/>
              <a:t>женщины в большей степени, чем мужчины, подвержены депрессии, апатии, чувству обреченности, способности поддаваться внушению на бессознательном уровне .</a:t>
            </a:r>
          </a:p>
        </p:txBody>
      </p:sp>
      <p:pic>
        <p:nvPicPr>
          <p:cNvPr id="7" name="Рисунок 6" descr="Picture backgrou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120" y="5107577"/>
            <a:ext cx="3043646" cy="1541417"/>
          </a:xfrm>
          <a:prstGeom prst="rect">
            <a:avLst/>
          </a:prstGeom>
          <a:noFill/>
          <a:ln>
            <a:noFill/>
          </a:ln>
        </p:spPr>
      </p:pic>
    </p:spTree>
    <p:extLst>
      <p:ext uri="{BB962C8B-B14F-4D97-AF65-F5344CB8AC3E}">
        <p14:creationId xmlns:p14="http://schemas.microsoft.com/office/powerpoint/2010/main" val="153252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68FD9C88-5035-B741-9EF2-4D25C8FCEB64}"/>
              </a:ext>
            </a:extLst>
          </p:cNvPr>
          <p:cNvSpPr txBox="1"/>
          <p:nvPr/>
        </p:nvSpPr>
        <p:spPr>
          <a:xfrm>
            <a:off x="599090" y="588577"/>
            <a:ext cx="6250429" cy="954107"/>
          </a:xfrm>
          <a:prstGeom prst="rect">
            <a:avLst/>
          </a:prstGeom>
          <a:noFill/>
        </p:spPr>
        <p:txBody>
          <a:bodyPr wrap="none" rtlCol="0">
            <a:spAutoFit/>
          </a:bodyPr>
          <a:lstStyle/>
          <a:p>
            <a:r>
              <a:rPr lang="ru-RU" sz="2800" dirty="0">
                <a:solidFill>
                  <a:srgbClr val="A72E88"/>
                </a:solidFill>
                <a:latin typeface="Playfair Display SemiBold" pitchFamily="2" charset="-52"/>
              </a:rPr>
              <a:t>Стадия проекта. Зрелость проекта</a:t>
            </a:r>
          </a:p>
          <a:p>
            <a:endParaRPr lang="ru-RU" sz="2800" dirty="0">
              <a:solidFill>
                <a:srgbClr val="A72E88"/>
              </a:solidFill>
              <a:latin typeface="Playfair Display SemiBold" pitchFamily="2" charset="-52"/>
            </a:endParaRPr>
          </a:p>
        </p:txBody>
      </p:sp>
      <p:sp>
        <p:nvSpPr>
          <p:cNvPr id="7" name="TextBox 6">
            <a:extLst>
              <a:ext uri="{FF2B5EF4-FFF2-40B4-BE49-F238E27FC236}">
                <a16:creationId xmlns:a16="http://schemas.microsoft.com/office/drawing/2014/main" id="{B49E9D96-F053-B14C-97B3-0191C1B7F1A9}"/>
              </a:ext>
            </a:extLst>
          </p:cNvPr>
          <p:cNvSpPr txBox="1"/>
          <p:nvPr/>
        </p:nvSpPr>
        <p:spPr>
          <a:xfrm>
            <a:off x="1039528" y="1918069"/>
            <a:ext cx="10290624" cy="400110"/>
          </a:xfrm>
          <a:prstGeom prst="rect">
            <a:avLst/>
          </a:prstGeom>
          <a:noFill/>
        </p:spPr>
        <p:txBody>
          <a:bodyPr wrap="square" rtlCol="0">
            <a:spAutoFit/>
          </a:bodyPr>
          <a:lstStyle/>
          <a:p>
            <a:pPr>
              <a:spcBef>
                <a:spcPts val="1200"/>
              </a:spcBef>
            </a:pPr>
            <a:r>
              <a:rPr lang="ru-RU" sz="2000" dirty="0"/>
              <a:t>Инициатива (хорошая, продуманная идея, но проект еще не реализован</a:t>
            </a:r>
            <a:r>
              <a:rPr lang="ru-RU" sz="2000" dirty="0" smtClean="0"/>
              <a:t>)</a:t>
            </a:r>
            <a:endParaRPr lang="ru-RU" sz="2000" dirty="0"/>
          </a:p>
        </p:txBody>
      </p:sp>
      <p:sp>
        <p:nvSpPr>
          <p:cNvPr id="2" name="Прямоугольник 1"/>
          <p:cNvSpPr/>
          <p:nvPr/>
        </p:nvSpPr>
        <p:spPr>
          <a:xfrm>
            <a:off x="947127" y="2413338"/>
            <a:ext cx="8366690" cy="1477328"/>
          </a:xfrm>
          <a:prstGeom prst="rect">
            <a:avLst/>
          </a:prstGeom>
        </p:spPr>
        <p:txBody>
          <a:bodyPr wrap="square">
            <a:spAutoFit/>
          </a:bodyPr>
          <a:lstStyle/>
          <a:p>
            <a:pPr indent="360680" algn="just">
              <a:spcAft>
                <a:spcPts val="0"/>
              </a:spcAft>
            </a:pPr>
            <a:r>
              <a:rPr lang="ru-RU" dirty="0">
                <a:solidFill>
                  <a:srgbClr val="000000"/>
                </a:solidFill>
                <a:latin typeface="Times New Roman" panose="02020603050405020304" pitchFamily="18" charset="0"/>
                <a:ea typeface="Times New Roman" panose="02020603050405020304" pitchFamily="18" charset="0"/>
              </a:rPr>
              <a:t>Эффективность работы, </a:t>
            </a:r>
            <a:r>
              <a:rPr lang="ru-RU" dirty="0" smtClean="0">
                <a:solidFill>
                  <a:srgbClr val="000000"/>
                </a:solidFill>
                <a:latin typeface="Times New Roman" panose="02020603050405020304" pitchFamily="18" charset="0"/>
                <a:ea typeface="Times New Roman" panose="02020603050405020304" pitchFamily="18" charset="0"/>
              </a:rPr>
              <a:t>осужденных </a:t>
            </a:r>
            <a:r>
              <a:rPr lang="ru-RU" dirty="0">
                <a:solidFill>
                  <a:srgbClr val="000000"/>
                </a:solidFill>
                <a:latin typeface="Times New Roman" panose="02020603050405020304" pitchFamily="18" charset="0"/>
                <a:ea typeface="Times New Roman" panose="02020603050405020304" pitchFamily="18" charset="0"/>
              </a:rPr>
              <a:t>определяются условиями исправительного учреждения, обеспечивающей приемлемые условия для формирования личностной потребности в преобразовании жизненных установок, связанных с дальнейшей жизнедеятельностью, как в период пребывания в исправительном учреждении, так и после освобождения. </a:t>
            </a:r>
            <a:endParaRPr lang="ru-RU" sz="1600" dirty="0">
              <a:effectLst/>
              <a:latin typeface="Times New Roman" panose="02020603050405020304" pitchFamily="18" charset="0"/>
              <a:ea typeface="Times New Roman" panose="02020603050405020304" pitchFamily="18" charset="0"/>
            </a:endParaRPr>
          </a:p>
        </p:txBody>
      </p:sp>
      <p:pic>
        <p:nvPicPr>
          <p:cNvPr id="13" name="Рисунок 12" descr="Picture background"/>
          <p:cNvPicPr/>
          <p:nvPr/>
        </p:nvPicPr>
        <p:blipFill>
          <a:blip r:embed="rId3">
            <a:extLst>
              <a:ext uri="{28A0092B-C50C-407E-A947-70E740481C1C}">
                <a14:useLocalDpi xmlns:a14="http://schemas.microsoft.com/office/drawing/2010/main" val="0"/>
              </a:ext>
            </a:extLst>
          </a:blip>
          <a:srcRect/>
          <a:stretch>
            <a:fillRect/>
          </a:stretch>
        </p:blipFill>
        <p:spPr bwMode="auto">
          <a:xfrm>
            <a:off x="3762104" y="3890666"/>
            <a:ext cx="4754880" cy="2758328"/>
          </a:xfrm>
          <a:prstGeom prst="rect">
            <a:avLst/>
          </a:prstGeom>
          <a:noFill/>
          <a:ln>
            <a:noFill/>
          </a:ln>
        </p:spPr>
      </p:pic>
    </p:spTree>
    <p:extLst>
      <p:ext uri="{BB962C8B-B14F-4D97-AF65-F5344CB8AC3E}">
        <p14:creationId xmlns:p14="http://schemas.microsoft.com/office/powerpoint/2010/main" val="240677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A4D0987B-83B4-AA46-BFCD-AB6618EC16FA}"/>
              </a:ext>
            </a:extLst>
          </p:cNvPr>
          <p:cNvSpPr txBox="1"/>
          <p:nvPr/>
        </p:nvSpPr>
        <p:spPr>
          <a:xfrm>
            <a:off x="599090" y="588577"/>
            <a:ext cx="7226658" cy="523220"/>
          </a:xfrm>
          <a:prstGeom prst="rect">
            <a:avLst/>
          </a:prstGeom>
          <a:noFill/>
        </p:spPr>
        <p:txBody>
          <a:bodyPr wrap="none" rtlCol="0">
            <a:spAutoFit/>
          </a:bodyPr>
          <a:lstStyle/>
          <a:p>
            <a:r>
              <a:rPr lang="ru-RU" sz="2800" dirty="0">
                <a:solidFill>
                  <a:srgbClr val="A72E88"/>
                </a:solidFill>
                <a:latin typeface="Playfair Display SemiBold" pitchFamily="2" charset="-52"/>
              </a:rPr>
              <a:t>Миссия проекта. Цели и задачи проекта</a:t>
            </a:r>
          </a:p>
        </p:txBody>
      </p:sp>
      <p:sp>
        <p:nvSpPr>
          <p:cNvPr id="2" name="Прямоугольник 1"/>
          <p:cNvSpPr/>
          <p:nvPr/>
        </p:nvSpPr>
        <p:spPr>
          <a:xfrm>
            <a:off x="599090" y="2873829"/>
            <a:ext cx="10138579" cy="3323987"/>
          </a:xfrm>
          <a:prstGeom prst="rect">
            <a:avLst/>
          </a:prstGeom>
        </p:spPr>
        <p:txBody>
          <a:bodyPr wrap="square">
            <a:spAutoFit/>
          </a:bodyPr>
          <a:lstStyle/>
          <a:p>
            <a:pPr indent="360680" algn="just">
              <a:spcAft>
                <a:spcPts val="0"/>
              </a:spcAft>
            </a:pPr>
            <a:endParaRPr lang="ru-RU" dirty="0" smtClean="0">
              <a:solidFill>
                <a:srgbClr val="000000"/>
              </a:solidFill>
              <a:latin typeface="Times New Roman" panose="02020603050405020304" pitchFamily="18" charset="0"/>
              <a:ea typeface="Times New Roman" panose="02020603050405020304" pitchFamily="18" charset="0"/>
            </a:endParaRPr>
          </a:p>
          <a:p>
            <a:pPr indent="36068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A23694"/>
                </a:solidFill>
                <a:latin typeface="Times New Roman" panose="02020603050405020304" pitchFamily="18" charset="0"/>
                <a:ea typeface="Times New Roman" panose="02020603050405020304" pitchFamily="18" charset="0"/>
              </a:rPr>
              <a:t>2</a:t>
            </a:r>
            <a:r>
              <a:rPr lang="ru-RU" dirty="0">
                <a:solidFill>
                  <a:srgbClr val="A23694"/>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Сформировать ответственность за сохранение своего </a:t>
            </a:r>
            <a:r>
              <a:rPr lang="ru-RU" dirty="0" smtClean="0">
                <a:solidFill>
                  <a:srgbClr val="000000"/>
                </a:solidFill>
                <a:latin typeface="Times New Roman" panose="02020603050405020304" pitchFamily="18" charset="0"/>
                <a:ea typeface="Times New Roman" panose="02020603050405020304" pitchFamily="18" charset="0"/>
              </a:rPr>
              <a:t>здоровья;</a:t>
            </a:r>
            <a:endParaRPr lang="ru-RU" sz="1600" dirty="0" smtClean="0">
              <a:latin typeface="Times New Roman" panose="02020603050405020304" pitchFamily="18" charset="0"/>
              <a:ea typeface="Times New Roman" panose="02020603050405020304" pitchFamily="18" charset="0"/>
            </a:endParaRPr>
          </a:p>
          <a:p>
            <a:pPr indent="360680" algn="just">
              <a:spcAft>
                <a:spcPts val="0"/>
              </a:spcAft>
            </a:pPr>
            <a:endParaRPr lang="ru-RU" sz="1600" dirty="0">
              <a:solidFill>
                <a:srgbClr val="000000"/>
              </a:solidFill>
              <a:latin typeface="Times New Roman" panose="02020603050405020304" pitchFamily="18" charset="0"/>
              <a:ea typeface="Times New Roman" panose="02020603050405020304" pitchFamily="18" charset="0"/>
            </a:endParaRPr>
          </a:p>
          <a:p>
            <a:pPr indent="360680" algn="just">
              <a:spcAft>
                <a:spcPts val="0"/>
              </a:spcAft>
            </a:pPr>
            <a:endParaRPr lang="ru-RU" sz="1600" dirty="0" smtClean="0">
              <a:solidFill>
                <a:srgbClr val="000000"/>
              </a:solidFill>
              <a:latin typeface="Times New Roman" panose="02020603050405020304" pitchFamily="18" charset="0"/>
              <a:ea typeface="Times New Roman" panose="02020603050405020304" pitchFamily="18" charset="0"/>
            </a:endParaRPr>
          </a:p>
          <a:p>
            <a:pPr indent="360680" algn="just">
              <a:spcAft>
                <a:spcPts val="0"/>
              </a:spcAft>
            </a:pPr>
            <a:endParaRPr lang="ru-RU" sz="1600" dirty="0">
              <a:solidFill>
                <a:srgbClr val="000000"/>
              </a:solidFill>
              <a:latin typeface="Times New Roman" panose="02020603050405020304" pitchFamily="18" charset="0"/>
              <a:ea typeface="Times New Roman" panose="02020603050405020304" pitchFamily="18" charset="0"/>
            </a:endParaRPr>
          </a:p>
          <a:p>
            <a:pPr indent="360680" algn="just">
              <a:spcAft>
                <a:spcPts val="0"/>
              </a:spcAft>
            </a:pPr>
            <a:r>
              <a:rPr lang="ru-RU" sz="2800" dirty="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A23694"/>
                </a:solidFill>
                <a:latin typeface="Times New Roman" panose="02020603050405020304" pitchFamily="18" charset="0"/>
                <a:ea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rPr>
              <a:t>. Воспитывать силу воли, чтобы сказать: «НЕТ» вредным </a:t>
            </a:r>
            <a:r>
              <a:rPr lang="ru-RU" dirty="0" smtClean="0">
                <a:solidFill>
                  <a:srgbClr val="000000"/>
                </a:solidFill>
                <a:latin typeface="Times New Roman" panose="02020603050405020304" pitchFamily="18" charset="0"/>
                <a:ea typeface="Times New Roman" panose="02020603050405020304" pitchFamily="18" charset="0"/>
              </a:rPr>
              <a:t>привычкам и своему здоровью.</a:t>
            </a:r>
          </a:p>
          <a:p>
            <a:pPr indent="360680" algn="just">
              <a:spcAft>
                <a:spcPts val="0"/>
              </a:spcAft>
            </a:pPr>
            <a:endParaRPr lang="ru-RU" sz="1600" dirty="0">
              <a:latin typeface="Times New Roman" panose="02020603050405020304" pitchFamily="18" charset="0"/>
              <a:ea typeface="Times New Roman" panose="02020603050405020304" pitchFamily="18" charset="0"/>
            </a:endParaRPr>
          </a:p>
          <a:p>
            <a:pPr indent="360680" algn="just">
              <a:spcAft>
                <a:spcPts val="0"/>
              </a:spcAft>
            </a:pPr>
            <a:r>
              <a:rPr lang="ru-RU" dirty="0">
                <a:solidFill>
                  <a:srgbClr val="000000"/>
                </a:solidFill>
                <a:latin typeface="Times New Roman" panose="02020603050405020304" pitchFamily="18" charset="0"/>
                <a:ea typeface="Times New Roman" panose="02020603050405020304" pitchFamily="18" charset="0"/>
              </a:rPr>
              <a:t>Для реализации этой программы применяются как традиционные, так и современные подходы к профилактической работе, которая проводится с учетом индивидуальных особенностей. Осужденным предоставляется объективная информация, в результате чего происходит формирование устойчиво-негативного личностного отношения к вредным </a:t>
            </a:r>
            <a:r>
              <a:rPr lang="ru-RU" dirty="0" smtClean="0">
                <a:solidFill>
                  <a:srgbClr val="000000"/>
                </a:solidFill>
                <a:latin typeface="Times New Roman" panose="02020603050405020304" pitchFamily="18" charset="0"/>
                <a:ea typeface="Times New Roman" panose="02020603050405020304" pitchFamily="18" charset="0"/>
              </a:rPr>
              <a:t>привычкам</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и другим факторам.</a:t>
            </a:r>
            <a:endParaRPr lang="ru-RU"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556765" y="1616317"/>
            <a:ext cx="7587235" cy="800219"/>
          </a:xfrm>
          <a:prstGeom prst="rect">
            <a:avLst/>
          </a:prstGeom>
        </p:spPr>
        <p:txBody>
          <a:bodyPr wrap="square">
            <a:spAutoFit/>
          </a:bodyPr>
          <a:lstStyle/>
          <a:p>
            <a:r>
              <a:rPr lang="ru-RU" sz="2800" dirty="0">
                <a:solidFill>
                  <a:srgbClr val="A23694"/>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Информировать о негативных последствиях употребления спиртных напитков, наркотических веществ и табакокурения</a:t>
            </a:r>
            <a:endParaRPr lang="ru-RU" dirty="0"/>
          </a:p>
        </p:txBody>
      </p:sp>
    </p:spTree>
    <p:extLst>
      <p:ext uri="{BB962C8B-B14F-4D97-AF65-F5344CB8AC3E}">
        <p14:creationId xmlns:p14="http://schemas.microsoft.com/office/powerpoint/2010/main" val="147870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44690254-2E86-BE45-BDF3-C531AFA98911}"/>
              </a:ext>
            </a:extLst>
          </p:cNvPr>
          <p:cNvSpPr txBox="1"/>
          <p:nvPr/>
        </p:nvSpPr>
        <p:spPr>
          <a:xfrm>
            <a:off x="599090" y="588577"/>
            <a:ext cx="2531462" cy="954107"/>
          </a:xfrm>
          <a:prstGeom prst="rect">
            <a:avLst/>
          </a:prstGeom>
          <a:noFill/>
        </p:spPr>
        <p:txBody>
          <a:bodyPr wrap="none" rtlCol="0">
            <a:spAutoFit/>
          </a:bodyPr>
          <a:lstStyle/>
          <a:p>
            <a:r>
              <a:rPr lang="ru-RU" sz="2800" dirty="0">
                <a:solidFill>
                  <a:srgbClr val="A72E88"/>
                </a:solidFill>
                <a:latin typeface="Playfair Display SemiBold" pitchFamily="2" charset="-52"/>
              </a:rPr>
              <a:t>Суть проекта</a:t>
            </a:r>
          </a:p>
          <a:p>
            <a:endParaRPr lang="ru-RU" sz="2800" dirty="0">
              <a:solidFill>
                <a:srgbClr val="A72E88"/>
              </a:solidFill>
              <a:latin typeface="Playfair Display SemiBold" pitchFamily="2" charset="-52"/>
            </a:endParaRPr>
          </a:p>
        </p:txBody>
      </p:sp>
      <p:sp>
        <p:nvSpPr>
          <p:cNvPr id="8" name="Прямоугольник: скругленные углы 11">
            <a:extLst>
              <a:ext uri="{FF2B5EF4-FFF2-40B4-BE49-F238E27FC236}">
                <a16:creationId xmlns:a16="http://schemas.microsoft.com/office/drawing/2014/main" id="{A94B22EA-478D-ED42-A6D1-AF33314DED96}"/>
              </a:ext>
            </a:extLst>
          </p:cNvPr>
          <p:cNvSpPr/>
          <p:nvPr/>
        </p:nvSpPr>
        <p:spPr>
          <a:xfrm>
            <a:off x="1162594" y="1303775"/>
            <a:ext cx="9540620" cy="1150475"/>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одной из первоочередных задач пенитенциарной системы является формирование у осужденных стремления вести здоровый образ жизни. </a:t>
            </a:r>
            <a:endParaRPr lang="ru-RU" dirty="0"/>
          </a:p>
        </p:txBody>
      </p:sp>
      <p:sp>
        <p:nvSpPr>
          <p:cNvPr id="9" name="Прямоугольник: скругленные углы 15">
            <a:extLst>
              <a:ext uri="{FF2B5EF4-FFF2-40B4-BE49-F238E27FC236}">
                <a16:creationId xmlns:a16="http://schemas.microsoft.com/office/drawing/2014/main" id="{BEB46AAA-30A5-DB41-83AD-72BC9CB91D2F}"/>
              </a:ext>
            </a:extLst>
          </p:cNvPr>
          <p:cNvSpPr/>
          <p:nvPr/>
        </p:nvSpPr>
        <p:spPr>
          <a:xfrm>
            <a:off x="1358158" y="2930539"/>
            <a:ext cx="9658564" cy="1527791"/>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Организация воспитательной работы в данном направлении способствует укреплению здоровья в тяжелых условиях отбывания наказания, профилактике эпидемических заболеваний, а также является благотворным фактором более эффективной адаптации осужденных к новым для них обстоятельствам и последующей жизни на свободе</a:t>
            </a:r>
            <a:endParaRPr lang="ru-RU" dirty="0"/>
          </a:p>
        </p:txBody>
      </p:sp>
      <p:sp>
        <p:nvSpPr>
          <p:cNvPr id="10" name="Прямоугольник: скругленные углы 16">
            <a:extLst>
              <a:ext uri="{FF2B5EF4-FFF2-40B4-BE49-F238E27FC236}">
                <a16:creationId xmlns:a16="http://schemas.microsoft.com/office/drawing/2014/main" id="{67F45B01-050D-CE47-83F2-B1A6474A87AF}"/>
              </a:ext>
            </a:extLst>
          </p:cNvPr>
          <p:cNvSpPr/>
          <p:nvPr/>
        </p:nvSpPr>
        <p:spPr>
          <a:xfrm>
            <a:off x="1266718" y="4598126"/>
            <a:ext cx="9658564" cy="1844812"/>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Содержание работы с осужденными по формированию здорового образа жизни в условиях колонии включает: просвещение в вопросах здоровья, физической культуры, влияния повреждающих психосоциальных факторов на человека, повышение уровня устойчивости к стрессу, соблюдение мер как личной, так и общественной гигиены, профилактику употребления алкоголя и наркотических веществ.</a:t>
            </a:r>
          </a:p>
        </p:txBody>
      </p:sp>
    </p:spTree>
    <p:extLst>
      <p:ext uri="{BB962C8B-B14F-4D97-AF65-F5344CB8AC3E}">
        <p14:creationId xmlns:p14="http://schemas.microsoft.com/office/powerpoint/2010/main" val="26103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68E5D33E-8624-9F40-B0DC-F3E78C924CAB}"/>
              </a:ext>
            </a:extLst>
          </p:cNvPr>
          <p:cNvSpPr txBox="1"/>
          <p:nvPr/>
        </p:nvSpPr>
        <p:spPr>
          <a:xfrm>
            <a:off x="599090" y="333972"/>
            <a:ext cx="3432350" cy="954107"/>
          </a:xfrm>
          <a:prstGeom prst="rect">
            <a:avLst/>
          </a:prstGeom>
          <a:noFill/>
        </p:spPr>
        <p:txBody>
          <a:bodyPr wrap="none" rtlCol="0">
            <a:spAutoFit/>
          </a:bodyPr>
          <a:lstStyle/>
          <a:p>
            <a:r>
              <a:rPr lang="ru-RU" sz="2800" dirty="0">
                <a:solidFill>
                  <a:srgbClr val="A72E88"/>
                </a:solidFill>
                <a:latin typeface="Playfair Display SemiBold" pitchFamily="2" charset="-52"/>
              </a:rPr>
              <a:t>Механика проекта</a:t>
            </a:r>
          </a:p>
          <a:p>
            <a:endParaRPr lang="ru-RU" sz="2800" dirty="0">
              <a:solidFill>
                <a:srgbClr val="A72E88"/>
              </a:solidFill>
              <a:latin typeface="Playfair Display SemiBold" pitchFamily="2" charset="-52"/>
            </a:endParaRPr>
          </a:p>
        </p:txBody>
      </p:sp>
      <p:sp>
        <p:nvSpPr>
          <p:cNvPr id="8" name="Прямоугольник: скругленные углы 6">
            <a:extLst>
              <a:ext uri="{FF2B5EF4-FFF2-40B4-BE49-F238E27FC236}">
                <a16:creationId xmlns:a16="http://schemas.microsoft.com/office/drawing/2014/main" id="{89879918-B16C-1F4D-A71E-A636346F56B4}"/>
              </a:ext>
            </a:extLst>
          </p:cNvPr>
          <p:cNvSpPr/>
          <p:nvPr/>
        </p:nvSpPr>
        <p:spPr>
          <a:xfrm>
            <a:off x="599090" y="1718814"/>
            <a:ext cx="4845269" cy="2548386"/>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Первичная </a:t>
            </a:r>
            <a:r>
              <a:rPr lang="ru-RU" dirty="0"/>
              <a:t>профилактика: соблюдение санитарно-гигиенических требований пребывания применение здоровье сберегающих технологий, пропаганда здорового образа жизни, воспитание у осуждённых потребности здоровья, формирование сущности здорового образа </a:t>
            </a:r>
            <a:r>
              <a:rPr lang="ru-RU" dirty="0" smtClean="0"/>
              <a:t>жизнеописание </a:t>
            </a:r>
            <a:r>
              <a:rPr lang="ru-RU" dirty="0"/>
              <a:t>запуска проекта</a:t>
            </a:r>
          </a:p>
        </p:txBody>
      </p:sp>
      <p:sp>
        <p:nvSpPr>
          <p:cNvPr id="9" name="Прямоугольник: скругленные углы 7">
            <a:extLst>
              <a:ext uri="{FF2B5EF4-FFF2-40B4-BE49-F238E27FC236}">
                <a16:creationId xmlns:a16="http://schemas.microsoft.com/office/drawing/2014/main" id="{C99722BC-85BA-A140-9E9E-71C5F0D0B7CC}"/>
              </a:ext>
            </a:extLst>
          </p:cNvPr>
          <p:cNvSpPr/>
          <p:nvPr/>
        </p:nvSpPr>
        <p:spPr>
          <a:xfrm>
            <a:off x="5559973" y="1718814"/>
            <a:ext cx="6032938" cy="2548386"/>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2. Работа по формированию культуры здоровья и здорового образа жизни.</a:t>
            </a:r>
          </a:p>
          <a:p>
            <a:r>
              <a:rPr lang="ru-RU" dirty="0"/>
              <a:t>Важнейшим условием для обеспечения и сохранения здоровья осужденных является использование в работе здоровье сберегающих технологий: медико – гигиенических, экологических, </a:t>
            </a:r>
            <a:r>
              <a:rPr lang="ru-RU" dirty="0" err="1"/>
              <a:t>физкультурно</a:t>
            </a:r>
            <a:r>
              <a:rPr lang="ru-RU" dirty="0"/>
              <a:t> – оздоровительных, безопасной жизнедеятельности, образовательных.</a:t>
            </a:r>
          </a:p>
        </p:txBody>
      </p:sp>
      <p:sp>
        <p:nvSpPr>
          <p:cNvPr id="10" name="Прямоугольник: скругленные углы 8">
            <a:extLst>
              <a:ext uri="{FF2B5EF4-FFF2-40B4-BE49-F238E27FC236}">
                <a16:creationId xmlns:a16="http://schemas.microsoft.com/office/drawing/2014/main" id="{2FEE36DE-3F0A-2C4F-8F97-DC06DFD1A9D9}"/>
              </a:ext>
            </a:extLst>
          </p:cNvPr>
          <p:cNvSpPr/>
          <p:nvPr/>
        </p:nvSpPr>
        <p:spPr>
          <a:xfrm>
            <a:off x="677917" y="4610148"/>
            <a:ext cx="10993820" cy="1791648"/>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Процесс формирования мотивации здорового и безопасного образа жизни у осужденных целесообразно рассматривать, как органичную часть целостного процесса, как взаимодействие внешних и внутренних факторов, проявляющихся в сотворчестве. Внутренними факторами являются </a:t>
            </a:r>
            <a:r>
              <a:rPr lang="ru-RU" dirty="0" err="1"/>
              <a:t>потребностно</a:t>
            </a:r>
            <a:r>
              <a:rPr lang="ru-RU" dirty="0"/>
              <a:t>-мотивационная сфера, его ценностные ориентации, отношения, самооценка, интересы, индивидуальные свойства. Внешним фактором в данном случае выступает образовательный процесс.</a:t>
            </a:r>
          </a:p>
        </p:txBody>
      </p:sp>
    </p:spTree>
    <p:extLst>
      <p:ext uri="{BB962C8B-B14F-4D97-AF65-F5344CB8AC3E}">
        <p14:creationId xmlns:p14="http://schemas.microsoft.com/office/powerpoint/2010/main" val="264285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F02DB4CB-73D1-2148-924A-D3D1A20C3243}"/>
              </a:ext>
            </a:extLst>
          </p:cNvPr>
          <p:cNvSpPr txBox="1"/>
          <p:nvPr/>
        </p:nvSpPr>
        <p:spPr>
          <a:xfrm>
            <a:off x="599090" y="588577"/>
            <a:ext cx="5606022" cy="523220"/>
          </a:xfrm>
          <a:prstGeom prst="rect">
            <a:avLst/>
          </a:prstGeom>
          <a:noFill/>
        </p:spPr>
        <p:txBody>
          <a:bodyPr wrap="none" rtlCol="0">
            <a:spAutoFit/>
          </a:bodyPr>
          <a:lstStyle/>
          <a:p>
            <a:r>
              <a:rPr lang="ru-RU" sz="2800" dirty="0">
                <a:solidFill>
                  <a:srgbClr val="A72E88"/>
                </a:solidFill>
                <a:latin typeface="Playfair Display SemiBold" pitchFamily="2" charset="-52"/>
              </a:rPr>
              <a:t>Основные результаты проекта</a:t>
            </a:r>
          </a:p>
        </p:txBody>
      </p:sp>
      <p:sp>
        <p:nvSpPr>
          <p:cNvPr id="8" name="Овал 9">
            <a:extLst>
              <a:ext uri="{FF2B5EF4-FFF2-40B4-BE49-F238E27FC236}">
                <a16:creationId xmlns:a16="http://schemas.microsoft.com/office/drawing/2014/main" id="{95A6727E-4E54-5049-AD3F-7E4D733BE664}"/>
              </a:ext>
            </a:extLst>
          </p:cNvPr>
          <p:cNvSpPr/>
          <p:nvPr/>
        </p:nvSpPr>
        <p:spPr>
          <a:xfrm>
            <a:off x="707844" y="22966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10">
            <a:extLst>
              <a:ext uri="{FF2B5EF4-FFF2-40B4-BE49-F238E27FC236}">
                <a16:creationId xmlns:a16="http://schemas.microsoft.com/office/drawing/2014/main" id="{F97F9C59-89C4-ED46-BC9F-0D3E4EABDB46}"/>
              </a:ext>
            </a:extLst>
          </p:cNvPr>
          <p:cNvSpPr/>
          <p:nvPr/>
        </p:nvSpPr>
        <p:spPr>
          <a:xfrm>
            <a:off x="707844" y="2937184"/>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11">
            <a:extLst>
              <a:ext uri="{FF2B5EF4-FFF2-40B4-BE49-F238E27FC236}">
                <a16:creationId xmlns:a16="http://schemas.microsoft.com/office/drawing/2014/main" id="{0B50C7FF-C535-C04C-BB21-B8312DB0B06A}"/>
              </a:ext>
            </a:extLst>
          </p:cNvPr>
          <p:cNvSpPr/>
          <p:nvPr/>
        </p:nvSpPr>
        <p:spPr>
          <a:xfrm>
            <a:off x="707844" y="355573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2">
            <a:extLst>
              <a:ext uri="{FF2B5EF4-FFF2-40B4-BE49-F238E27FC236}">
                <a16:creationId xmlns:a16="http://schemas.microsoft.com/office/drawing/2014/main" id="{1A11A1F6-0531-364A-AD8A-E589334E16B2}"/>
              </a:ext>
            </a:extLst>
          </p:cNvPr>
          <p:cNvSpPr/>
          <p:nvPr/>
        </p:nvSpPr>
        <p:spPr>
          <a:xfrm>
            <a:off x="707844" y="4174327"/>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3">
            <a:extLst>
              <a:ext uri="{FF2B5EF4-FFF2-40B4-BE49-F238E27FC236}">
                <a16:creationId xmlns:a16="http://schemas.microsoft.com/office/drawing/2014/main" id="{D73557A0-38A9-CB4B-B14C-F1430907911C}"/>
              </a:ext>
            </a:extLst>
          </p:cNvPr>
          <p:cNvSpPr/>
          <p:nvPr/>
        </p:nvSpPr>
        <p:spPr>
          <a:xfrm>
            <a:off x="707844" y="4799034"/>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16012B77-6744-9940-BDBF-145020A371EA}"/>
              </a:ext>
            </a:extLst>
          </p:cNvPr>
          <p:cNvSpPr txBox="1"/>
          <p:nvPr/>
        </p:nvSpPr>
        <p:spPr>
          <a:xfrm>
            <a:off x="1329150" y="2296600"/>
            <a:ext cx="10193683" cy="3139321"/>
          </a:xfrm>
          <a:prstGeom prst="rect">
            <a:avLst/>
          </a:prstGeom>
          <a:noFill/>
        </p:spPr>
        <p:txBody>
          <a:bodyPr wrap="square" rtlCol="0">
            <a:spAutoFit/>
          </a:bodyPr>
          <a:lstStyle/>
          <a:p>
            <a:r>
              <a:rPr lang="ru-RU" dirty="0"/>
              <a:t>Воспитательные мероприятия с целью повышение информированности по вопросам здоровья и его охраны, на формирование навыков укрепления здоровья, создание мотивации для ведения здорового образа жизни. Это могут быть беседы, выступления на мероприятиях, лекции в отрядах, доклады, дискуссии, семинары, тренинги, викторины, виртуальные экскурсии, проведение тематических часов по следующим темам: «Как сохранить здоровье в условиях исправительной колонии», «Профилактика простудных заболеваний», «О полезных и вредных привычках», «Рациональное питание», «Негативные последствия употребления спиртных напитков, наркотических веществ и табакокурения», «Профилактика инфаркта и инсульта», «Болезни, передающиеся половым путем», « Аборту нет» «Мать и дитя» «Болезни неправильного питания. Экстренная помощь», «10 важных правил для желающих не заболеть гриппом</a:t>
            </a:r>
            <a:r>
              <a:rPr lang="ru-RU" dirty="0" smtClean="0"/>
              <a:t>» Зарядки и другие активности.</a:t>
            </a:r>
            <a:endParaRPr lang="ru-RU" sz="2000" dirty="0"/>
          </a:p>
        </p:txBody>
      </p:sp>
    </p:spTree>
    <p:extLst>
      <p:ext uri="{BB962C8B-B14F-4D97-AF65-F5344CB8AC3E}">
        <p14:creationId xmlns:p14="http://schemas.microsoft.com/office/powerpoint/2010/main" val="371316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TextBox 5">
            <a:extLst>
              <a:ext uri="{FF2B5EF4-FFF2-40B4-BE49-F238E27FC236}">
                <a16:creationId xmlns:a16="http://schemas.microsoft.com/office/drawing/2014/main" id="{C388475A-0C6F-9641-A042-B188E420BA4B}"/>
              </a:ext>
            </a:extLst>
          </p:cNvPr>
          <p:cNvSpPr txBox="1"/>
          <p:nvPr/>
        </p:nvSpPr>
        <p:spPr>
          <a:xfrm>
            <a:off x="599090" y="588577"/>
            <a:ext cx="5934638" cy="954107"/>
          </a:xfrm>
          <a:prstGeom prst="rect">
            <a:avLst/>
          </a:prstGeom>
          <a:noFill/>
        </p:spPr>
        <p:txBody>
          <a:bodyPr wrap="none" rtlCol="0">
            <a:spAutoFit/>
          </a:bodyPr>
          <a:lstStyle/>
          <a:p>
            <a:r>
              <a:rPr lang="ru-RU" sz="2800" dirty="0">
                <a:solidFill>
                  <a:srgbClr val="A72E88"/>
                </a:solidFill>
                <a:latin typeface="Playfair Display SemiBold" pitchFamily="2" charset="-52"/>
              </a:rPr>
              <a:t>Информация о текущем статусе </a:t>
            </a:r>
            <a:br>
              <a:rPr lang="ru-RU" sz="2800" dirty="0">
                <a:solidFill>
                  <a:srgbClr val="A72E88"/>
                </a:solidFill>
                <a:latin typeface="Playfair Display SemiBold" pitchFamily="2" charset="-52"/>
              </a:rPr>
            </a:br>
            <a:r>
              <a:rPr lang="ru-RU" sz="2800" dirty="0">
                <a:solidFill>
                  <a:srgbClr val="A72E88"/>
                </a:solidFill>
                <a:latin typeface="Playfair Display SemiBold" pitchFamily="2" charset="-52"/>
              </a:rPr>
              <a:t>реализации проекта</a:t>
            </a:r>
          </a:p>
        </p:txBody>
      </p:sp>
      <p:sp>
        <p:nvSpPr>
          <p:cNvPr id="8" name="Прямоугольник: скругленные углы 19">
            <a:extLst>
              <a:ext uri="{FF2B5EF4-FFF2-40B4-BE49-F238E27FC236}">
                <a16:creationId xmlns:a16="http://schemas.microsoft.com/office/drawing/2014/main" id="{C4169BAA-4B12-B14F-A2F9-009A19F16532}"/>
              </a:ext>
            </a:extLst>
          </p:cNvPr>
          <p:cNvSpPr/>
          <p:nvPr/>
        </p:nvSpPr>
        <p:spPr>
          <a:xfrm>
            <a:off x="599090" y="1542684"/>
            <a:ext cx="4845269" cy="2676619"/>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Применяется метод создания презентаций, видео уроков, бесед и часов </a:t>
            </a:r>
            <a:r>
              <a:rPr lang="ru-RU" dirty="0" smtClean="0"/>
              <a:t>Большое </a:t>
            </a:r>
            <a:r>
              <a:rPr lang="ru-RU" dirty="0"/>
              <a:t>значение придаётся духовному здоровью осужденных. </a:t>
            </a:r>
          </a:p>
        </p:txBody>
      </p:sp>
      <p:sp>
        <p:nvSpPr>
          <p:cNvPr id="9" name="Прямоугольник: скругленные углы 20">
            <a:extLst>
              <a:ext uri="{FF2B5EF4-FFF2-40B4-BE49-F238E27FC236}">
                <a16:creationId xmlns:a16="http://schemas.microsoft.com/office/drawing/2014/main" id="{444AD552-A7DD-B541-B481-B576E7BAE03B}"/>
              </a:ext>
            </a:extLst>
          </p:cNvPr>
          <p:cNvSpPr/>
          <p:nvPr/>
        </p:nvSpPr>
        <p:spPr>
          <a:xfrm>
            <a:off x="5559973" y="2475552"/>
            <a:ext cx="6032938" cy="888803"/>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СМИ</a:t>
            </a:r>
          </a:p>
        </p:txBody>
      </p:sp>
      <p:sp>
        <p:nvSpPr>
          <p:cNvPr id="10" name="Прямоугольник: скругленные углы 21">
            <a:extLst>
              <a:ext uri="{FF2B5EF4-FFF2-40B4-BE49-F238E27FC236}">
                <a16:creationId xmlns:a16="http://schemas.microsoft.com/office/drawing/2014/main" id="{C18EE8D4-00F3-1F40-B507-684B74EA7715}"/>
              </a:ext>
            </a:extLst>
          </p:cNvPr>
          <p:cNvSpPr/>
          <p:nvPr/>
        </p:nvSpPr>
        <p:spPr>
          <a:xfrm>
            <a:off x="599090" y="4503591"/>
            <a:ext cx="10993820" cy="1791648"/>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При </a:t>
            </a:r>
            <a:r>
              <a:rPr lang="ru-RU" dirty="0"/>
              <a:t>проведении профилактической работы среди осужденных будет уделяться особое внимание на развитие и формирование психической культуры; на формирование доверия к себе, к обществу; понимании и осознании своих физических способностей и недостатков; на осознании правильного выбора и формировании установки здорового образа жизни; на неприемлемости вредных привычек и на самоутверждении в социуме </a:t>
            </a:r>
            <a:r>
              <a:rPr lang="ru-RU" dirty="0" err="1" smtClean="0"/>
              <a:t>тические</a:t>
            </a:r>
            <a:r>
              <a:rPr lang="ru-RU" dirty="0" smtClean="0"/>
              <a:t> </a:t>
            </a:r>
            <a:r>
              <a:rPr lang="ru-RU" dirty="0"/>
              <a:t>данные</a:t>
            </a:r>
          </a:p>
        </p:txBody>
      </p:sp>
      <p:sp>
        <p:nvSpPr>
          <p:cNvPr id="11" name="Прямоугольник: скругленные углы 22">
            <a:extLst>
              <a:ext uri="{FF2B5EF4-FFF2-40B4-BE49-F238E27FC236}">
                <a16:creationId xmlns:a16="http://schemas.microsoft.com/office/drawing/2014/main" id="{6925F8D5-4A90-3449-9C15-AFA3927AC4E0}"/>
              </a:ext>
            </a:extLst>
          </p:cNvPr>
          <p:cNvSpPr/>
          <p:nvPr/>
        </p:nvSpPr>
        <p:spPr>
          <a:xfrm>
            <a:off x="5559973" y="3465189"/>
            <a:ext cx="6032938" cy="888803"/>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Соц. сети</a:t>
            </a:r>
          </a:p>
        </p:txBody>
      </p:sp>
    </p:spTree>
    <p:extLst>
      <p:ext uri="{BB962C8B-B14F-4D97-AF65-F5344CB8AC3E}">
        <p14:creationId xmlns:p14="http://schemas.microsoft.com/office/powerpoint/2010/main" val="2239784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1064</Words>
  <Application>Microsoft Office PowerPoint</Application>
  <PresentationFormat>Широкоэкранный</PresentationFormat>
  <Paragraphs>61</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Dita Sweet</vt:lpstr>
      <vt:lpstr>Playfair Display</vt:lpstr>
      <vt:lpstr>Playfair Display SemiBold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Оксана Ефремова Юрьевна</cp:lastModifiedBy>
  <cp:revision>11</cp:revision>
  <dcterms:created xsi:type="dcterms:W3CDTF">2025-03-26T12:04:55Z</dcterms:created>
  <dcterms:modified xsi:type="dcterms:W3CDTF">2025-04-10T01:58:49Z</dcterms:modified>
</cp:coreProperties>
</file>