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57" r:id="rId4"/>
    <p:sldId id="268" r:id="rId5"/>
    <p:sldId id="260" r:id="rId6"/>
    <p:sldId id="269" r:id="rId7"/>
    <p:sldId id="271" r:id="rId8"/>
    <p:sldId id="270" r:id="rId9"/>
  </p:sldIdLst>
  <p:sldSz cx="12192000" cy="6858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IBM Plex Sans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8B6B"/>
    <a:srgbClr val="990099"/>
    <a:srgbClr val="C39E6F"/>
    <a:srgbClr val="24406B"/>
    <a:srgbClr val="2A4A6F"/>
    <a:srgbClr val="2E4E75"/>
    <a:srgbClr val="3D527E"/>
    <a:srgbClr val="49739E"/>
    <a:srgbClr val="1E3A63"/>
    <a:srgbClr val="418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1023" autoAdjust="0"/>
  </p:normalViewPr>
  <p:slideViewPr>
    <p:cSldViewPr snapToGrid="0">
      <p:cViewPr>
        <p:scale>
          <a:sx n="81" d="100"/>
          <a:sy n="81" d="100"/>
        </p:scale>
        <p:origin x="-25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F2B3E-ADE0-4250-BD25-D2B574B1C873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92DDD-E3D8-49EA-993D-020D0CD22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7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92DDD-E3D8-49EA-993D-020D0CD227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9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5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7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0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9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3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4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4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4BDB9FF-F17E-45EA-8CA2-5D499A827C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73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8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D553957-2527-ABCD-553A-A13419E59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52787"/>
          <a:stretch/>
        </p:blipFill>
        <p:spPr>
          <a:xfrm>
            <a:off x="-1" y="429303"/>
            <a:ext cx="3208421" cy="4202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4067"/>
            <a:ext cx="10515600" cy="563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41224"/>
            <a:ext cx="10515600" cy="339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62F83C57-E8BE-406F-920E-BECE31FD230B}" type="datetimeFigureOut">
              <a:rPr lang="ru-RU" smtClean="0"/>
              <a:pPr/>
              <a:t>15.07.2024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0144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A011FC5E-7488-C945-B887-63A1644F9B7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09F0B3-D7A8-C4D7-9BF7-80ED2C785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t="24712"/>
          <a:stretch/>
        </p:blipFill>
        <p:spPr>
          <a:xfrm>
            <a:off x="4038600" y="0"/>
            <a:ext cx="7772400" cy="591393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4EECE98-41B0-A370-2792-6F73CB3D4AFE}"/>
              </a:ext>
            </a:extLst>
          </p:cNvPr>
          <p:cNvSpPr/>
          <p:nvPr userDrawn="1"/>
        </p:nvSpPr>
        <p:spPr>
          <a:xfrm>
            <a:off x="9481625" y="944067"/>
            <a:ext cx="1872175" cy="45719"/>
          </a:xfrm>
          <a:prstGeom prst="rect">
            <a:avLst/>
          </a:prstGeom>
          <a:solidFill>
            <a:srgbClr val="C39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1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39E6F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99DBB66A-BC31-BFE2-AEB2-063B6AF06D45}"/>
              </a:ext>
            </a:extLst>
          </p:cNvPr>
          <p:cNvGrpSpPr/>
          <p:nvPr/>
        </p:nvGrpSpPr>
        <p:grpSpPr>
          <a:xfrm>
            <a:off x="-282277" y="195659"/>
            <a:ext cx="12192000" cy="6858000"/>
            <a:chOff x="0" y="0"/>
            <a:chExt cx="12192000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BC72C5CF-9564-D3B4-FF57-8359DFDD736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24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AD597A30-1616-F9A7-6204-CCB46AC1E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t="25760"/>
            <a:stretch/>
          </p:blipFill>
          <p:spPr>
            <a:xfrm>
              <a:off x="2982351" y="0"/>
              <a:ext cx="8764172" cy="65757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790" y="3287886"/>
            <a:ext cx="11158733" cy="1119991"/>
          </a:xfrm>
        </p:spPr>
        <p:txBody>
          <a:bodyPr/>
          <a:lstStyle/>
          <a:p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</a:t>
            </a:r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 </a:t>
            </a:r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будущих </a:t>
            </a:r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настоящих  мам</a:t>
            </a:r>
            <a:b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FF8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«БЫТЬ МАМОЙ ЗДОРОВО!»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2994" y="4276166"/>
            <a:ext cx="5488892" cy="450383"/>
          </a:xfrm>
        </p:spPr>
        <p:txBody>
          <a:bodyPr>
            <a:noAutofit/>
          </a:bodyPr>
          <a:lstStyle/>
          <a:p>
            <a:pPr algn="l"/>
            <a:endParaRPr lang="ru-RU" sz="1800" i="1" dirty="0">
              <a:solidFill>
                <a:srgbClr val="C39E6F"/>
              </a:solidFill>
              <a:latin typeface="IBM Plex Sans" panose="020B050305020300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404" y="838790"/>
            <a:ext cx="709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39E6F"/>
                </a:solidFill>
                <a:latin typeface="IBM Plex Sans" panose="020B0503050203000203" pitchFamily="34" charset="0"/>
                <a:cs typeface="Gotham Pro" panose="02000503040000020004" pitchFamily="2" charset="0"/>
              </a:rPr>
              <a:t>ТРЕТИЙ </a:t>
            </a:r>
            <a:r>
              <a:rPr lang="ru-RU" sz="2400" b="1" dirty="0">
                <a:solidFill>
                  <a:srgbClr val="C39E6F"/>
                </a:solidFill>
                <a:latin typeface="IBM Plex Sans" panose="020B0503050203000203" pitchFamily="34" charset="0"/>
                <a:cs typeface="Gotham Pro" panose="02000503040000020004" pitchFamily="2" charset="0"/>
              </a:rPr>
              <a:t>ВСЕРОССИЙСКИЙ КОНКУРСНЫЙ </a:t>
            </a:r>
          </a:p>
          <a:p>
            <a:r>
              <a:rPr lang="ru-RU" sz="2400" b="1" dirty="0">
                <a:solidFill>
                  <a:srgbClr val="C39E6F"/>
                </a:solidFill>
                <a:latin typeface="IBM Plex Sans" panose="020B0503050203000203" pitchFamily="34" charset="0"/>
                <a:cs typeface="Gotham Pro" panose="02000503040000020004" pitchFamily="2" charset="0"/>
              </a:rPr>
              <a:t>ОТБОР ЛУШИХ СОЦИАЛЬНЫХ ПРОЕКТОВ </a:t>
            </a:r>
          </a:p>
          <a:p>
            <a:r>
              <a:rPr lang="ru-RU" sz="2400" b="1" dirty="0">
                <a:solidFill>
                  <a:srgbClr val="C39E6F"/>
                </a:solidFill>
                <a:latin typeface="IBM Plex Sans" panose="020B0503050203000203" pitchFamily="34" charset="0"/>
                <a:cs typeface="Gotham Pro" panose="02000503040000020004" pitchFamily="2" charset="0"/>
              </a:rPr>
              <a:t>«ЖЕНЩИНЫ ЗА ЗДОРОВОЕ ОБЩЕСТВО»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424" y="2129559"/>
            <a:ext cx="696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Номинация:  </a:t>
            </a:r>
            <a:r>
              <a:rPr lang="ru-RU" sz="2400" b="1" dirty="0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Материнство и детство</a:t>
            </a:r>
            <a:endParaRPr lang="ru-RU" sz="2400" b="1" dirty="0">
              <a:solidFill>
                <a:srgbClr val="C39E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37E475A-19B6-17CF-3DD8-7B96BEAC64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9047" y="447907"/>
            <a:ext cx="2484991" cy="1378201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="" xmlns:a16="http://schemas.microsoft.com/office/drawing/2014/main" id="{90778F59-5606-D508-3692-EFE16852C7A8}"/>
              </a:ext>
            </a:extLst>
          </p:cNvPr>
          <p:cNvSpPr txBox="1">
            <a:spLocks/>
          </p:cNvSpPr>
          <p:nvPr/>
        </p:nvSpPr>
        <p:spPr>
          <a:xfrm>
            <a:off x="2254597" y="4878353"/>
            <a:ext cx="7819441" cy="81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Мумрова</a:t>
            </a:r>
            <a:r>
              <a:rPr lang="ru-RU" b="1" dirty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</a:t>
            </a:r>
            <a:r>
              <a:rPr lang="ru-RU" b="1" dirty="0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Ивановна</a:t>
            </a:r>
          </a:p>
          <a:p>
            <a:pPr algn="l"/>
            <a:r>
              <a:rPr lang="ru-RU" sz="1800" b="1" dirty="0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главного врача по медицинской части Перинатального центра г. Макеевка МЗ ДНР, </a:t>
            </a:r>
          </a:p>
          <a:p>
            <a:pPr algn="l"/>
            <a:r>
              <a:rPr lang="ru-RU" sz="1800" b="1" dirty="0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медицинских наук,  врач акушер-гинеколог высшей категории. </a:t>
            </a:r>
            <a:endParaRPr lang="ru-RU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дзаголовок 2">
            <a:extLst>
              <a:ext uri="{FF2B5EF4-FFF2-40B4-BE49-F238E27FC236}">
                <a16:creationId xmlns="" xmlns:a16="http://schemas.microsoft.com/office/drawing/2014/main" id="{E360BC5A-D055-6607-7FAC-61AEDF419F13}"/>
              </a:ext>
            </a:extLst>
          </p:cNvPr>
          <p:cNvSpPr txBox="1">
            <a:spLocks/>
          </p:cNvSpPr>
          <p:nvPr/>
        </p:nvSpPr>
        <p:spPr>
          <a:xfrm>
            <a:off x="2375362" y="5549559"/>
            <a:ext cx="3209899" cy="5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endParaRPr lang="ru-RU" sz="1200" i="1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D8B38CAB-8635-C54D-F46C-275EBC454263}"/>
              </a:ext>
            </a:extLst>
          </p:cNvPr>
          <p:cNvSpPr/>
          <p:nvPr/>
        </p:nvSpPr>
        <p:spPr>
          <a:xfrm>
            <a:off x="606989" y="4726549"/>
            <a:ext cx="1517014" cy="1517014"/>
          </a:xfrm>
          <a:prstGeom prst="ellipse">
            <a:avLst/>
          </a:prstGeom>
          <a:noFill/>
          <a:ln w="19050">
            <a:solidFill>
              <a:srgbClr val="C39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8306" y="5170131"/>
            <a:ext cx="118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фото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6A5CF99-3E00-BDC8-F9E1-5414356407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66" y="677732"/>
            <a:ext cx="1148376" cy="1148376"/>
          </a:xfrm>
          <a:prstGeom prst="rect">
            <a:avLst/>
          </a:prstGeom>
        </p:spPr>
      </p:pic>
      <p:pic>
        <p:nvPicPr>
          <p:cNvPr id="1026" name="Picture 2" descr="C:\Users\User\Desktop\Мои фотографии\photo_2024-06-09_23-02-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90" y="3438881"/>
            <a:ext cx="2311593" cy="354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5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619034-E4CD-5476-5C14-54CFCB0218CC}"/>
              </a:ext>
            </a:extLst>
          </p:cNvPr>
          <p:cNvSpPr txBox="1"/>
          <p:nvPr/>
        </p:nvSpPr>
        <p:spPr>
          <a:xfrm>
            <a:off x="726577" y="713258"/>
            <a:ext cx="831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39E6F"/>
                </a:solidFill>
                <a:latin typeface="IBM Plex Sans" panose="020B0503050203000203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IBM Plex Sans" panose="020B0503050203000203" pitchFamily="34" charset="0"/>
              </a:rPr>
              <a:t>Актуальность проекта</a:t>
            </a:r>
            <a:endParaRPr lang="ru-RU" sz="3600" b="1" dirty="0">
              <a:solidFill>
                <a:srgbClr val="FF0000"/>
              </a:solidFill>
              <a:latin typeface="IBM Plex Sans" panose="020B0503050203000203" pitchFamily="34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877DEF95-17BF-D256-ACBA-01E2AFD9A349}"/>
              </a:ext>
            </a:extLst>
          </p:cNvPr>
          <p:cNvSpPr txBox="1">
            <a:spLocks/>
          </p:cNvSpPr>
          <p:nvPr/>
        </p:nvSpPr>
        <p:spPr>
          <a:xfrm>
            <a:off x="838200" y="2225711"/>
            <a:ext cx="10515600" cy="241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xmlns="" id="{6C1439CB-704C-3996-1271-18B26C99DBE1}"/>
              </a:ext>
            </a:extLst>
          </p:cNvPr>
          <p:cNvSpPr txBox="1">
            <a:spLocks/>
          </p:cNvSpPr>
          <p:nvPr/>
        </p:nvSpPr>
        <p:spPr>
          <a:xfrm>
            <a:off x="1018082" y="2225712"/>
            <a:ext cx="10515600" cy="1147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Социальная значимость проекта обусловлена снижением демографических показателей государства, преимущественно за счет прогрессивного снижения количества родов, причем эта тенденция наблюдается во всем мире. </a:t>
            </a:r>
            <a:endParaRPr lang="ru-RU" sz="2400" dirty="0" smtClean="0"/>
          </a:p>
          <a:p>
            <a:r>
              <a:rPr lang="ru-RU" sz="2400" dirty="0" smtClean="0"/>
              <a:t> По прогнозам </a:t>
            </a:r>
            <a:r>
              <a:rPr lang="ru-RU" sz="2400" dirty="0"/>
              <a:t>Росстата при сохранении такой тенденции к 2046 г  количество населения в России уменьшится на    7,68 млн человек. Это численность  7 областных  городов!!!!!</a:t>
            </a:r>
          </a:p>
          <a:p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F59C15-AA53-333B-3690-E265E3C9E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2" y="5706931"/>
            <a:ext cx="997769" cy="9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6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EC3B68A6-0BE3-71C8-962C-3B0228D8E839}"/>
              </a:ext>
            </a:extLst>
          </p:cNvPr>
          <p:cNvSpPr txBox="1">
            <a:spLocks/>
          </p:cNvSpPr>
          <p:nvPr/>
        </p:nvSpPr>
        <p:spPr>
          <a:xfrm>
            <a:off x="2172325" y="3526663"/>
            <a:ext cx="10515600" cy="38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C5801AD-F242-43C4-9F18-635784801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5" y="5632311"/>
            <a:ext cx="997769" cy="9977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4203" y="1186700"/>
            <a:ext cx="102145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МИССИЯ ПРОЕКТА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сформировать уверенное позитивное отношение к материнству и повторному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родительству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у молодого поколения.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ЦЕЛЬ ПРОЕКТА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повысить уровень знаний  и умений у молодых мам и членов их семей по вопросам здорового образа жизни, подготовке к беременности, родам, а также послеродовому периоду и, как результат, сохранение репродуктивного здоровья, пропаганда традиционных семейных ценностей.</a:t>
            </a: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ЦЕЛЕВАЯ АУДИТОРИЯ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sz="2400" dirty="0"/>
              <a:t>Женщины, планирующие беременность, беременные и матери с детьми первого года жизни.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2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ЗАДАЧИ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Наполнение Телеграмм-канала «БЫТЬ МАМОЙ ЗДОРОВО!» </a:t>
            </a:r>
            <a:r>
              <a:rPr lang="ru-RU" dirty="0" err="1" smtClean="0"/>
              <a:t>квалифицированныи</a:t>
            </a:r>
            <a:r>
              <a:rPr lang="ru-RU" dirty="0" smtClean="0"/>
              <a:t> информационным контентом;</a:t>
            </a:r>
          </a:p>
          <a:p>
            <a:r>
              <a:rPr lang="ru-RU" dirty="0" smtClean="0"/>
              <a:t>Привлечение  целевой аудитории;</a:t>
            </a:r>
          </a:p>
          <a:p>
            <a:r>
              <a:rPr lang="ru-RU" dirty="0" smtClean="0"/>
              <a:t>Привлечение в проект только квалифицированных практикующих экспертов;</a:t>
            </a:r>
          </a:p>
          <a:p>
            <a:r>
              <a:rPr lang="ru-RU" dirty="0" smtClean="0"/>
              <a:t>Соответствие проекта государственной политике Российской Федерации;</a:t>
            </a:r>
          </a:p>
          <a:p>
            <a:r>
              <a:rPr lang="ru-RU" dirty="0" smtClean="0"/>
              <a:t>Ведение консультативного чата для участниц и членов их семей.</a:t>
            </a:r>
          </a:p>
        </p:txBody>
      </p:sp>
    </p:spTree>
    <p:extLst>
      <p:ext uri="{BB962C8B-B14F-4D97-AF65-F5344CB8AC3E}">
        <p14:creationId xmlns:p14="http://schemas.microsoft.com/office/powerpoint/2010/main" val="44885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35FC6C-C317-295D-2A6D-1B1292AB1364}"/>
              </a:ext>
            </a:extLst>
          </p:cNvPr>
          <p:cNvSpPr txBox="1"/>
          <p:nvPr/>
        </p:nvSpPr>
        <p:spPr>
          <a:xfrm>
            <a:off x="672789" y="232089"/>
            <a:ext cx="750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IBM Plex Sans" panose="020B0503050203000203" pitchFamily="34" charset="0"/>
              </a:rPr>
              <a:t>СУТЬ ПРОЕКТА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A48D28DF-0672-25B8-5F02-134EAC279BC7}"/>
              </a:ext>
            </a:extLst>
          </p:cNvPr>
          <p:cNvSpPr txBox="1">
            <a:spLocks/>
          </p:cNvSpPr>
          <p:nvPr/>
        </p:nvSpPr>
        <p:spPr>
          <a:xfrm>
            <a:off x="3733325" y="5695660"/>
            <a:ext cx="10515600" cy="53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9D728F7-BEA7-2DEE-0C28-74DF8614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64884"/>
            <a:ext cx="997769" cy="9977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1969" y="1264362"/>
            <a:ext cx="10199077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endParaRPr lang="ru-RU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/>
              <a:t>ПРОЕКТ « БЫТЬ мамой здорово!» создан для беременных и женщин с детьми первого года жизни с целью   формирование  </a:t>
            </a:r>
            <a:r>
              <a:rPr lang="ru-RU" b="1" dirty="0">
                <a:solidFill>
                  <a:srgbClr val="FF0000"/>
                </a:solidFill>
              </a:rPr>
              <a:t>позитивного восприятия материнства и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повтороного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родительства</a:t>
            </a: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dirty="0"/>
              <a:t>путем  организации доступной и квалифицированной консультативной и информационной  помощи. </a:t>
            </a:r>
          </a:p>
          <a:p>
            <a:r>
              <a:rPr lang="ru-RU" dirty="0"/>
              <a:t>У женщин  из целевой аудитории имеется  реальная возможность задать вопрос и получить на него ответ </a:t>
            </a:r>
            <a:r>
              <a:rPr lang="ru-RU" dirty="0" smtClean="0"/>
              <a:t> </a:t>
            </a:r>
            <a:r>
              <a:rPr lang="ru-RU" dirty="0"/>
              <a:t>профессиональных специалистов: врача акушера-гинеколога, перинатального психолога, педиатра, офтальмолога, специалиста по грудному вскармливанию, профессионального тренера, специалиста  по  послеродовому восстановлению.   </a:t>
            </a:r>
            <a:r>
              <a:rPr lang="ru-RU" dirty="0" smtClean="0"/>
              <a:t>Получение </a:t>
            </a:r>
            <a:r>
              <a:rPr lang="ru-RU" dirty="0"/>
              <a:t>квалифицированной консультации </a:t>
            </a:r>
            <a:r>
              <a:rPr lang="ru-RU" dirty="0" smtClean="0"/>
              <a:t>юриста в </a:t>
            </a:r>
            <a:r>
              <a:rPr lang="ru-RU" dirty="0"/>
              <a:t>решении сложных жизненных ситуаций и </a:t>
            </a:r>
            <a:r>
              <a:rPr lang="ru-RU" dirty="0" smtClean="0"/>
              <a:t>помощь </a:t>
            </a:r>
            <a:r>
              <a:rPr lang="ru-RU" dirty="0"/>
              <a:t>в </a:t>
            </a:r>
            <a:r>
              <a:rPr lang="ru-RU" dirty="0" smtClean="0"/>
              <a:t>получении знаний  </a:t>
            </a:r>
            <a:r>
              <a:rPr lang="ru-RU" dirty="0"/>
              <a:t>законодательства </a:t>
            </a:r>
            <a:r>
              <a:rPr lang="ru-RU" smtClean="0"/>
              <a:t>Российской Федерации  </a:t>
            </a:r>
            <a:r>
              <a:rPr lang="ru-RU" dirty="0"/>
              <a:t>в отношении поддержки материнства и детства</a:t>
            </a:r>
            <a:r>
              <a:rPr lang="ru-RU"/>
              <a:t>. </a:t>
            </a:r>
            <a:endParaRPr lang="ru-RU" smtClean="0"/>
          </a:p>
          <a:p>
            <a:endParaRPr lang="ru-RU" dirty="0"/>
          </a:p>
          <a:p>
            <a:r>
              <a:rPr lang="ru-RU" dirty="0"/>
              <a:t>  Проект объединяет  в себе образовательный контент одноименного Телеграмм - канала и возможность задать вопросы в специальном чате в онлайн режиме.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Одноименный </a:t>
            </a:r>
            <a:r>
              <a:rPr lang="ru-RU" dirty="0" err="1"/>
              <a:t>YouTub</a:t>
            </a:r>
            <a:r>
              <a:rPr lang="ru-RU" dirty="0"/>
              <a:t> - канал содержит доступные  просветительские видеоматериалы.</a:t>
            </a:r>
          </a:p>
          <a:p>
            <a:pPr algn="ctr">
              <a:lnSpc>
                <a:spcPct val="80000"/>
              </a:lnSpc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9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Реализация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Проект "БЫТЬ МАМОЙ ЗДОРОВО!" реализован </a:t>
            </a:r>
            <a:r>
              <a:rPr lang="ru-RU" b="1" dirty="0"/>
              <a:t>на базе Перинатального центра 2 уровня г. Макеевка Донецкой Народной Республики.  </a:t>
            </a:r>
            <a:endParaRPr lang="ru-RU" b="1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Отличительная особенностью нашей платформы является её </a:t>
            </a:r>
            <a:r>
              <a:rPr lang="ru-RU" b="1" dirty="0" err="1"/>
              <a:t>экспертность</a:t>
            </a:r>
            <a:r>
              <a:rPr lang="ru-RU" b="1" dirty="0"/>
              <a:t> и доступность </a:t>
            </a:r>
            <a:r>
              <a:rPr lang="ru-RU" dirty="0"/>
              <a:t>для женщин всей нашей </a:t>
            </a:r>
            <a:r>
              <a:rPr lang="ru-RU" dirty="0" smtClean="0"/>
              <a:t>страны</a:t>
            </a:r>
          </a:p>
          <a:p>
            <a:endParaRPr lang="ru-RU" dirty="0"/>
          </a:p>
          <a:p>
            <a:r>
              <a:rPr lang="ru-RU" dirty="0" smtClean="0"/>
              <a:t> Такое </a:t>
            </a:r>
            <a:r>
              <a:rPr lang="ru-RU" dirty="0"/>
              <a:t>комплексное сопровождение женщин на всех важных периодах жизни создаёт устойчивый фундамент для формирования ответственного отношения к своему здоровью, позитивного уверенного материнства и </a:t>
            </a:r>
            <a:r>
              <a:rPr lang="ru-RU" b="1" dirty="0"/>
              <a:t>предрасполагает к рождению последующих детей в семье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59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Полезность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1224"/>
            <a:ext cx="10515600" cy="473542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Возможность получить  онлайн доступ к квалифицированным практикующим специалистам;</a:t>
            </a:r>
          </a:p>
          <a:p>
            <a:pPr lvl="0"/>
            <a:r>
              <a:rPr lang="ru-RU" dirty="0" smtClean="0"/>
              <a:t>Возможность получить ответ  на вопрос в удобное и необходимое время; </a:t>
            </a:r>
            <a:endParaRPr lang="ru-RU" dirty="0"/>
          </a:p>
          <a:p>
            <a:pPr lvl="0"/>
            <a:r>
              <a:rPr lang="ru-RU" dirty="0"/>
              <a:t>Квалифицированная консультативная помощи акушера-гинеколога помогает привить женщинам привычку заниматься своим здоровьем профилактически, то есть до возникновения заболеваний и осложнений. </a:t>
            </a:r>
            <a:endParaRPr lang="ru-RU" dirty="0" smtClean="0"/>
          </a:p>
          <a:p>
            <a:pPr lvl="0"/>
            <a:r>
              <a:rPr lang="ru-RU" dirty="0"/>
              <a:t>П</a:t>
            </a:r>
            <a:r>
              <a:rPr lang="ru-RU" dirty="0" smtClean="0"/>
              <a:t>сихологическое </a:t>
            </a:r>
            <a:r>
              <a:rPr lang="ru-RU" dirty="0"/>
              <a:t>сопровождение помогает семье адаптироваться к рождению малыша, эффективно выстроить взаимодействие между членами </a:t>
            </a:r>
            <a:r>
              <a:rPr lang="ru-RU" dirty="0" smtClean="0"/>
              <a:t>семьи, </a:t>
            </a:r>
            <a:r>
              <a:rPr lang="ru-RU" dirty="0" err="1"/>
              <a:t>профилактирует</a:t>
            </a:r>
            <a:r>
              <a:rPr lang="ru-RU" dirty="0"/>
              <a:t> послеродовую депрессию у мамы.</a:t>
            </a:r>
          </a:p>
          <a:p>
            <a:pPr lvl="0"/>
            <a:r>
              <a:rPr lang="ru-RU" dirty="0"/>
              <a:t> </a:t>
            </a:r>
            <a:r>
              <a:rPr lang="ru-RU" dirty="0" smtClean="0"/>
              <a:t>Формирует </a:t>
            </a:r>
            <a:r>
              <a:rPr lang="ru-RU" dirty="0"/>
              <a:t>у молодых мамочек </a:t>
            </a:r>
            <a:r>
              <a:rPr lang="ru-RU" dirty="0" smtClean="0"/>
              <a:t>приверженность к грудному вскармливанию, что позволяет </a:t>
            </a:r>
            <a:r>
              <a:rPr lang="ru-RU" dirty="0"/>
              <a:t>физиологично восстановиться после родов и заложить фундамент </a:t>
            </a:r>
            <a:r>
              <a:rPr lang="ru-RU" dirty="0" smtClean="0"/>
              <a:t>здоровья </a:t>
            </a:r>
            <a:r>
              <a:rPr lang="ru-RU" dirty="0"/>
              <a:t>детей.</a:t>
            </a:r>
          </a:p>
          <a:p>
            <a:pPr lvl="0"/>
            <a:r>
              <a:rPr lang="ru-RU" dirty="0"/>
              <a:t>Консультативная помощь квалифицированного юриста </a:t>
            </a:r>
            <a:r>
              <a:rPr lang="ru-RU" dirty="0" smtClean="0"/>
              <a:t>помогает ориентироваться </a:t>
            </a:r>
            <a:r>
              <a:rPr lang="ru-RU" dirty="0"/>
              <a:t>в законодательстве и дает четкое представление о государственной поддержке материнства и детства в стране.</a:t>
            </a:r>
          </a:p>
          <a:p>
            <a:pPr lvl="0"/>
            <a:r>
              <a:rPr lang="ru-RU" dirty="0" smtClean="0"/>
              <a:t>Комплексное </a:t>
            </a:r>
            <a:r>
              <a:rPr lang="ru-RU" dirty="0"/>
              <a:t>сопровождение </a:t>
            </a:r>
            <a:r>
              <a:rPr lang="ru-RU" dirty="0" smtClean="0"/>
              <a:t>женщин в деторождении  </a:t>
            </a:r>
            <a:r>
              <a:rPr lang="ru-RU" dirty="0"/>
              <a:t>создаёт устойчивый фундамент для формирования ответственного отношения к своему здоровью, позитивного уверенного материнства и предрасполагает к рождению последующих детей в семье.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87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4067"/>
            <a:ext cx="10515600" cy="83784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проекта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«БЫТЬ МАМОЙ ЗДОРОВО!»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 1 февраля 2024 года консультативный чат охватывает 200 беременных и матерей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Консультации проводят 7 специалистов в режиме онлайн, было проработано и удовлетворено около 1000 обращений. </a:t>
            </a:r>
            <a:endParaRPr lang="ru-RU" dirty="0" smtClean="0"/>
          </a:p>
          <a:p>
            <a:r>
              <a:rPr lang="ru-RU" dirty="0" smtClean="0"/>
              <a:t>В результате  -  </a:t>
            </a:r>
            <a:r>
              <a:rPr lang="ru-RU" dirty="0"/>
              <a:t>в 80% случаев отмечена удовлетворенность  женщин оказанной помощью, снизился уровень тревожности, </a:t>
            </a:r>
            <a:r>
              <a:rPr lang="ru-RU" dirty="0" smtClean="0"/>
              <a:t>повысилась </a:t>
            </a:r>
            <a:r>
              <a:rPr lang="ru-RU" dirty="0"/>
              <a:t>уверенность будущих и настоящих мамочек в собственных </a:t>
            </a:r>
            <a:r>
              <a:rPr lang="ru-RU" dirty="0" smtClean="0"/>
              <a:t>силах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!!! </a:t>
            </a:r>
            <a:r>
              <a:rPr lang="ru-RU" b="1" dirty="0"/>
              <a:t>20% опрошенных приняли решение о планировании  рождения последующего ребенка в </a:t>
            </a:r>
            <a:r>
              <a:rPr lang="ru-RU" b="1" dirty="0" smtClean="0"/>
              <a:t>ближайшие </a:t>
            </a:r>
            <a:r>
              <a:rPr lang="ru-RU" b="1" dirty="0"/>
              <a:t>2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560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льзовательские 3">
      <a:dk1>
        <a:srgbClr val="1E3A63"/>
      </a:dk1>
      <a:lt1>
        <a:srgbClr val="FFFFFF"/>
      </a:lt1>
      <a:dk2>
        <a:srgbClr val="812368"/>
      </a:dk2>
      <a:lt2>
        <a:srgbClr val="E7E6E6"/>
      </a:lt2>
      <a:accent1>
        <a:srgbClr val="C29D6E"/>
      </a:accent1>
      <a:accent2>
        <a:srgbClr val="4FC230"/>
      </a:accent2>
      <a:accent3>
        <a:srgbClr val="008DCD"/>
      </a:accent3>
      <a:accent4>
        <a:srgbClr val="CB5DA8"/>
      </a:accent4>
      <a:accent5>
        <a:srgbClr val="9CD450"/>
      </a:accent5>
      <a:accent6>
        <a:srgbClr val="02B4E9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642</Words>
  <Application>Microsoft Office PowerPoint</Application>
  <PresentationFormat>Произвольный</PresentationFormat>
  <Paragraphs>54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Gotham Pro</vt:lpstr>
      <vt:lpstr>Calibri</vt:lpstr>
      <vt:lpstr>IBM Plex Sans</vt:lpstr>
      <vt:lpstr>Тема Office</vt:lpstr>
      <vt:lpstr>       Социальный проект  для  будущих и настоящих  мам  «БЫТЬ МАМОЙ ЗДОРОВО!»</vt:lpstr>
      <vt:lpstr>Презентация PowerPoint</vt:lpstr>
      <vt:lpstr>Презентация PowerPoint</vt:lpstr>
      <vt:lpstr>ЗАДАЧИ ПРОЕКТА:</vt:lpstr>
      <vt:lpstr>Презентация PowerPoint</vt:lpstr>
      <vt:lpstr> Реализация проекта</vt:lpstr>
      <vt:lpstr>Полезность проекта:</vt:lpstr>
      <vt:lpstr>Результаты проекта  «БЫТЬ МАМОЙ ЗДОРОВО!»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Аксенова</dc:creator>
  <cp:lastModifiedBy>Пользователь</cp:lastModifiedBy>
  <cp:revision>60</cp:revision>
  <dcterms:created xsi:type="dcterms:W3CDTF">2023-06-07T15:15:17Z</dcterms:created>
  <dcterms:modified xsi:type="dcterms:W3CDTF">2024-07-15T20:45:25Z</dcterms:modified>
</cp:coreProperties>
</file>