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86B"/>
    <a:srgbClr val="6E0C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22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6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7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8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6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2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0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98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A83B-3FF4-4ADA-A39C-D859102FCBBF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35FC-0CB7-4590-B944-063FBCD41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9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4710"/>
            <a:ext cx="12192000" cy="4913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06807" y="100785"/>
            <a:ext cx="4687624" cy="6226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01" y="207946"/>
            <a:ext cx="2469370" cy="1813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701" y="2203689"/>
            <a:ext cx="49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B186B"/>
                </a:solidFill>
              </a:rPr>
              <a:t>СОЮЗ ЖЕНЩИН ЧЕЛЯБИНСКОЙ ОБЛАСТИ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01" y="3029586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B186B"/>
                </a:solidFill>
              </a:rPr>
              <a:t>ПРЕДСТАВЛЯЕТ ПРОЕКТ 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9498" y="3483088"/>
            <a:ext cx="5126164" cy="193899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ЛЕДИ </a:t>
            </a:r>
            <a:r>
              <a:rPr lang="ru-RU" sz="6000" b="1" dirty="0" smtClean="0">
                <a:solidFill>
                  <a:srgbClr val="7030A0"/>
                </a:solidFill>
              </a:rPr>
              <a:t>ЗОЖ 2.0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49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3" y="4250026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91" y="4378549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994" y="358364"/>
            <a:ext cx="18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94" y="676784"/>
            <a:ext cx="75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B186B"/>
                </a:solidFill>
              </a:rPr>
              <a:t>Поддержка инициатив женского сообщества в области </a:t>
            </a:r>
            <a:r>
              <a:rPr lang="ru-RU" sz="1600" b="1" dirty="0" err="1" smtClean="0">
                <a:solidFill>
                  <a:srgbClr val="DB186B"/>
                </a:solidFill>
              </a:rPr>
              <a:t>здоровьесбережения</a:t>
            </a:r>
            <a:r>
              <a:rPr lang="ru-RU" sz="1600" b="1" dirty="0" smtClean="0">
                <a:solidFill>
                  <a:srgbClr val="DB186B"/>
                </a:solidFill>
              </a:rPr>
              <a:t> и повышения активности диспансеризации населения конкретной территории.</a:t>
            </a:r>
            <a:endParaRPr lang="ru-RU" sz="1600" b="1" dirty="0">
              <a:solidFill>
                <a:srgbClr val="DB186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94" y="1302067"/>
            <a:ext cx="351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834" y="1715099"/>
            <a:ext cx="9072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Продвижение инициатив в области </a:t>
            </a:r>
            <a:r>
              <a:rPr lang="ru-RU" sz="1600" b="1" dirty="0" err="1" smtClean="0">
                <a:solidFill>
                  <a:srgbClr val="DB186B"/>
                </a:solidFill>
              </a:rPr>
              <a:t>здоровьесбережения</a:t>
            </a:r>
            <a:r>
              <a:rPr lang="ru-RU" sz="1600" b="1" dirty="0" smtClean="0">
                <a:solidFill>
                  <a:srgbClr val="DB186B"/>
                </a:solidFill>
              </a:rPr>
              <a:t> и повышения активности диспансеризации населения конкретной территории.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Информирование населения о важности ведения здорового образа жизни и диспансеризации. </a:t>
            </a:r>
            <a:endParaRPr lang="ru-RU" sz="1600" b="1" dirty="0">
              <a:solidFill>
                <a:srgbClr val="DB186B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Вовлечение населения в заботу о здоровье (создание и развитие «горизонтальных» коммуникаций среди СОНКО разных территорий и женских объединений).</a:t>
            </a:r>
            <a:endParaRPr lang="ru-RU" sz="1600" b="1" dirty="0">
              <a:solidFill>
                <a:srgbClr val="DB186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76" y="3156064"/>
            <a:ext cx="150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АУДИТОРИЯ: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3020" y="4542603"/>
            <a:ext cx="7701436" cy="156966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E0C70"/>
                </a:solidFill>
              </a:rPr>
              <a:t>ЖЕНЩИНЫ БОЛЕЕ ОТВЕСТВЕННЫ ЗА СВОЕ ЗДОРОВЬЕ. </a:t>
            </a:r>
          </a:p>
          <a:p>
            <a:r>
              <a:rPr lang="ru-RU" sz="1600" b="1" dirty="0" smtClean="0">
                <a:solidFill>
                  <a:srgbClr val="6E0C70"/>
                </a:solidFill>
              </a:rPr>
              <a:t>ОНИ СОЗДАЮТ БЛАГОПРИЯТНЫЕ И БЕЗОПАСНЫЕ УСЛОВИЯ ЖИЗНИ СВОЕЙ СЕМЬИ.</a:t>
            </a:r>
          </a:p>
          <a:p>
            <a:r>
              <a:rPr lang="ru-RU" sz="1600" b="1" dirty="0" smtClean="0">
                <a:solidFill>
                  <a:srgbClr val="6E0C70"/>
                </a:solidFill>
              </a:rPr>
              <a:t>ЖЕНЩИНЫ БОЛЕЕ ДИСЦИПЛИНИРОВАНЫ  В ОТНОШЕНИИ ЗДОРОВЬЕСБЕРЕЖЕНИЯ.</a:t>
            </a:r>
          </a:p>
          <a:p>
            <a:r>
              <a:rPr lang="ru-RU" sz="1600" b="1" dirty="0" smtClean="0">
                <a:solidFill>
                  <a:srgbClr val="6E0C70"/>
                </a:solidFill>
              </a:rPr>
              <a:t>ЯВКА НА ДИСПАНСЕРИЗАЦИЮ СРЕДИ ЖИТЕЛЬНИЦ ЮЖНОГО УРАЛА ВЫШЕ В 2 РАЗА, ЧЕМ СРЕДИ МУЖЧИН. </a:t>
            </a:r>
          </a:p>
          <a:p>
            <a:endParaRPr lang="ru-RU" sz="1600" b="1" dirty="0">
              <a:solidFill>
                <a:srgbClr val="DB186B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64" y="1088939"/>
            <a:ext cx="2590109" cy="19438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377" y="3285434"/>
            <a:ext cx="2780017" cy="35725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16552" y="4069581"/>
            <a:ext cx="27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ПОЧЕМУ МЫ?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676" y="3525396"/>
            <a:ext cx="9014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B186B"/>
                </a:solidFill>
              </a:rPr>
              <a:t>Женщины, представляющие общественные организации, как активная часть проекта и </a:t>
            </a:r>
          </a:p>
          <a:p>
            <a:r>
              <a:rPr lang="ru-RU" sz="1600" b="1" dirty="0" smtClean="0">
                <a:solidFill>
                  <a:srgbClr val="DB186B"/>
                </a:solidFill>
              </a:rPr>
              <a:t>население конкретной территории, как объект, на который будет направлены активные действия.</a:t>
            </a:r>
            <a:endParaRPr lang="ru-RU" sz="1600" b="1" dirty="0">
              <a:solidFill>
                <a:srgbClr val="DB1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62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62" y="4960266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574" y="172838"/>
            <a:ext cx="26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ЦЕННОСТЬ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860" y="539940"/>
            <a:ext cx="820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B186B"/>
                </a:solidFill>
              </a:rPr>
              <a:t>Уникальность ЛЕДИ ЗОЖ: в одном проекте объединены самые эффективные практики по пропаганде здорового образа жизни. У территорий появилась возможность реализовать программы </a:t>
            </a:r>
            <a:r>
              <a:rPr lang="ru-RU" sz="1600" b="1" dirty="0" err="1" smtClean="0">
                <a:solidFill>
                  <a:srgbClr val="DB186B"/>
                </a:solidFill>
              </a:rPr>
              <a:t>здоровьесбережения</a:t>
            </a:r>
            <a:r>
              <a:rPr lang="ru-RU" sz="1600" b="1" dirty="0" smtClean="0">
                <a:solidFill>
                  <a:srgbClr val="DB186B"/>
                </a:solidFill>
              </a:rPr>
              <a:t> для населения именно своего муниципалитета. Люди выбирали направление через актив регионального Союза</a:t>
            </a:r>
            <a:r>
              <a:rPr lang="ru-RU" sz="1600" dirty="0" smtClean="0">
                <a:solidFill>
                  <a:srgbClr val="DB186B"/>
                </a:solidFill>
              </a:rPr>
              <a:t>. </a:t>
            </a:r>
            <a:endParaRPr lang="ru-RU" sz="1600" dirty="0">
              <a:solidFill>
                <a:srgbClr val="DB186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860" y="1618985"/>
            <a:ext cx="2395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МЕХАНИЗМ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20" y="1925731"/>
            <a:ext cx="5834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Конкурс проектов от территорий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Помощь в реализации проектов в муниципалитетах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Обучение от ведущих экспертов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Разработка </a:t>
            </a:r>
            <a:r>
              <a:rPr lang="ru-RU" sz="1600" b="1" dirty="0">
                <a:solidFill>
                  <a:srgbClr val="DB186B"/>
                </a:solidFill>
              </a:rPr>
              <a:t>информационно-образовательных программ</a:t>
            </a:r>
            <a:endParaRPr lang="ru-RU" sz="1600" b="1" dirty="0" smtClean="0">
              <a:solidFill>
                <a:srgbClr val="DB186B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Вовлечение в проект территориальные больницы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Информационная поддержка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Итоговая конференция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Награждение победителей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Выпуск научного методического пособия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Помощь в формировании отдельных заявок на участие </a:t>
            </a:r>
          </a:p>
          <a:p>
            <a:r>
              <a:rPr lang="ru-RU" sz="1600" b="1" dirty="0">
                <a:solidFill>
                  <a:srgbClr val="DB186B"/>
                </a:solidFill>
              </a:rPr>
              <a:t> </a:t>
            </a:r>
            <a:r>
              <a:rPr lang="ru-RU" sz="1600" b="1" dirty="0" smtClean="0">
                <a:solidFill>
                  <a:srgbClr val="DB186B"/>
                </a:solidFill>
              </a:rPr>
              <a:t>     в конкурсах Губернаторских и Президентских грантов</a:t>
            </a:r>
            <a:endParaRPr lang="ru-RU" sz="1600" b="1" dirty="0">
              <a:solidFill>
                <a:srgbClr val="DB186B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036" y="3479554"/>
            <a:ext cx="2658485" cy="2074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270" y="3520411"/>
            <a:ext cx="2190088" cy="17013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137" y="1471031"/>
            <a:ext cx="2068331" cy="19125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6920" y="1463938"/>
            <a:ext cx="577046" cy="577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87417" y="2195075"/>
            <a:ext cx="319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САЙТ С ПОЛНЫМ ОПИСАНИЕМ РЕАЛИЗАЦИИ ПРАКТИК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ЛЕДИ ЗОЖ 2.0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87417" y="2983478"/>
            <a:ext cx="3376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DB186B"/>
                </a:solidFill>
              </a:rPr>
              <a:t>сжчо74.рф/</a:t>
            </a:r>
            <a:r>
              <a:rPr lang="en-US" sz="2000" b="1" dirty="0" err="1">
                <a:solidFill>
                  <a:srgbClr val="DB186B"/>
                </a:solidFill>
              </a:rPr>
              <a:t>proekty</a:t>
            </a:r>
            <a:r>
              <a:rPr lang="en-US" sz="2000" b="1" dirty="0">
                <a:solidFill>
                  <a:srgbClr val="DB186B"/>
                </a:solidFill>
              </a:rPr>
              <a:t>/</a:t>
            </a:r>
            <a:r>
              <a:rPr lang="en-US" sz="2000" b="1" dirty="0" err="1">
                <a:solidFill>
                  <a:srgbClr val="DB186B"/>
                </a:solidFill>
              </a:rPr>
              <a:t>ledi-zozh</a:t>
            </a:r>
            <a:endParaRPr lang="ru-RU" sz="2000" b="1" dirty="0">
              <a:solidFill>
                <a:srgbClr val="DB186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090" y="5086783"/>
            <a:ext cx="280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ИНСТРУМЕНТЫ 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3960" y="5600959"/>
            <a:ext cx="10304757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E0C70"/>
                </a:solidFill>
              </a:rPr>
              <a:t>ФЛЕШМОБЫ, ВЕБИНАРЫ, СЕМИНАРЫ, КОНСУЛЬТАЦИИ, ТЕЛЕКОММУНИКАЦИИ С ВЕДУЩИМИ МЕДИКАМИ,</a:t>
            </a:r>
          </a:p>
          <a:p>
            <a:r>
              <a:rPr lang="ru-RU" sz="1600" b="1" dirty="0" smtClean="0">
                <a:solidFill>
                  <a:srgbClr val="6E0C70"/>
                </a:solidFill>
              </a:rPr>
              <a:t>ИГРОВЫЕ ТРЕНИНГИ, СПОРТИВНЫЕ МЕРОПРИЯТИЯ, ОРГАНИЗАЦИЯ «ЗЕЛЕНОГО КОРИДОРА» ДЛЯ ПРОХОЖДЕНИЯ ВАКЦИНАЦИИ И ДИСПАНСЕРИЗАЦИИ И Т.Д. </a:t>
            </a:r>
            <a:endParaRPr lang="ru-RU" sz="1600" b="1" dirty="0">
              <a:solidFill>
                <a:srgbClr val="6E0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8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4610903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8186" y="907024"/>
            <a:ext cx="10470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B186B"/>
                </a:solidFill>
              </a:rPr>
              <a:t>-    Найти необычные форматы привлечения внимания населения к прохождению диспансеризации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DB186B"/>
                </a:solidFill>
              </a:rPr>
              <a:t>Увеличить охват диспансеризации среди жителей Челябинской области и  способствовать раннему</a:t>
            </a:r>
          </a:p>
          <a:p>
            <a:r>
              <a:rPr lang="ru-RU" b="1" dirty="0">
                <a:solidFill>
                  <a:srgbClr val="DB186B"/>
                </a:solidFill>
              </a:rPr>
              <a:t> </a:t>
            </a:r>
            <a:r>
              <a:rPr lang="ru-RU" b="1" dirty="0" smtClean="0">
                <a:solidFill>
                  <a:srgbClr val="DB186B"/>
                </a:solidFill>
              </a:rPr>
              <a:t>    выявлению заболеваний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DB186B"/>
                </a:solidFill>
              </a:rPr>
              <a:t>Запустить грамотное </a:t>
            </a:r>
            <a:r>
              <a:rPr lang="ru-RU" b="1" dirty="0" err="1" smtClean="0">
                <a:solidFill>
                  <a:srgbClr val="DB186B"/>
                </a:solidFill>
              </a:rPr>
              <a:t>медиаосвещение</a:t>
            </a:r>
            <a:r>
              <a:rPr lang="ru-RU" b="1" dirty="0" smtClean="0">
                <a:solidFill>
                  <a:srgbClr val="DB186B"/>
                </a:solidFill>
              </a:rPr>
              <a:t> вопросов диспансеризации и вакцинации с участием СМИ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DB186B"/>
                </a:solidFill>
              </a:rPr>
              <a:t>Привлечь к проекту другие НКО и выстроить эффективную работу команды с привлечением бизнеса, общественности, органов власти и  структур здравоохранения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DB186B"/>
                </a:solidFill>
              </a:rPr>
              <a:t>Представить модели участия СОНКО в пропаганде ЗОЖ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DB186B"/>
                </a:solidFill>
              </a:rPr>
              <a:t>Предоставить населению полную, корректную информацию в доступной форме о правилах здорового образа жизни (ЗОЖ), повышению ответственности за сохранение своего здоровья, сформировать навыки контроля за состоянием здоровья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334010"/>
            <a:ext cx="431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ПЕРВУЮ ОЧЕРЕДЬ ОРИЕНТИРОВАЛИСЬ: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326" y="3790349"/>
            <a:ext cx="4362871" cy="2450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138" y="3769346"/>
            <a:ext cx="3518256" cy="25032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7863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338" y="1023955"/>
            <a:ext cx="1600510" cy="21564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33826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3" y="4929002"/>
            <a:ext cx="1461200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8186" y="907024"/>
            <a:ext cx="90470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Работа с информационными партнерами, пресс-службами Министерств ЧО, администрациями муниципалитетов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Креативная подача материалов позволила вовлечь все ведущие СМИ региона в освещение проекта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Создан видео-банк </a:t>
            </a:r>
            <a:r>
              <a:rPr lang="ru-RU" sz="1600" b="1" dirty="0" err="1" smtClean="0">
                <a:solidFill>
                  <a:srgbClr val="DB186B"/>
                </a:solidFill>
              </a:rPr>
              <a:t>вебинаров</a:t>
            </a:r>
            <a:r>
              <a:rPr lang="ru-RU" sz="1600" b="1" dirty="0" smtClean="0">
                <a:solidFill>
                  <a:srgbClr val="DB186B"/>
                </a:solidFill>
              </a:rPr>
              <a:t> от ведущих медиков Челябинской области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Выпущен специальный выпуск газеты «</a:t>
            </a:r>
            <a:r>
              <a:rPr lang="ru-RU" sz="1600" b="1" dirty="0" err="1" smtClean="0">
                <a:solidFill>
                  <a:srgbClr val="DB186B"/>
                </a:solidFill>
              </a:rPr>
              <a:t>Уралочка</a:t>
            </a:r>
            <a:r>
              <a:rPr lang="ru-RU" sz="1600" b="1" dirty="0" smtClean="0">
                <a:solidFill>
                  <a:srgbClr val="DB186B"/>
                </a:solidFill>
              </a:rPr>
              <a:t>» (3 тысячи экземпляров) ЛЕДИ ЗОЖ 2.0 </a:t>
            </a:r>
          </a:p>
          <a:p>
            <a:r>
              <a:rPr lang="ru-RU" sz="1600" b="1" dirty="0">
                <a:solidFill>
                  <a:srgbClr val="DB186B"/>
                </a:solidFill>
              </a:rPr>
              <a:t> </a:t>
            </a:r>
            <a:r>
              <a:rPr lang="ru-RU" sz="1600" b="1" dirty="0" smtClean="0">
                <a:solidFill>
                  <a:srgbClr val="6E0C70"/>
                </a:solidFill>
              </a:rPr>
              <a:t>     (Союз женщин Челябинской области – единственная в регионе общественная организация,</a:t>
            </a:r>
          </a:p>
          <a:p>
            <a:r>
              <a:rPr lang="ru-RU" sz="1600" b="1" dirty="0" smtClean="0">
                <a:solidFill>
                  <a:srgbClr val="6E0C70"/>
                </a:solidFill>
              </a:rPr>
              <a:t>       имеющая собственное печатное издание, как зарегистрированное СМИ)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События освещены на официальном сайте СЖЧО, СЖР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Запущены дополнительные аккаунты в социальных сетях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Организованы интервью на телеканалах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Создан фильм о проекте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DB186B"/>
                </a:solidFill>
              </a:rPr>
              <a:t>Опубликовано научно-методическое пособие, представляющее </a:t>
            </a:r>
          </a:p>
          <a:p>
            <a:r>
              <a:rPr lang="ru-RU" sz="1600" b="1" dirty="0">
                <a:solidFill>
                  <a:srgbClr val="DB186B"/>
                </a:solidFill>
              </a:rPr>
              <a:t> </a:t>
            </a:r>
            <a:r>
              <a:rPr lang="ru-RU" sz="1600" b="1" dirty="0" smtClean="0">
                <a:solidFill>
                  <a:srgbClr val="DB186B"/>
                </a:solidFill>
              </a:rPr>
              <a:t>     анализ социальных технологий и практик вовлечения женского </a:t>
            </a:r>
          </a:p>
          <a:p>
            <a:r>
              <a:rPr lang="ru-RU" sz="1600" b="1" dirty="0" smtClean="0">
                <a:solidFill>
                  <a:srgbClr val="DB186B"/>
                </a:solidFill>
              </a:rPr>
              <a:t>      сообщества в заботу о своем здоровье и здоровье своих семей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DB186B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426342"/>
            <a:ext cx="735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БОЛЬШОЕ ВНИМАНИЕ УДЕЛЯЛОСЬ ИНФОРМАЦИОННОЙ КАМПАНИИ: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9586" y="5062008"/>
            <a:ext cx="735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ИТОГУ ИНФОРМАЦИОННОЙ КАМПАНИИ: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9586" y="5410446"/>
            <a:ext cx="8548008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E0C70"/>
                </a:solidFill>
              </a:rPr>
              <a:t>За три месяца реализации проекта было опубликовано в СМИ опубликовано </a:t>
            </a:r>
          </a:p>
          <a:p>
            <a:r>
              <a:rPr lang="ru-RU" b="1" dirty="0" smtClean="0">
                <a:solidFill>
                  <a:srgbClr val="6E0C70"/>
                </a:solidFill>
              </a:rPr>
              <a:t>более </a:t>
            </a:r>
            <a:r>
              <a:rPr lang="ru-RU" b="1" dirty="0">
                <a:solidFill>
                  <a:srgbClr val="6E0C70"/>
                </a:solidFill>
              </a:rPr>
              <a:t>50 </a:t>
            </a:r>
            <a:r>
              <a:rPr lang="ru-RU" b="1" dirty="0" smtClean="0">
                <a:solidFill>
                  <a:srgbClr val="6E0C70"/>
                </a:solidFill>
              </a:rPr>
              <a:t>материалов. Суммарно </a:t>
            </a:r>
            <a:r>
              <a:rPr lang="ru-RU" b="1" dirty="0">
                <a:solidFill>
                  <a:srgbClr val="6E0C70"/>
                </a:solidFill>
              </a:rPr>
              <a:t>в </a:t>
            </a:r>
            <a:r>
              <a:rPr lang="ru-RU" b="1" dirty="0" err="1">
                <a:solidFill>
                  <a:srgbClr val="6E0C70"/>
                </a:solidFill>
              </a:rPr>
              <a:t>соцсетях</a:t>
            </a:r>
            <a:r>
              <a:rPr lang="ru-RU" b="1" dirty="0">
                <a:solidFill>
                  <a:srgbClr val="6E0C70"/>
                </a:solidFill>
              </a:rPr>
              <a:t> </a:t>
            </a:r>
            <a:r>
              <a:rPr lang="ru-RU" b="1" dirty="0" smtClean="0">
                <a:solidFill>
                  <a:srgbClr val="6E0C70"/>
                </a:solidFill>
              </a:rPr>
              <a:t>опубликовано </a:t>
            </a:r>
            <a:r>
              <a:rPr lang="ru-RU" b="1" dirty="0">
                <a:solidFill>
                  <a:srgbClr val="6E0C70"/>
                </a:solidFill>
              </a:rPr>
              <a:t>более 70 материалов.</a:t>
            </a:r>
          </a:p>
          <a:p>
            <a:r>
              <a:rPr lang="ru-RU" b="1" dirty="0" smtClean="0">
                <a:solidFill>
                  <a:srgbClr val="6E0C70"/>
                </a:solidFill>
              </a:rPr>
              <a:t> </a:t>
            </a:r>
            <a:endParaRPr lang="ru-RU" b="1" dirty="0">
              <a:solidFill>
                <a:srgbClr val="6E0C7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4248" y="2075948"/>
            <a:ext cx="1432628" cy="19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163" y="3831860"/>
            <a:ext cx="1818182" cy="1358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648" y="3845032"/>
            <a:ext cx="1961326" cy="1358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57586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4610903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127" y="274765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ПЛАНИРОВАЛИСЬ РЕЗУЛЬТАТЫ: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127" y="767531"/>
            <a:ext cx="8512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B186B"/>
                </a:solidFill>
              </a:rPr>
              <a:t>- количество человек, принявших участие в мероприятиях проекта – 500;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количество организаций - участниц проекта - 15;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количество территорий - участниц проекта – 10;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реализация не менее 10 проектов, направленных на </a:t>
            </a:r>
            <a:r>
              <a:rPr lang="ru-RU" b="1" dirty="0" err="1" smtClean="0">
                <a:solidFill>
                  <a:srgbClr val="DB186B"/>
                </a:solidFill>
              </a:rPr>
              <a:t>здоровьесбережение</a:t>
            </a:r>
            <a:r>
              <a:rPr lang="ru-RU" b="1" dirty="0" smtClean="0">
                <a:solidFill>
                  <a:srgbClr val="DB186B"/>
                </a:solidFill>
              </a:rPr>
              <a:t>.</a:t>
            </a:r>
            <a:endParaRPr lang="ru-RU" b="1" dirty="0">
              <a:solidFill>
                <a:srgbClr val="DB186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127" y="2077731"/>
            <a:ext cx="2726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ПОЛУЧЕНЫ РЕЗУЛЬТАТЫ: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126" y="2508779"/>
            <a:ext cx="8512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B186B"/>
                </a:solidFill>
              </a:rPr>
              <a:t>-</a:t>
            </a:r>
            <a:r>
              <a:rPr lang="ru-RU" dirty="0" smtClean="0">
                <a:solidFill>
                  <a:srgbClr val="DB186B"/>
                </a:solidFill>
              </a:rPr>
              <a:t> </a:t>
            </a:r>
            <a:r>
              <a:rPr lang="ru-RU" b="1" dirty="0" smtClean="0">
                <a:solidFill>
                  <a:srgbClr val="DB186B"/>
                </a:solidFill>
              </a:rPr>
              <a:t>количество человек, принявших участие в мероприятиях проекта – порядка 3000;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количество организаций - участниц проекта – более 18;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количество территорий - участниц проекта – более 16;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реализация эффективных проектов, направленных на </a:t>
            </a:r>
            <a:r>
              <a:rPr lang="ru-RU" b="1" dirty="0" err="1" smtClean="0">
                <a:solidFill>
                  <a:srgbClr val="DB186B"/>
                </a:solidFill>
              </a:rPr>
              <a:t>здоровьесбережение</a:t>
            </a:r>
            <a:r>
              <a:rPr lang="ru-RU" b="1" dirty="0" smtClean="0">
                <a:solidFill>
                  <a:srgbClr val="DB186B"/>
                </a:solidFill>
              </a:rPr>
              <a:t> – 19;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сформировано «горизонтальных» коммуникаций с СОНКО -70.</a:t>
            </a:r>
            <a:endParaRPr lang="ru-RU" b="1" dirty="0">
              <a:solidFill>
                <a:srgbClr val="DB186B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989" y="1146127"/>
            <a:ext cx="2007075" cy="267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87" y="4082333"/>
            <a:ext cx="1811092" cy="24147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66440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4610903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7031" y="372856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АНАЛИТИКА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18" y="886021"/>
            <a:ext cx="3763470" cy="25719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683" y="967687"/>
            <a:ext cx="4870020" cy="2752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684" y="3806450"/>
            <a:ext cx="4877156" cy="29250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822" y="3898809"/>
            <a:ext cx="3464417" cy="259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9834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89138" y="4500870"/>
            <a:ext cx="1844644" cy="2287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127" y="274765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ТИРАЖИРОВАНИЕ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127" y="767531"/>
            <a:ext cx="851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B186B"/>
                </a:solidFill>
              </a:rPr>
              <a:t> </a:t>
            </a:r>
            <a:endParaRPr lang="ru-RU" dirty="0">
              <a:solidFill>
                <a:srgbClr val="DB186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830" y="850947"/>
            <a:ext cx="91535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B186B"/>
                </a:solidFill>
              </a:rPr>
              <a:t>В формате проекта «Новый вектор»(при поддержки гранта Губернатора </a:t>
            </a:r>
            <a:r>
              <a:rPr lang="ru-RU" sz="1600" b="1" dirty="0">
                <a:solidFill>
                  <a:srgbClr val="DB186B"/>
                </a:solidFill>
              </a:rPr>
              <a:t>Ч</a:t>
            </a:r>
            <a:r>
              <a:rPr lang="ru-RU" sz="1600" b="1" dirty="0" smtClean="0">
                <a:solidFill>
                  <a:srgbClr val="DB186B"/>
                </a:solidFill>
              </a:rPr>
              <a:t>елябинской области и Президентских грантов) организована пилотная площадка «Женское здоровье») на территории Красноармейского района в продолжение ЛЕДИ ЗОЖ.</a:t>
            </a:r>
          </a:p>
          <a:p>
            <a:r>
              <a:rPr lang="ru-RU" sz="1400" b="1" i="1" dirty="0">
                <a:solidFill>
                  <a:srgbClr val="6E0C70"/>
                </a:solidFill>
              </a:rPr>
              <a:t>Работа пилотной площадки «Женское здоровье» направлена в первую очередь на обучение команды пилотной площадки и добровольцев комплексу мероприятий, направленных на тиражирование среди населения Красноармейского района Челябинской области эффективных профилактических программ по предотвращению заболеваний, вовлечению населения в заботу о своем здоровье, увеличению физической активности, продлению работоспособного возраста, коррекции поведенческих факторов, направленных на здоровый образ жизни. </a:t>
            </a:r>
            <a:endParaRPr lang="ru-RU" sz="1400" b="1" i="1" dirty="0" smtClean="0">
              <a:solidFill>
                <a:srgbClr val="6E0C70"/>
              </a:solidFill>
            </a:endParaRPr>
          </a:p>
          <a:p>
            <a:r>
              <a:rPr lang="ru-RU" sz="1600" b="1" dirty="0" smtClean="0">
                <a:solidFill>
                  <a:srgbClr val="DB186B"/>
                </a:solidFill>
              </a:rPr>
              <a:t>В </a:t>
            </a:r>
            <a:r>
              <a:rPr lang="ru-RU" sz="1600" b="1" dirty="0" err="1" smtClean="0">
                <a:solidFill>
                  <a:srgbClr val="DB186B"/>
                </a:solidFill>
              </a:rPr>
              <a:t>Брединском</a:t>
            </a:r>
            <a:r>
              <a:rPr lang="ru-RU" sz="1600" b="1" dirty="0" smtClean="0">
                <a:solidFill>
                  <a:srgbClr val="DB186B"/>
                </a:solidFill>
              </a:rPr>
              <a:t> районе продолжается программа по продвижению формата «Скандинавская ходьба» с использованием гранта Губернатора Челябинской области, предоставленного Фондом «Центр поддержки гражданских инициатив и развития некоммерческого сектора экономики Челябинской области». Охват 12 территорий.</a:t>
            </a:r>
          </a:p>
          <a:p>
            <a:r>
              <a:rPr lang="ru-RU" sz="1600" b="1" dirty="0" smtClean="0">
                <a:solidFill>
                  <a:srgbClr val="DB186B"/>
                </a:solidFill>
              </a:rPr>
              <a:t>Сосновский район продолжает программу всеобуча «Нет раку груди».</a:t>
            </a:r>
          </a:p>
          <a:p>
            <a:r>
              <a:rPr lang="ru-RU" sz="1600" b="1" dirty="0" err="1" smtClean="0">
                <a:solidFill>
                  <a:srgbClr val="DB186B"/>
                </a:solidFill>
              </a:rPr>
              <a:t>Еманжелинский</a:t>
            </a:r>
            <a:r>
              <a:rPr lang="ru-RU" sz="1600" b="1" dirty="0" smtClean="0">
                <a:solidFill>
                  <a:srgbClr val="DB186B"/>
                </a:solidFill>
              </a:rPr>
              <a:t> район работает в формате </a:t>
            </a:r>
            <a:r>
              <a:rPr lang="ru-RU" sz="1600" b="1" dirty="0" err="1" smtClean="0">
                <a:solidFill>
                  <a:srgbClr val="DB186B"/>
                </a:solidFill>
              </a:rPr>
              <a:t>здоровьесбережения</a:t>
            </a:r>
            <a:r>
              <a:rPr lang="ru-RU" sz="1600" b="1" dirty="0" smtClean="0">
                <a:solidFill>
                  <a:srgbClr val="DB186B"/>
                </a:solidFill>
              </a:rPr>
              <a:t> и активности для людей элегантного возраста и т.д.</a:t>
            </a:r>
            <a:endParaRPr lang="ru-RU" sz="1600" b="1" dirty="0">
              <a:solidFill>
                <a:srgbClr val="DB186B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6919" y="1177418"/>
            <a:ext cx="1763332" cy="176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594" y="4619360"/>
            <a:ext cx="3742245" cy="2101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2585" y="2987240"/>
            <a:ext cx="2506103" cy="1670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2585" y="4750955"/>
            <a:ext cx="2647930" cy="1985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5-конечная звезда 13"/>
          <p:cNvSpPr/>
          <p:nvPr/>
        </p:nvSpPr>
        <p:spPr>
          <a:xfrm>
            <a:off x="270767" y="880770"/>
            <a:ext cx="347730" cy="279027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662" y="3743697"/>
            <a:ext cx="469433" cy="4023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662" y="2825443"/>
            <a:ext cx="469433" cy="4023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915" y="4098499"/>
            <a:ext cx="469433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65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0028"/>
            <a:ext cx="12192000" cy="260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4610903"/>
            <a:ext cx="1327898" cy="188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1137" y="151331"/>
            <a:ext cx="1001850" cy="734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127" y="767531"/>
            <a:ext cx="851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B186B"/>
                </a:solidFill>
              </a:rPr>
              <a:t> </a:t>
            </a:r>
            <a:endParaRPr lang="ru-RU" dirty="0">
              <a:solidFill>
                <a:srgbClr val="DB186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7808" y="4410723"/>
            <a:ext cx="9953994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rgbClr val="BD156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«Леди ЗОЖ» </a:t>
            </a:r>
            <a:r>
              <a:rPr lang="ru-RU" sz="3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инкубатор «здоровых программ» для </a:t>
            </a:r>
            <a:r>
              <a:rPr lang="ru-RU" sz="30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южноуральцев</a:t>
            </a:r>
            <a:r>
              <a:rPr lang="ru-RU" sz="3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126" y="1918529"/>
            <a:ext cx="46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 РЕАЛИЗАЦИИ ПРОЕКТА: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126" y="2330467"/>
            <a:ext cx="10389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B186B"/>
                </a:solidFill>
              </a:rPr>
              <a:t> </a:t>
            </a:r>
            <a:r>
              <a:rPr lang="ru-RU" b="1" dirty="0" smtClean="0">
                <a:solidFill>
                  <a:srgbClr val="DB186B"/>
                </a:solidFill>
              </a:rPr>
              <a:t>- организовано </a:t>
            </a:r>
            <a:r>
              <a:rPr lang="ru-RU" b="1" dirty="0">
                <a:solidFill>
                  <a:srgbClr val="DB186B"/>
                </a:solidFill>
              </a:rPr>
              <a:t>информационное сопровождение (выпуск газеты, поддержка сайта, </a:t>
            </a:r>
            <a:r>
              <a:rPr lang="ru-RU" b="1" dirty="0" smtClean="0">
                <a:solidFill>
                  <a:srgbClr val="DB186B"/>
                </a:solidFill>
              </a:rPr>
              <a:t>печать</a:t>
            </a:r>
          </a:p>
          <a:p>
            <a:r>
              <a:rPr lang="ru-RU" b="1" dirty="0">
                <a:solidFill>
                  <a:srgbClr val="DB186B"/>
                </a:solidFill>
              </a:rPr>
              <a:t> </a:t>
            </a:r>
            <a:r>
              <a:rPr lang="ru-RU" b="1" dirty="0" smtClean="0">
                <a:solidFill>
                  <a:srgbClr val="DB186B"/>
                </a:solidFill>
              </a:rPr>
              <a:t>  </a:t>
            </a:r>
            <a:r>
              <a:rPr lang="ru-RU" b="1" dirty="0">
                <a:solidFill>
                  <a:srgbClr val="DB186B"/>
                </a:solidFill>
              </a:rPr>
              <a:t>методической литературы),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проведены </a:t>
            </a:r>
            <a:r>
              <a:rPr lang="ru-RU" b="1" dirty="0">
                <a:solidFill>
                  <a:srgbClr val="DB186B"/>
                </a:solidFill>
              </a:rPr>
              <a:t>образовательные мероприятия с участием экспертов,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приобретен </a:t>
            </a:r>
            <a:r>
              <a:rPr lang="ru-RU" b="1" dirty="0">
                <a:solidFill>
                  <a:srgbClr val="DB186B"/>
                </a:solidFill>
              </a:rPr>
              <a:t>инвентарь и организованы оздоровительные мероприятия в 10 территориях </a:t>
            </a:r>
            <a:endParaRPr lang="ru-RU" b="1" dirty="0" smtClean="0">
              <a:solidFill>
                <a:srgbClr val="DB186B"/>
              </a:solidFill>
            </a:endParaRPr>
          </a:p>
          <a:p>
            <a:r>
              <a:rPr lang="ru-RU" b="1" dirty="0">
                <a:solidFill>
                  <a:srgbClr val="DB186B"/>
                </a:solidFill>
              </a:rPr>
              <a:t> </a:t>
            </a:r>
            <a:r>
              <a:rPr lang="ru-RU" b="1" dirty="0" smtClean="0">
                <a:solidFill>
                  <a:srgbClr val="DB186B"/>
                </a:solidFill>
              </a:rPr>
              <a:t> Челябинской </a:t>
            </a:r>
            <a:r>
              <a:rPr lang="ru-RU" b="1" dirty="0">
                <a:solidFill>
                  <a:srgbClr val="DB186B"/>
                </a:solidFill>
              </a:rPr>
              <a:t>области,  </a:t>
            </a:r>
          </a:p>
          <a:p>
            <a:r>
              <a:rPr lang="ru-RU" b="1" dirty="0" smtClean="0">
                <a:solidFill>
                  <a:srgbClr val="DB186B"/>
                </a:solidFill>
              </a:rPr>
              <a:t>- организовано </a:t>
            </a:r>
            <a:r>
              <a:rPr lang="ru-RU" b="1" dirty="0">
                <a:solidFill>
                  <a:srgbClr val="DB186B"/>
                </a:solidFill>
              </a:rPr>
              <a:t>и проведено итоговое мероприятие проекта, награждение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5388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815</Words>
  <Application>Microsoft Office PowerPoint</Application>
  <PresentationFormat>Произвольный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galina</cp:lastModifiedBy>
  <cp:revision>34</cp:revision>
  <dcterms:created xsi:type="dcterms:W3CDTF">2022-03-30T08:31:05Z</dcterms:created>
  <dcterms:modified xsi:type="dcterms:W3CDTF">2022-10-25T14:48:57Z</dcterms:modified>
</cp:coreProperties>
</file>