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72" r:id="rId5"/>
    <p:sldId id="274" r:id="rId6"/>
    <p:sldId id="273" r:id="rId7"/>
    <p:sldId id="279" r:id="rId8"/>
    <p:sldId id="278" r:id="rId9"/>
    <p:sldId id="277" r:id="rId10"/>
    <p:sldId id="286" r:id="rId11"/>
    <p:sldId id="281" r:id="rId12"/>
    <p:sldId id="276" r:id="rId13"/>
    <p:sldId id="285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42"/>
        <p:guide pos="28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раннего возраста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</c:v>
                </c:pt>
                <c:pt idx="1">
                  <c:v>115</c:v>
                </c:pt>
                <c:pt idx="2">
                  <c:v>136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с сенсомоторными нарушениями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45</c:v>
                </c:pt>
                <c:pt idx="1">
                  <c:v>55</c:v>
                </c:pt>
                <c:pt idx="2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2986624"/>
        <c:axId val="144127104"/>
      </c:barChart>
      <c:catAx>
        <c:axId val="142986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44127104"/>
        <c:crosses val="autoZero"/>
        <c:auto val="1"/>
        <c:lblAlgn val="ctr"/>
        <c:lblOffset val="100"/>
        <c:noMultiLvlLbl val="0"/>
      </c:catAx>
      <c:valAx>
        <c:axId val="144127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42986624"/>
        <c:crosses val="autoZero"/>
        <c:crossBetween val="between"/>
      </c:valAx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lang="ru-RU" sz="1800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</c:v>
                </c:pt>
                <c:pt idx="1">
                  <c:v>22</c:v>
                </c:pt>
                <c:pt idx="2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двигательные навыки 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22</c:v>
                </c:pt>
                <c:pt idx="1">
                  <c:v>22</c:v>
                </c:pt>
                <c:pt idx="2">
                  <c:v>28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мелкая моторика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24</c:v>
                </c:pt>
                <c:pt idx="1">
                  <c:v>26</c:v>
                </c:pt>
                <c:pt idx="2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978560"/>
        <c:axId val="156980352"/>
      </c:barChart>
      <c:catAx>
        <c:axId val="15697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56980352"/>
        <c:crosses val="autoZero"/>
        <c:auto val="1"/>
        <c:lblAlgn val="ctr"/>
        <c:lblOffset val="100"/>
        <c:noMultiLvlLbl val="0"/>
      </c:catAx>
      <c:valAx>
        <c:axId val="156980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56978560"/>
        <c:crosses val="autoZero"/>
        <c:crossBetween val="between"/>
      </c:valAx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lang="ru-RU" sz="1800"/>
      </a:pPr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5.jpeg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hyperlink" Target="https://vk.com/dom_konsultant?w=wall-226610557_988" TargetMode="External"/><Relationship Id="rId3" Type="http://schemas.openxmlformats.org/officeDocument/2006/relationships/hyperlink" Target="https://vk.com/gbsu_nadezhda?w=wall-99475991_5693" TargetMode="External"/><Relationship Id="rId2" Type="http://schemas.openxmlformats.org/officeDocument/2006/relationships/hyperlink" Target="https://vk.com/gbsu_nadezhda?w=wall-99475991_1109" TargetMode="Externa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2_Приемы награды\5_Датированные мероприятия\День социального работника\2025\Дизайн\Соц работник-05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" y="-27305"/>
            <a:ext cx="91451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07840" y="406400"/>
            <a:ext cx="4468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ru-RU" sz="2000" b="1" dirty="0" smtClean="0">
                <a:latin typeface="Montserrat SemiBold" pitchFamily="2" charset="-52"/>
                <a:cs typeface="Times New Roman" panose="02020603050405020304" pitchFamily="18" charset="0"/>
              </a:rPr>
              <a:t>Гурова Татьяна Викторовна</a:t>
            </a:r>
            <a:endParaRPr lang="ru-RU" sz="2000" b="1" dirty="0" smtClean="0">
              <a:latin typeface="Montserrat Semi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7900" y="2204720"/>
            <a:ext cx="3960495" cy="1754326"/>
          </a:xfrm>
          <a:prstGeom prst="rect">
            <a:avLst/>
          </a:prstGeom>
          <a:noFill/>
          <a:ln>
            <a:solidFill>
              <a:schemeClr val="accent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endParaRPr lang="ru-RU" b="1" dirty="0" smtClean="0">
              <a:latin typeface="Montserrat SemiBold" pitchFamily="2" charset="-52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Montserrat SemiBold" pitchFamily="2" charset="-52"/>
                <a:cs typeface="Times New Roman" panose="02020603050405020304" pitchFamily="18" charset="0"/>
                <a:sym typeface="+mn-ea"/>
              </a:rPr>
              <a:t>«Работа с семьями по коррекции нарушений сенсомоторного развития в ранней помощи»</a:t>
            </a:r>
            <a:endParaRPr lang="ru-RU" b="1" dirty="0" smtClean="0">
              <a:solidFill>
                <a:schemeClr val="tx1"/>
              </a:solidFill>
              <a:latin typeface="Montserrat SemiBold" pitchFamily="2" charset="-52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b="1" dirty="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026" name="Picture 2" descr="C:\Users\Пользователь\Desktop\photo_2025-11-18_16-35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3636000" cy="4865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0"/>
            <a:ext cx="91465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8810" y="1697990"/>
            <a:ext cx="8184515" cy="4982845"/>
          </a:xfrm>
        </p:spPr>
        <p:txBody>
          <a:bodyPr>
            <a:normAutofit fontScale="95000"/>
          </a:bodyPr>
          <a:lstStyle/>
          <a:p>
            <a:endParaRPr lang="ru-RU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endParaRPr lang="ru-RU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endParaRPr lang="ru-RU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7928610" cy="1089660"/>
          </a:xfrm>
        </p:spPr>
        <p:txBody>
          <a:bodyPr>
            <a:normAutofit/>
          </a:bodyPr>
          <a:lstStyle/>
          <a:p>
            <a:r>
              <a:rPr lang="ru-RU" altLang="en-US" sz="2800" b="1" dirty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Работа с родителями</a:t>
            </a:r>
            <a:endParaRPr lang="ru-RU" altLang="en-US" sz="2800" b="1" dirty="0">
              <a:latin typeface="Montserrat SemiBold" pitchFamily="2" charset="-52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357298"/>
            <a:ext cx="6000792" cy="5334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Достижение поставленной цели и  задач возможны только при тесном контакте специалистов  ГБСУ СО ОРЦДИ «Надежда» и семьи ребенка.  </a:t>
            </a:r>
            <a:endParaRPr lang="ru-RU" altLang="en-US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180975" algn="just"/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Работа команды специалистов в отрыве от понимания родителей ситуации и в отсутствия стремлении помочь  самим своему ребенку не принесет результат. Работе с родителями уделяется пристальное внимание.</a:t>
            </a:r>
            <a:endParaRPr lang="ru-RU" altLang="en-US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180975" algn="just"/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Основные направления работы с родителями:</a:t>
            </a:r>
            <a:endParaRPr lang="ru-RU" altLang="en-US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180975" algn="just"/>
            <a:r>
              <a:rPr lang="ru-RU" alt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Аналитическое: </a:t>
            </a:r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 обращении в учреждение на первичном приеме Татьяна Викторовна  выявляет запрос родителей, изучает уровень родительской компетенции  в вопросах раннего развития ребенка,  прогнозирует результаты работы</a:t>
            </a:r>
            <a:endParaRPr lang="ru-RU" altLang="en-US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180975" algn="just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Практическая работа: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Главная задача  здесь - это  вовлечение родителей в повседневный реабилитационный и коррекционно-развивающий процесс. Совместно со специалистами учреждения (врачи, педагоги, психологи) Гурова Т.В. организует обучение  родителей методам и приёмам реабилитационных воздействий. На этом этапе  идет</a:t>
            </a:r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работа по обучению родителей организации развивающего пространства в домашних условиях, установлению режимных моментов (сон, питание, прогулки), обогащению сенсорного опыта ребенка и </a:t>
            </a:r>
            <a:r>
              <a:rPr lang="ru-RU" alt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научению</a:t>
            </a:r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двигательным навыкам</a:t>
            </a:r>
            <a:endParaRPr lang="ru-RU" altLang="en-US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180975" algn="just"/>
            <a:r>
              <a:rPr lang="ru-RU" alt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Просветительская работа:</a:t>
            </a:r>
            <a:r>
              <a:rPr lang="ru-RU" alt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Гурова Т.В.   проводит для   родителей детей с нарушениями сенсомоторного развития индивидуальные  консультации, выступает  на родительских клубах,  является частым приглашенным специалистом в родительские школы, организуемые в учреждении. </a:t>
            </a:r>
            <a:endParaRPr lang="ru-RU" altLang="en-US" sz="1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Рисунок 5" descr="5EW63oewP0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736"/>
            <a:ext cx="2832000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lsuhGlKBWj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143380"/>
            <a:ext cx="2832000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428604"/>
            <a:ext cx="7500958" cy="714380"/>
          </a:xfrm>
        </p:spPr>
        <p:txBody>
          <a:bodyPr>
            <a:normAutofit fontScale="90000"/>
          </a:bodyPr>
          <a:lstStyle/>
          <a:p>
            <a:r>
              <a:rPr lang="en-US" altLang="en-US" sz="31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V</a:t>
            </a:r>
            <a:r>
              <a:rPr lang="ru-RU" altLang="en-US" sz="31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 этап Подведение итогов  работы</a:t>
            </a:r>
            <a:br>
              <a:rPr lang="ru-RU" sz="2665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266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571612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Снижается тревожность родителей, улучшается качество жизни семьи;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Появляется возможность ребенка посещать детский сад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Улучшаются показатели моторного и психического развития ребенка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Улучшаются показатели физического развития ребенка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Увеличивается удовлетворенность специалистов, вовлеченных в реабилитационный процесс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Рисунок 6" descr="PCw2b_7cv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000372"/>
            <a:ext cx="2667018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4-08-16_11-15-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4500570"/>
            <a:ext cx="2667019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FGGjEkq4_5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3643314"/>
            <a:ext cx="2667934" cy="200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70" y="1470660"/>
            <a:ext cx="8829040" cy="2190750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снижение тревожности родителей; 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увеличение возможности для ребенка посещать детский сад;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улучшение показателей моторного и психического развития ребенка; 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улучшение показателей физического развития ребенка;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увеличение удовлетворенность специалистов, вовлеченных в реабилитационный процесс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повышение качества жизни семьи.</a:t>
            </a:r>
            <a:endParaRPr lang="ru-RU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 algn="l"/>
            <a:endParaRPr lang="ru-RU" alt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0290" y="487045"/>
            <a:ext cx="7407910" cy="872490"/>
          </a:xfrm>
        </p:spPr>
        <p:txBody>
          <a:bodyPr/>
          <a:lstStyle/>
          <a:p>
            <a:pPr algn="ctr">
              <a:buClrTx/>
              <a:buSzTx/>
              <a:buFontTx/>
            </a:pPr>
            <a:r>
              <a:rPr lang="ru-RU" altLang="en-US" sz="31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</a:rPr>
              <a:t>Эффективность практики</a:t>
            </a:r>
            <a:endParaRPr lang="ru-RU" altLang="en-US" sz="3100" b="1" dirty="0" smtClean="0"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714348" y="3571876"/>
          <a:ext cx="7500990" cy="2992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572132" y="3357562"/>
            <a:ext cx="28344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Рис.2. Эффективность практики</a:t>
            </a:r>
            <a:endParaRPr lang="ru-RU" sz="1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42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43174" y="2714620"/>
            <a:ext cx="6123953" cy="2085025"/>
          </a:xfrm>
        </p:spPr>
        <p:txBody>
          <a:bodyPr>
            <a:normAutofit fontScale="90000"/>
          </a:bodyPr>
          <a:lstStyle/>
          <a:p>
            <a:pPr algn="l"/>
            <a:b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ru-RU" altLang="en-US" sz="17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областной семинар для специалистов учреждений социальной защиты населения Волгоградской области "Семейно-центрированный подход в организации комплексной ранней помощи детям с ОВЗ и воспитывающим их семьям" </a:t>
            </a:r>
            <a:r>
              <a:rPr lang="ru-RU" altLang="en-US" sz="1780" u="sng" dirty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altLang="en-US" sz="1780" u="sng" dirty="0" smtClean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vk.com/gbsu_nadezhda?w=wall-99475991_1109</a:t>
            </a:r>
            <a:r>
              <a:rPr lang="ru-RU" altLang="en-US" sz="1780" u="sng" dirty="0" smtClean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altLang="en-US" sz="17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Всероссийская конференция "Социальные и гуманитарные науки в современном обществе: теоретические и практические исследования" в </a:t>
            </a:r>
            <a:r>
              <a:rPr lang="ru-RU" altLang="en-US" sz="17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Волгоград </a:t>
            </a:r>
            <a:r>
              <a:rPr lang="ru-RU" altLang="en-US" sz="1780" u="sng" dirty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https://vk.com/gbsu_nadezhda?w=wall-99475991_7327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Межрегиональная конференция "Лучшие практики и эффективные технологии реабилитации детей и взрослых с инвалидностью" </a:t>
            </a:r>
            <a:r>
              <a:rPr lang="ru-RU" altLang="en-US" sz="1780" u="sng" dirty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https://vk.com/gbsu_nadezhda?w=wall-99475991_6493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en-US" sz="17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VII Национальный Конгресс с международным участием «Реабилитация – XXI век: традиции и инновации»  </a:t>
            </a:r>
            <a:r>
              <a:rPr lang="ru-RU" altLang="en-US" sz="1780" u="sng" dirty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altLang="en-US" sz="1780" u="sng" dirty="0" smtClean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vk.com/gbsu_nadezhda?w=wall-99475991_5693</a:t>
            </a:r>
            <a:br>
              <a:rPr lang="ru-RU" altLang="en-US" sz="1780" u="sng" dirty="0" smtClean="0">
                <a:solidFill>
                  <a:srgbClr val="0C34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Межрегиональная 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«Ранняя помощь: комплексный подход к развитию детей раннего возраста с ограниченными возможностями здоровья и поддержке их семей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vk.com/dom_konsultant?w=wall-226610557_988</a:t>
            </a:r>
            <a:r>
              <a:rPr lang="ru-RU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en-US" sz="1555" dirty="0"/>
            </a:br>
            <a:r>
              <a:rPr lang="ru-RU" altLang="en-US" dirty="0"/>
              <a:t> </a:t>
            </a:r>
            <a:endParaRPr lang="ru-RU" altLang="en-US" dirty="0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1643042" y="428604"/>
            <a:ext cx="7500958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Тиражирование практики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Изображение 6" descr="kdGWd42ShUA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705" y="1484630"/>
            <a:ext cx="2247265" cy="1619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Изображение 9" descr="baBidEY4UBQ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705" y="3356610"/>
            <a:ext cx="2252980" cy="1619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Изображение 10" descr="JOt1i7DrwW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705" y="5156835"/>
            <a:ext cx="224065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85" cy="702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05" y="44134"/>
            <a:ext cx="8229600" cy="1143000"/>
          </a:xfrm>
        </p:spPr>
        <p:txBody>
          <a:bodyPr/>
          <a:lstStyle/>
          <a:p>
            <a:pPr algn="ctr">
              <a:buClrTx/>
              <a:buSzTx/>
              <a:buFontTx/>
            </a:pPr>
            <a:r>
              <a:rPr lang="ru-RU" sz="32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</a:rPr>
              <a:t>Актуальность</a:t>
            </a:r>
            <a:endParaRPr lang="ru-RU" sz="3200" b="1" dirty="0" smtClean="0"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Замещающее содержимое 5"/>
          <p:cNvSpPr txBox="1">
            <a:spLocks noGrp="1"/>
          </p:cNvSpPr>
          <p:nvPr>
            <p:ph idx="1"/>
          </p:nvPr>
        </p:nvSpPr>
        <p:spPr>
          <a:xfrm>
            <a:off x="251460" y="1428736"/>
            <a:ext cx="8892540" cy="1815882"/>
          </a:xfrm>
          <a:noFill/>
        </p:spPr>
        <p:txBody>
          <a:bodyPr wrap="square" rtlCol="0">
            <a:spAutoFit/>
          </a:bodyPr>
          <a:lstStyle/>
          <a:p>
            <a:pPr marL="0" lvl="0" indent="180975" algn="just">
              <a:spcBef>
                <a:spcPts val="0"/>
              </a:spcBef>
              <a:buClrTx/>
              <a:buSzTx/>
              <a:buFontTx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Сенсомоторное развитие, как начальный этап онтогенеза, является  фундаментом, на котором происходит формирование всех психических функций. В течение первых трех лет происходит интенсивное сенсомоторное развитие ребенка, овладение различными умениями и навыками.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lvl="0" indent="180975" algn="just">
              <a:spcBef>
                <a:spcPts val="0"/>
              </a:spcBef>
              <a:buClrTx/>
              <a:buSzTx/>
              <a:buFontTx/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lvl="0" indent="180975" algn="just">
              <a:spcBef>
                <a:spcPts val="0"/>
              </a:spcBef>
              <a:buClrTx/>
              <a:buSzTx/>
              <a:buFontTx/>
              <a:buNone/>
            </a:pPr>
            <a:r>
              <a:rPr lang="ru-RU" sz="140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 каждым   годом  в  мире  растет количество детей с нарушениями сенсомоторного развития.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 данным статистики, распространенность данных нарушений в России составляет около 35 % детской популяции. На рост численности детей с данными нарушениями влияет отягощенный антенатальный и постнатальный период(70%), родовые травмы(45%), наследственный анамнез(20%, неблагоприятные средовые условия(15-20%)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6119336"/>
            <a:ext cx="82154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Особенности нарушений сенсомоторного развития детей, а также методы оказания им помощи являются предметом изучения многих научных дисциплин (медицины, педагогики, психологии) и носят комплексный характер.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14282" y="3714752"/>
          <a:ext cx="8643998" cy="2532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57158" y="3429000"/>
            <a:ext cx="8572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Рис.1. Нарушения сенсомоторного развития у детей раннего возраста  ГБСУ СО ОРЦДИ «Надежда»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-254000"/>
            <a:ext cx="9146540" cy="7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/>
        </p:nvSpPr>
        <p:spPr>
          <a:xfrm>
            <a:off x="611505" y="441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SzTx/>
              <a:buFontTx/>
            </a:pPr>
            <a:r>
              <a:rPr lang="ru-RU" sz="32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</a:rPr>
              <a:t>Актуальность</a:t>
            </a:r>
            <a:endParaRPr lang="ru-RU" sz="3200" b="1" dirty="0" smtClean="0"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Замещающее содержимое 5"/>
          <p:cNvSpPr txBox="1">
            <a:spLocks noGrp="1"/>
          </p:cNvSpPr>
          <p:nvPr>
            <p:ph idx="1"/>
          </p:nvPr>
        </p:nvSpPr>
        <p:spPr>
          <a:xfrm>
            <a:off x="251460" y="5300981"/>
            <a:ext cx="8229600" cy="1062990"/>
          </a:xfr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ru-RU" altLang="ru-RU" sz="1555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Це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левые группы:</a:t>
            </a:r>
            <a:endParaRPr lang="ru-RU" altLang="ru-RU" sz="1400" b="1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  <a:p>
            <a:pPr marL="285750" lvl="0" indent="-285750" algn="l"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дети до 4х лет с ограниченными возможностями здоровья, в т.ч. 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дети-инвалиды,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  <a:p>
            <a:pPr marL="285750" lvl="0" indent="-285750" algn="l"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семьи, воспитывающие детей с нарушениями сенсомоторного развития; специалисты, работающие с детьми, имеющими нарушения сенсомоторного развития;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Изображение 6" descr="P83YumECIo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3286124"/>
            <a:ext cx="2639572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Изображение 7" descr="se2rE7vYkh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3286124"/>
            <a:ext cx="2640204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5720" y="1643050"/>
            <a:ext cx="84296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Задачи:</a:t>
            </a:r>
            <a:endParaRPr lang="ru-RU" alt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Исследование соматического и физического  состояния ребенка, имеющего нарушение сенсомоторного развития;</a:t>
            </a:r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Выявление особенностей сенсорного восприятия ребенка с нарушением сенсомоторного развития;</a:t>
            </a:r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Обучение родителей  методам и приемам  по расширению сенсорного восприятия ребенка, реализации </a:t>
            </a:r>
            <a:b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неинтегрированных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рефлексов физическими упражнениями;</a:t>
            </a:r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Расширение сенсорного опыта ребенка.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142984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Цель практики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-  создание условий для обеспечения непрерывной реабилитации ребенка раннего возраста с нарушениями сенсомоторного развития в семье через обучение родителей</a:t>
            </a:r>
            <a:endParaRPr lang="ru-RU" sz="1400" dirty="0"/>
          </a:p>
        </p:txBody>
      </p:sp>
      <p:pic>
        <p:nvPicPr>
          <p:cNvPr id="15" name="Рисунок 14" descr="JOt1i7DrwW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286124"/>
            <a:ext cx="3081481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42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en-US" sz="3200" b="1" dirty="0">
                <a:latin typeface="Montserrat SemiBold" pitchFamily="2" charset="-52"/>
                <a:ea typeface="+mn-ea"/>
                <a:cs typeface="Times New Roman" panose="02020603050405020304" pitchFamily="18" charset="0"/>
              </a:rPr>
              <a:t>Этапы работы</a:t>
            </a:r>
            <a:endParaRPr lang="ru-RU" altLang="en-US" sz="3200" b="1" dirty="0"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4815" y="1275715"/>
            <a:ext cx="8362027" cy="18675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сенсомоторного развития  ребенка раннего возраста: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семьи в службу ранней помощи, первичный приём, сбор анамнеза, осмотр ребенка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командой (врач, психолог, логопед).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родителей, беседа по результатам анкетирования, формирование запроса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поведением ребенка в свободной деятельности, во время игры, в специально организованной среде, моделирование ситуаций выявления.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3357562"/>
            <a:ext cx="8472805" cy="17145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конкретных целей и задач работы с ребенком, имеющим нарушения сенсомоторного развития: 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Углубленная диагностика.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Консилиум. Постановка функциональных целей. Знакомство семьи с результатами диагностики.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методов реабилитационных воздействий.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5357826"/>
            <a:ext cx="8501122" cy="13363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tabLst>
                <a:tab pos="0" algn="l"/>
              </a:tabLst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программы  работы с  ребенком, имеющим нарушения сенсомоторного развития: 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зон ответственности специалистов учреждения.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вовлечение семьи ребенка.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7000892" y="4857760"/>
            <a:ext cx="500066" cy="64294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858148" y="2857496"/>
            <a:ext cx="500066" cy="64294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21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en-US" sz="3200" b="1" dirty="0">
                <a:latin typeface="Montserrat SemiBold" pitchFamily="2" charset="-52"/>
                <a:ea typeface="+mn-ea"/>
                <a:cs typeface="Times New Roman" panose="02020603050405020304" pitchFamily="18" charset="0"/>
              </a:rPr>
              <a:t>Этапы работы</a:t>
            </a:r>
            <a:endParaRPr lang="ru-RU" altLang="en-US" sz="3200" b="1" dirty="0"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500174"/>
            <a:ext cx="8643998" cy="26432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 программы: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неинтегрированных рефлексов посредством физических упражнений и реабилитационных воздействий (ЛФК, АФК, массаж, использование утяжелителей, занятия в бассейне).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индивидуальной сенсорной диеты.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родителей эффективным методам и приемам  по коррекции нарушений сенсомоторного развития. Разработка программы автоматизации навыков.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Проведение промежуточных мониторингов работы  междисциплинарной команды,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необходимости, внесение изменений в коррекционную программу.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4500570"/>
            <a:ext cx="8572500" cy="16430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 работы: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результатов  программы.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Мониторинг удовлетворенности родителей качеством реализации программы.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Перспективы генерализации полученных навыков в домашних условиях. Дистанционное сопровождение.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Супервизирование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7858148" y="1142984"/>
            <a:ext cx="500066" cy="64294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858016" y="4000504"/>
            <a:ext cx="500066" cy="64294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2_Приемы награды\5_Датированные мероприятия\День социального работника\2025\Дизайн\Обычный-06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285860"/>
            <a:ext cx="578647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анамнеза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важный шаг в постановке диагноза и определения возможных нарушений сенсомоторного развития. С этого шага начинается работа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команды. Совместно с другими специалистами учреждения врач невролог Гурова Т.В.   уточняет особенности раннего развития ребенка, уделяя  особое внимание  становлению двигательных навыков, навыков  взаимодействия ребенка с родителями и окружающими людьми.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бригады разработана анкета для родителей. Список вопросов в анкете  позволяет определить  ранние маркеры нарушений сенсомоторного развития, выявить детей группы риска.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родителям предлагается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выявления нарушений модуляции в обработке сенсорной информации, проявляющихся в виде повышенной или сниженной чувствительности или поиска ощущений различной модальности. Дополнением к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 наблюдение за ребенком. Обследование проводится  в ходе двух встреч с семьей.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первой встрече специалисты(невролог,  психолог) наблюдают за спонтанной (свободной) деятельностью ребенка, а именно за тем, как активно ребенок осваивает пространство. В ходе второй встречи специалисты МДБ (инструкторы АФК, ЛФК, невролог, психолог) предлагают ребенку  различные виды активности в специально организованной среде (комната для занятий по сенсорной интеграции или зал лечебной физкультуры), оснащенной  оборудованием для общей моторики.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5572140"/>
            <a:ext cx="1716652" cy="1090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929198"/>
            <a:ext cx="1785950" cy="1207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7vHQ6m3AGZ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428736"/>
            <a:ext cx="2415934" cy="337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Заголовок 1"/>
          <p:cNvSpPr txBox="1"/>
          <p:nvPr/>
        </p:nvSpPr>
        <p:spPr>
          <a:xfrm>
            <a:off x="1043598" y="188572"/>
            <a:ext cx="7772400" cy="920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I </a:t>
            </a:r>
            <a:r>
              <a:rPr kumimoji="0" lang="ru-RU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этап Диагностика нарушений  сенсомоторного развития</a:t>
            </a:r>
            <a:endParaRPr kumimoji="0" lang="ru-RU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SemiBold" pitchFamily="2" charset="-52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900"/>
            <a:ext cx="9146540" cy="69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460" y="1412240"/>
            <a:ext cx="8689975" cy="363982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основании результатов оценки сенсомоторного развития ребенка на медико-психолого-педагогическом консилиуме принимается решение о необходимости оказания ему помощи.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 постановке функциональных целей и задач специалисты   отталкиваются от запроса семьи, при этом  ориентированы на зону ближайшего развития ребенка согласно онтогенезу. Развивающая работа  направлена на освоение различных ощущений,  интеграцию их в целостный образ тела, формирование постурального контроля, всех компонентов праксиса и усвоения различных  двигательных навыков. Это позволяет разработать наиболее оптимальные   методы и программы медицинских и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психолого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педагогических вмешательств.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14290"/>
            <a:ext cx="7172348" cy="924560"/>
          </a:xfrm>
        </p:spPr>
        <p:txBody>
          <a:bodyPr>
            <a:noAutofit/>
          </a:bodyPr>
          <a:lstStyle/>
          <a:p>
            <a:r>
              <a:rPr lang="en-US" altLang="en-US" sz="24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II </a:t>
            </a:r>
            <a:r>
              <a:rPr lang="ru-RU" altLang="en-US" sz="24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этап Формулировка функциональных целей и задач. Выбор методов коррекции </a:t>
            </a:r>
            <a:endParaRPr lang="ru-RU" altLang="en-US" sz="2400" b="1" dirty="0">
              <a:latin typeface="Montserrat SemiBold" pitchFamily="2" charset="-52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Рисунок 4" descr="G_ggBsM1q-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714752"/>
            <a:ext cx="3640096" cy="25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-3ncg-eFoY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714752"/>
            <a:ext cx="3893246" cy="25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635"/>
            <a:ext cx="9146540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608455"/>
            <a:ext cx="8643997" cy="2963553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индивидуальной </a:t>
            </a:r>
            <a:r>
              <a:rPr lang="ru-RU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сенсорной диеты для ребенка исходя из преобладания </a:t>
            </a:r>
            <a:r>
              <a:rPr lang="ru-RU" altLang="en-US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</a:t>
            </a: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гиперчувствительности.  </a:t>
            </a:r>
            <a:endParaRPr lang="ru-RU" altLang="en-US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о результатах углубленной диагностики. Постановка задач для семьи в рамках достижения единой функциональной цели.</a:t>
            </a:r>
            <a:endParaRPr lang="ru-RU" altLang="en-US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задач для каждого специалиста </a:t>
            </a:r>
            <a:r>
              <a:rPr lang="ru-RU" alt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мультидисциплинарной</a:t>
            </a:r>
            <a:r>
              <a:rPr lang="ru-RU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бригады в рамках единой функциональной </a:t>
            </a: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цели.</a:t>
            </a:r>
            <a:endParaRPr lang="ru-RU" altLang="en-US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 с </a:t>
            </a:r>
            <a:r>
              <a:rPr lang="ru-RU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  <a:endParaRPr lang="ru-RU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85728"/>
            <a:ext cx="6958034" cy="77768"/>
          </a:xfrm>
        </p:spPr>
        <p:txBody>
          <a:bodyPr>
            <a:normAutofit fontScale="90000"/>
          </a:bodyPr>
          <a:lstStyle/>
          <a:p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7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III</a:t>
            </a:r>
            <a:r>
              <a:rPr lang="ru-RU" altLang="en-US" sz="27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 этап Составление программы  работы с  ребенком, имеющим нарушения сенсомоторного развития.</a:t>
            </a:r>
            <a:endParaRPr lang="ru-RU" altLang="en-US" sz="2700" b="1" dirty="0">
              <a:latin typeface="Montserrat SemiBold" pitchFamily="2" charset="-52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Рисунок 6" descr="2H3by7ChgX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429000"/>
            <a:ext cx="2643746" cy="1982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f_2ANA-YUh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3643314"/>
            <a:ext cx="2977124" cy="223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photo_2025-01-25_11-24-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4643446"/>
            <a:ext cx="2691372" cy="2018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_Приемы награды\5_Датированные мероприятия\День социального работника\2025\Дизайн\Обычный-06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" y="0"/>
            <a:ext cx="9146540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772400" cy="1094105"/>
          </a:xfrm>
        </p:spPr>
        <p:txBody>
          <a:bodyPr>
            <a:normAutofit fontScale="90000"/>
          </a:bodyPr>
          <a:lstStyle/>
          <a:p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2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1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IV</a:t>
            </a:r>
            <a:r>
              <a:rPr lang="ru-RU" altLang="en-US" sz="31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  <a:t> этап Реализация  программы. </a:t>
            </a:r>
            <a:br>
              <a:rPr lang="ru-RU" altLang="en-US" sz="2700" b="1" dirty="0" smtClean="0">
                <a:latin typeface="Montserrat SemiBold" pitchFamily="2" charset="-52"/>
                <a:ea typeface="+mn-ea"/>
                <a:cs typeface="Times New Roman" panose="02020603050405020304" pitchFamily="18" charset="0"/>
                <a:sym typeface="+mn-ea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715016"/>
            <a:ext cx="8786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alt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неинтегрированных</a:t>
            </a:r>
            <a:r>
              <a:rPr lang="ru-RU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рефлексов является одной из причин нарушений  развития ребенка, так как  препятствует реализации «правильной» двигательной и сенсорной программы, формированию произвольных действий, навыков и умений. Работа по коррекции данных рефлексов является важной составляющей комплексного подхода</a:t>
            </a:r>
            <a:endParaRPr lang="ru-RU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357298"/>
            <a:ext cx="878687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неинтегрированных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рефлексов посредством физических упражнений и реабилитационных воздействий (ЛФК, АФК, массаж, использование утяжелителей, занятия в бассейне).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индивидуальной сенсорной диеты.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родителей эффективным методам и приемам  по коррекции нарушений сенсомоторного развития. Разработка программы автоматизации навыков.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Проведение промежуточных мониторингов работы  междисциплинарной команды,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необходимости, внесение изменений в коррекционную программу.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RKofAL_Hk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143248"/>
            <a:ext cx="285752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u3Pdu0Sh57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000372"/>
            <a:ext cx="2476517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y59AZj3VA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786190"/>
            <a:ext cx="2545845" cy="1911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10318</Words>
  <Application>WPS Presentation</Application>
  <PresentationFormat>Экран (4:3)</PresentationFormat>
  <Paragraphs>132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SimSun</vt:lpstr>
      <vt:lpstr>Wingdings</vt:lpstr>
      <vt:lpstr>Montserrat SemiBold</vt:lpstr>
      <vt:lpstr>Segoe Print</vt:lpstr>
      <vt:lpstr>Times New Roman</vt:lpstr>
      <vt:lpstr>Calibri</vt:lpstr>
      <vt:lpstr>Microsoft YaHei</vt:lpstr>
      <vt:lpstr>Arial Unicode MS</vt:lpstr>
      <vt:lpstr>Тема Office</vt:lpstr>
      <vt:lpstr>PowerPoint 演示文稿</vt:lpstr>
      <vt:lpstr>Актуальность</vt:lpstr>
      <vt:lpstr>PowerPoint 演示文稿</vt:lpstr>
      <vt:lpstr>Этапы работы</vt:lpstr>
      <vt:lpstr>Этапы работы</vt:lpstr>
      <vt:lpstr>PowerPoint 演示文稿</vt:lpstr>
      <vt:lpstr>II этап Формулировка функциональных целей и задач. Выбор методов коррекции </vt:lpstr>
      <vt:lpstr>   III этап Составление программы  работы с  ребенком, имеющим нарушения сенсомоторного развития.</vt:lpstr>
      <vt:lpstr>   IV этап Реализация  программы.   </vt:lpstr>
      <vt:lpstr>Работа с родителями</vt:lpstr>
      <vt:lpstr>V этап Подведение итогов  работы </vt:lpstr>
      <vt:lpstr>Эффективность практики</vt:lpstr>
      <vt:lpstr>    2023 - областной семинар для специалистов учреждений социальной защиты населения Волгоградской области "Семейно-центрированный подход в организации комплексной ранней помощи детям с ОВЗ и воспитывающим их семьям" https://vk.com/gbsu_nadezhda?w=wall-99475991_1109  2024 -  Всероссийская конференция "Социальные и гуманитарные науки в современном обществе: теоретические и практические исследования" в РАНХиГС г. Волгоград https://vk.com/gbsu_nadezhda?w=wall-99475991_7327  2024 - Межрегиональная конференция "Лучшие практики и эффективные технологии реабилитации детей и взрослых с инвалидностью" https://vk.com/gbsu_nadezhda?w=wall-99475991_6493  2024 - VII Национальный Конгресс с международным участием «Реабилитация – XXI век: традиции и инновации»  https://vk.com/gbsu_nadezhda?w=wall-99475991_5693 2025 - Межрегиональная конференция «Ранняя помощь: комплексный подход к развитию детей раннего возраста с ограниченными возможностями здоровья и поддержке их семей» https://vk.com/dom_konsultant?w=wall-226610557_988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Выдра Александра Романовна</dc:creator>
  <cp:lastModifiedBy>Пользователь</cp:lastModifiedBy>
  <cp:revision>75</cp:revision>
  <dcterms:created xsi:type="dcterms:W3CDTF">2024-12-03T08:42:00Z</dcterms:created>
  <dcterms:modified xsi:type="dcterms:W3CDTF">2026-02-26T08:00:06Z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AD0E0E4D7CF14B4F92196C89F5409688</vt:lpwstr>
  </property>
  <property fmtid="{D5CDD505-2E9C-101B-9397-08002B2CF9AE}" pid="3" name="KSOProductBuildVer">
    <vt:lpwstr>1049-11.2.0.10351</vt:lpwstr>
  </property>
</Properties>
</file>