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7" r:id="rId2"/>
    <p:sldId id="287" r:id="rId3"/>
    <p:sldId id="305" r:id="rId4"/>
    <p:sldId id="323" r:id="rId5"/>
    <p:sldId id="271" r:id="rId6"/>
    <p:sldId id="268" r:id="rId7"/>
    <p:sldId id="304" r:id="rId8"/>
    <p:sldId id="307" r:id="rId9"/>
    <p:sldId id="274" r:id="rId10"/>
    <p:sldId id="266" r:id="rId11"/>
    <p:sldId id="265" r:id="rId12"/>
    <p:sldId id="276" r:id="rId13"/>
    <p:sldId id="286" r:id="rId14"/>
    <p:sldId id="278" r:id="rId15"/>
    <p:sldId id="279" r:id="rId16"/>
    <p:sldId id="283" r:id="rId17"/>
    <p:sldId id="311" r:id="rId18"/>
    <p:sldId id="325" r:id="rId19"/>
    <p:sldId id="327" r:id="rId20"/>
    <p:sldId id="320" r:id="rId21"/>
  </p:sldIdLst>
  <p:sldSz cx="9906000" cy="6858000" type="A4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656" y="-4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293609" y="2887530"/>
            <a:ext cx="7344036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953" y="1387737"/>
            <a:ext cx="7342095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76786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0441" y="559399"/>
            <a:ext cx="1818042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5863" y="849855"/>
            <a:ext cx="5966910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4463145" y="2880823"/>
            <a:ext cx="5480154" cy="923330"/>
            <a:chOff x="1815339" y="1416971"/>
            <a:chExt cx="5480154" cy="852305"/>
          </a:xfrm>
        </p:grpSpPr>
        <p:sp>
          <p:nvSpPr>
            <p:cNvPr id="12" name="TextBox 11"/>
            <p:cNvSpPr txBox="1"/>
            <p:nvPr/>
          </p:nvSpPr>
          <p:spPr>
            <a:xfrm>
              <a:off x="4147074" y="1416971"/>
              <a:ext cx="877163" cy="852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70299" y="2887579"/>
            <a:ext cx="7344036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44" y="1204857"/>
            <a:ext cx="8400939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9" y="3767317"/>
            <a:ext cx="8379309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42950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5032247" y="2240280"/>
            <a:ext cx="4120896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190" y="2240280"/>
            <a:ext cx="3729317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862" y="2947595"/>
            <a:ext cx="4120896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9165" y="2240280"/>
            <a:ext cx="3734562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944368"/>
            <a:ext cx="41163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270299" y="1392217"/>
            <a:ext cx="7344036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096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128" y="1678196"/>
            <a:ext cx="3707690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668" y="559399"/>
            <a:ext cx="4459723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4128" y="3603813"/>
            <a:ext cx="369603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09" y="4668819"/>
            <a:ext cx="8414273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365775" y="666965"/>
            <a:ext cx="516983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863" y="5324306"/>
            <a:ext cx="8402619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5865" y="570156"/>
            <a:ext cx="8402618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518" y="2248348"/>
            <a:ext cx="8390964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0410" y="616144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BF574F-E27D-4955-8A52-CC47F4AD39F5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16144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36" y="616144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DADEC3-CC23-44DD-9911-AB3411D45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 ?><Relationships xmlns="http://schemas.openxmlformats.org/package/2006/relationships"><Relationship Id="rId3" Target="../media/image57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8.jp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60.jpeg" Type="http://schemas.openxmlformats.org/officeDocument/2006/relationships/image"/><Relationship Id="rId7" Target="../media/image64.jpeg" Type="http://schemas.openxmlformats.org/officeDocument/2006/relationships/image"/><Relationship Id="rId2" Target="../media/image59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3.jpeg" Type="http://schemas.openxmlformats.org/officeDocument/2006/relationships/image"/><Relationship Id="rId5" Target="../media/image62.jpeg" Type="http://schemas.openxmlformats.org/officeDocument/2006/relationships/image"/><Relationship Id="rId4" Target="../media/image61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0.jpeg" Type="http://schemas.openxmlformats.org/officeDocument/2006/relationships/image"/><Relationship Id="rId5" Target="../media/image9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4139" y="638177"/>
            <a:ext cx="9441655" cy="112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социального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</a:p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реабилитационный центр для несовершеннолетних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Нижнеудинского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93805" y="1860699"/>
            <a:ext cx="5476838" cy="2179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5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«Молодая мама»</a:t>
            </a:r>
          </a:p>
          <a:p>
            <a:pPr algn="ctr"/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6" y="1567907"/>
            <a:ext cx="2941269" cy="510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5853" y="4933950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1037" y="108604"/>
            <a:ext cx="9447112" cy="59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Профилактические беседы и консультации, тренинги, </a:t>
            </a:r>
          </a:p>
          <a:p>
            <a:pPr algn="ctr"/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занятия со специалистом  </a:t>
            </a:r>
            <a:endParaRPr b="1" dirty="0" lang="ru-RU" sz="2400">
              <a:solidFill>
                <a:schemeClr val="accent1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86" y="3841889"/>
            <a:ext cx="4684533" cy="2964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179" t="204"/>
          <a:stretch/>
        </p:blipFill>
        <p:spPr>
          <a:xfrm>
            <a:off x="5869318" y="4060030"/>
            <a:ext cx="2782712" cy="252777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6" y="832722"/>
            <a:ext cx="4273807" cy="3009167"/>
          </a:xfrm>
          <a:prstGeom prst="rect">
            <a:avLst/>
          </a:prstGeom>
        </p:spPr>
      </p:pic>
      <p:pic>
        <p:nvPicPr>
          <p:cNvPr id="9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80" y="463129"/>
            <a:ext cx="3946589" cy="37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14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176" y="180958"/>
            <a:ext cx="947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Патронаж молодых матерей, выходы в родильное отделение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6" y="645540"/>
            <a:ext cx="3739054" cy="28042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6" y="3664912"/>
            <a:ext cx="3739054" cy="28042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02" y="645151"/>
            <a:ext cx="4471174" cy="2804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664912"/>
            <a:ext cx="41767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6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7421" y="98479"/>
            <a:ext cx="9728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Торжественная встреча мамы и малыша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09" y="3831509"/>
            <a:ext cx="4767398" cy="316992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598660"/>
            <a:ext cx="3131095" cy="3131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87" y="598659"/>
            <a:ext cx="2348321" cy="3131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3831509"/>
            <a:ext cx="3889754" cy="2772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13" y="598660"/>
            <a:ext cx="2744994" cy="323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40959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955" y="225068"/>
            <a:ext cx="9335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0" kumimoji="0" lang="ru-RU" noProof="0" normalizeH="0" smtClean="0" spc="0" strike="noStrike" sz="2000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charset="0" panose="02020603050405020304" pitchFamily="18" typeface="Times New Roman"/>
                <a:ea typeface="Times New Roman"/>
                <a:cs charset="0" panose="02020603050405020304" pitchFamily="18" typeface="Times New Roman"/>
              </a:rPr>
              <a:t> </a:t>
            </a:r>
            <a:r>
              <a:rPr b="1" baseline="0" cap="none" dirty="0" i="0" kern="0" kumimoji="0" lang="ru-RU" noProof="0" normalizeH="0" smtClean="0" spc="0" strike="noStrike" sz="2400" u="none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charset="0" panose="02020603050405020304" pitchFamily="18" typeface="Times New Roman"/>
                <a:ea typeface="Times New Roman"/>
                <a:cs charset="0" panose="02020603050405020304" pitchFamily="18" typeface="Times New Roman"/>
              </a:rPr>
              <a:t>«Пункт правовой помощи»</a:t>
            </a:r>
          </a:p>
          <a:p>
            <a:pPr algn="ctr" lvl="0">
              <a:defRPr/>
            </a:pPr>
            <a:r>
              <a:rPr dirty="0" kern="0" lang="ru-RU" smtClean="0" sz="2400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ea typeface="Times New Roman"/>
                <a:cs charset="0" panose="02020603050405020304" pitchFamily="18" typeface="Times New Roman"/>
              </a:rPr>
              <a:t> </a:t>
            </a:r>
            <a:endParaRPr baseline="0" cap="none" dirty="0" i="0" kern="0" kumimoji="0" lang="ru-RU" noProof="0" normalizeH="0" smtClean="0" spc="0" strike="noStrike" sz="2400" u="none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55" y="3895884"/>
            <a:ext cx="5028546" cy="282286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42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7"/>
          <a:stretch/>
        </p:blipFill>
        <p:spPr bwMode="auto">
          <a:xfrm>
            <a:off x="130080" y="898410"/>
            <a:ext cx="4992405" cy="29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4584" y="1560129"/>
            <a:ext cx="38417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 sz="2000">
                <a:ea typeface="Times New Roman"/>
              </a:rPr>
              <a:t>Оказание </a:t>
            </a:r>
            <a:r>
              <a:rPr dirty="0" lang="ru-RU" sz="2000">
                <a:ea typeface="Times New Roman"/>
              </a:rPr>
              <a:t>квалифицированной юридической </a:t>
            </a:r>
            <a:r>
              <a:rPr dirty="0" lang="ru-RU" smtClean="0" sz="2000">
                <a:ea typeface="Times New Roman"/>
              </a:rPr>
              <a:t>помощи,</a:t>
            </a:r>
            <a:r>
              <a:rPr dirty="0" lang="ru-RU" sz="2000">
                <a:ea typeface="Times New Roman"/>
              </a:rPr>
              <a:t> помощи по оформлению пособий, выплат и </a:t>
            </a:r>
            <a:r>
              <a:rPr dirty="0" lang="ru-RU" smtClean="0" sz="2000">
                <a:ea typeface="Times New Roman"/>
              </a:rPr>
              <a:t>льгот. </a:t>
            </a:r>
          </a:p>
        </p:txBody>
      </p:sp>
    </p:spTree>
    <p:extLst>
      <p:ext uri="{BB962C8B-B14F-4D97-AF65-F5344CB8AC3E}">
        <p14:creationId xmlns:p14="http://schemas.microsoft.com/office/powerpoint/2010/main" val="3525531409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31231" y="144955"/>
            <a:ext cx="570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lvl="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Пункт </a:t>
            </a:r>
            <a:r>
              <a:rPr b="1" dirty="0" lang="ru-RU" sz="24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проката </a:t>
            </a:r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«Помогай-ка»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31" y="589322"/>
            <a:ext cx="5591504" cy="25720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8" y="3248552"/>
            <a:ext cx="2648867" cy="35171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/>
          <a:stretch/>
        </p:blipFill>
        <p:spPr>
          <a:xfrm>
            <a:off x="3183376" y="3248554"/>
            <a:ext cx="3143741" cy="35171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35" y="3248551"/>
            <a:ext cx="2969695" cy="35171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"/>
          <a:stretch/>
        </p:blipFill>
        <p:spPr>
          <a:xfrm>
            <a:off x="6872565" y="325507"/>
            <a:ext cx="2582465" cy="283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2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49" y="188455"/>
            <a:ext cx="8905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Фотостудия  «Мамино солнышко»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08" y="805355"/>
            <a:ext cx="2562094" cy="3416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03" y="4017357"/>
            <a:ext cx="3815256" cy="271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95" y="805355"/>
            <a:ext cx="2278529" cy="34161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805355"/>
            <a:ext cx="3815255" cy="2861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3717741"/>
            <a:ext cx="4225162" cy="30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07842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8810" y="180753"/>
            <a:ext cx="3386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0070C0"/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endParaRPr dirty="0" lang="ru-RU" sz="2800">
              <a:solidFill>
                <a:srgbClr val="002060"/>
              </a:solidFill>
            </a:endParaRPr>
          </a:p>
        </p:txBody>
      </p:sp>
      <p:pic>
        <p:nvPicPr>
          <p:cNvPr descr="IMG_20220527_154825.jpg" id="5" name="Рисунок 4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"/>
          <a:stretch>
            <a:fillRect/>
          </a:stretch>
        </p:blipFill>
        <p:spPr>
          <a:xfrm>
            <a:off x="4829175" y="580863"/>
            <a:ext cx="4468650" cy="311787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3841"/>
            <a:ext cx="4111614" cy="304415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C:\Users\17 ОТ ПРОГРАММИСТ-2\Desktop\мамочки мероприятия\6. Первая обувь малышу\фото для сайта\3.jpg" id="8" name="Рисунок 7"/>
          <p:cNvPicPr/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10" y="580862"/>
            <a:ext cx="4027213" cy="31023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17 ОТ ПРОГРАММИСТ-2\Desktop\мамочки мероприятия\6. Первая обувь малышу\фото для сайта\1.jpg" id="9" name="Рисунок 8"/>
          <p:cNvPicPr/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" t="75"/>
          <a:stretch/>
        </p:blipFill>
        <p:spPr bwMode="auto">
          <a:xfrm>
            <a:off x="4111615" y="3813841"/>
            <a:ext cx="3077462" cy="2870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"/>
          <a:stretch/>
        </p:blipFill>
        <p:spPr>
          <a:xfrm>
            <a:off x="7328449" y="3760740"/>
            <a:ext cx="2446172" cy="29766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200" y="94997"/>
            <a:ext cx="7200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b="1" dirty="0" lang="ru-RU" sz="2000">
                <a:solidFill>
                  <a:srgbClr val="873624">
                    <a:lumMod val="50000"/>
                  </a:srgbClr>
                </a:solidFill>
                <a:latin charset="0" panose="02020603050405020304" pitchFamily="18" typeface="Times New Roman"/>
                <a:ea charset="0" panose="02020603050405020304" pitchFamily="18" typeface="Times New Roman"/>
                <a:cs charset="0" panose="02020603050405020304" pitchFamily="18" typeface="Times New Roman"/>
              </a:rPr>
              <a:t>Клуб «Молодая мама»</a:t>
            </a:r>
            <a:r>
              <a:rPr dirty="0" lang="ru-RU" sz="2000">
                <a:solidFill>
                  <a:srgbClr val="873624">
                    <a:lumMod val="50000"/>
                  </a:srgbClr>
                </a:solidFill>
                <a:latin charset="0" pitchFamily="18" typeface="Times New Roman"/>
                <a:cs charset="0" pitchFamily="18"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095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7" y="3543301"/>
            <a:ext cx="4112390" cy="30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17 ОТ ПРОГРАММИСТ-2\Desktop\мамочки мероприятия\10. Акция От чистого сердца\изображение_viber_2024-02-22_14-09-31-8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3" y="820804"/>
            <a:ext cx="4204684" cy="25189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64709" y="290901"/>
            <a:ext cx="3289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873624">
                    <a:lumMod val="50000"/>
                  </a:srgb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«От мамы к маме!»</a:t>
            </a:r>
            <a:endParaRPr lang="ru-RU" sz="2000" dirty="0">
              <a:solidFill>
                <a:srgbClr val="873624">
                  <a:lumMod val="50000"/>
                </a:srgb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81" y="1413030"/>
            <a:ext cx="3863820" cy="38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3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7 ОТ ПРОГРАММИСТ-1\Desktop\ОПС\МЕРОПРИЯТИЯ 2024 год\ПРОЕКТ МОЛОДАЯ МАМА\День беременных\7 апреля 24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4003098"/>
            <a:ext cx="2721162" cy="27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7 ОТ ПРОГРАММИСТ-1\Desktop\ОПС\МЕРОПРИЯТИЯ 2024 год\ПРОЕКТ МОЛОДАЯ МАМА\День беременных\7 апреля 24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7" y="1285875"/>
            <a:ext cx="3021720" cy="226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1" y="1083499"/>
            <a:ext cx="1841875" cy="29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81" y="3726154"/>
            <a:ext cx="2151768" cy="299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" y="298877"/>
            <a:ext cx="518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8736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День беременных! (7 апреля, 7 октября)</a:t>
            </a:r>
            <a:endParaRPr lang="ru-RU" sz="2000" dirty="0">
              <a:solidFill>
                <a:srgbClr val="873624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0996" y="298877"/>
            <a:ext cx="310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873624">
                    <a:lumMod val="50000"/>
                  </a:srgbClr>
                </a:solidFill>
                <a:ea typeface="Times New Roman"/>
              </a:rPr>
              <a:t>Информационная работа</a:t>
            </a:r>
            <a:endParaRPr lang="ru-RU" sz="2000" dirty="0">
              <a:solidFill>
                <a:srgbClr val="873624">
                  <a:lumMod val="50000"/>
                </a:srgbClr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73784"/>
            <a:ext cx="3381629" cy="307431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54" y="3994677"/>
            <a:ext cx="348138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4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1" y="992894"/>
            <a:ext cx="4984554" cy="282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78" y="3064893"/>
            <a:ext cx="4296770" cy="322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04705" y="388368"/>
            <a:ext cx="55772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873624">
                    <a:lumMod val="50000"/>
                  </a:srgbClr>
                </a:solidFill>
              </a:rPr>
              <a:t>Гончарная мастерская «Керамика души»</a:t>
            </a:r>
            <a:endParaRPr lang="ru-RU" sz="2000" dirty="0">
              <a:solidFill>
                <a:srgbClr val="87362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3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10" y="727075"/>
            <a:ext cx="3318768" cy="57633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85" y="574675"/>
            <a:ext cx="3318768" cy="57633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7472" y="914400"/>
            <a:ext cx="8497490" cy="5743575"/>
          </a:xfrm>
        </p:spPr>
        <p:txBody>
          <a:bodyPr>
            <a:normAutofit/>
          </a:bodyPr>
          <a:lstStyle/>
          <a:p>
            <a:pPr marL="0" lvl="0" indent="0" algn="just" defTabSz="1007943">
              <a:lnSpc>
                <a:spcPct val="15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Приоритетное направление проекта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несовершеннолетние и молодые семьи, кровные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 с детьми в трудной жизненной ситуации (в т. ч.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неполные, семьи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 организаций для детей-сирот и замещающих семей).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defTabSz="1007943">
              <a:lnSpc>
                <a:spcPct val="15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качества жизни несовершеннолетних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молодых матерей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через стабилизацию психологического и эмоционального состояния для готовности к самостоятельному воспитанию и содержанию детей. </a:t>
            </a:r>
          </a:p>
          <a:p>
            <a:pPr marL="0" lvl="0" indent="0" algn="just" defTabSz="1007943">
              <a:lnSpc>
                <a:spcPct val="15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 проекта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 несовершеннолетние беременные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, матери,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молодые мамы, находящиеся в трудной жизненной ситуации.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384" y="3449917"/>
            <a:ext cx="42161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Интенсив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для молодых семей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pic>
        <p:nvPicPr>
          <p:cNvPr id="3" name="Рисунок 2" descr="C:\Users\17 ОТ ПРОГРАММИСТ-2\Desktop\0-02-05-a8adfbb59269e8b78992c669236f1d4077ac45786608d81b55d24ae566acf494_e91fb4d827e089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0" y="3946030"/>
            <a:ext cx="4772438" cy="2726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83705" y="3189374"/>
            <a:ext cx="41781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873624">
                    <a:lumMod val="50000"/>
                  </a:srgbClr>
                </a:solidFill>
                <a:ea typeface="Calibri"/>
                <a:cs typeface="Times New Roman"/>
              </a:rPr>
              <a:t>Конкурс «Святость материнства»</a:t>
            </a:r>
            <a:r>
              <a:rPr lang="ru-RU" sz="2000" dirty="0" smtClean="0">
                <a:solidFill>
                  <a:srgbClr val="873624">
                    <a:lumMod val="50000"/>
                  </a:srgbClr>
                </a:solidFill>
                <a:ea typeface="Calibri"/>
              </a:rPr>
              <a:t> </a:t>
            </a:r>
            <a:endParaRPr lang="ru-RU" sz="2000" dirty="0">
              <a:solidFill>
                <a:srgbClr val="873624">
                  <a:lumMod val="50000"/>
                </a:srgbClr>
              </a:solidFill>
              <a:ea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717" y="149157"/>
            <a:ext cx="463506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Проект «Молодая мама» стал победителем </a:t>
            </a:r>
            <a:r>
              <a:rPr lang="ru-RU" sz="1600" dirty="0" err="1">
                <a:solidFill>
                  <a:prstClr val="black"/>
                </a:solidFill>
                <a:ea typeface="Calibri"/>
                <a:cs typeface="Times New Roman"/>
              </a:rPr>
              <a:t>грантового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конкурса Фонда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поддержки детей, находящихся в трудной жизненной ситуации в 2023 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году (реализация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с июля 2023 года по октябрь 2024 года)</a:t>
            </a:r>
          </a:p>
        </p:txBody>
      </p:sp>
      <p:pic>
        <p:nvPicPr>
          <p:cNvPr id="7" name="Picture 2" descr="C:\Users\17 ОТ ПРОГРАММИСТ-1\Desktop\ГРАНТЫ\Логотип фондов\логотип фонд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98" y="1376822"/>
            <a:ext cx="2210300" cy="20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77388" y="149157"/>
            <a:ext cx="47908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Проект «Молодая мама» стал победителем Всероссийского конкурса «Семейная гавань 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2021» Благотворительного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Фонда Елены и Геннадия Тимченко в рамках программы «Семья и дети</a:t>
            </a:r>
            <a:r>
              <a:rPr lang="ru-RU" sz="1600" dirty="0" smtClean="0">
                <a:solidFill>
                  <a:prstClr val="black"/>
                </a:solidFill>
                <a:ea typeface="Calibri"/>
                <a:cs typeface="Times New Roman"/>
              </a:rPr>
              <a:t>» (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реализация с августа 2021 года по август 2022 года)</a:t>
            </a: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3" descr="C:\Users\17 ОТ ПРОГРАММИСТ-1\Desktop\ГРАНТЫ\Логотип фондов\Логотип Тимченко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022" y="1764802"/>
            <a:ext cx="4076867" cy="125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8" y="3684490"/>
            <a:ext cx="2984939" cy="298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5099" y="263900"/>
            <a:ext cx="492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400" b="1" i="1" kern="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Партнеры по реализации проекта</a:t>
            </a:r>
            <a:endParaRPr lang="ru-RU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214" y="3215758"/>
            <a:ext cx="1591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ОГБУЗ «НРБ»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врач:</a:t>
            </a:r>
          </a:p>
          <a:p>
            <a:pPr lvl="0" algn="ctr"/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Раджабов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45614" y="3184981"/>
            <a:ext cx="19044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ОГБУ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УСЗСОН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Нижнеудинскому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району»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Борисов В.Н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19375" y="3110476"/>
            <a:ext cx="182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ОГКУ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КЦ Иркутской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Директор: Кравец Н.Г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45882" y="3007525"/>
            <a:ext cx="2666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Нижнеудинская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районная общественная организация «Российский союз сельских женщин»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Руководитель:  Ермаченко Е.Н.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9600" y="5748490"/>
            <a:ext cx="3370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Благотворительный Фонд "ВЫХОД ЕСТЬ"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Председатель фонда: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Комина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О.С.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047" y="5702955"/>
            <a:ext cx="4272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ОГБПОУ 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Нижнеудинское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медицинское училище»</a:t>
            </a:r>
          </a:p>
          <a:p>
            <a:pPr lvl="0" algn="ctr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Директор: Кокарева С. А.</a:t>
            </a:r>
          </a:p>
        </p:txBody>
      </p:sp>
      <p:pic>
        <p:nvPicPr>
          <p:cNvPr id="1030" name="Picture 6" descr="C:\Users\17 ОТ ПРОГРАММИСТ-1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95" y="4041925"/>
            <a:ext cx="1832435" cy="16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7 ОТ ПРОГРАММИСТ-1\Desktop\21-780x4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16" y="3978563"/>
            <a:ext cx="3128643" cy="16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9" y="944164"/>
            <a:ext cx="2039835" cy="203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124" y="871487"/>
            <a:ext cx="2323413" cy="232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75" y="1074304"/>
            <a:ext cx="1779553" cy="1779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78" y="1032032"/>
            <a:ext cx="1974925" cy="1847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9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714" y="222955"/>
            <a:ext cx="8283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b="1" dirty="0" i="1" kern="0" lang="ru-RU" smtClean="0" sz="24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Межведомственные совещания, заседания рабочей группы</a:t>
            </a:r>
            <a:endParaRPr dirty="0" i="1" kern="0" lang="ru-RU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" t="71"/>
          <a:stretch/>
        </p:blipFill>
        <p:spPr>
          <a:xfrm>
            <a:off x="329398" y="749001"/>
            <a:ext cx="4840834" cy="2976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89" y="3789084"/>
            <a:ext cx="5334000" cy="29050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/>
          <a:stretch/>
        </p:blipFill>
        <p:spPr>
          <a:xfrm>
            <a:off x="5244723" y="749001"/>
            <a:ext cx="4592153" cy="29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5260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2" y="1049039"/>
            <a:ext cx="2726099" cy="4075854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497" y="5131876"/>
            <a:ext cx="2850854" cy="20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dirty="0" lang="ru-RU" smtClean="0" sz="1200">
              <a:solidFill>
                <a:schemeClr val="bg2">
                  <a:lumMod val="25000"/>
                </a:schemeClr>
              </a:solidFill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/>
            <a:r>
              <a:rPr dirty="0" lang="ru-RU" smtClean="0" sz="1200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Программа </a:t>
            </a:r>
            <a:r>
              <a:rPr dirty="0" lang="ru-RU" sz="1200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экстренной психологической помощи беременным несовершеннолетним, молодым матерям с новорожденными детьми </a:t>
            </a:r>
          </a:p>
          <a:p>
            <a:pPr algn="ctr"/>
            <a:r>
              <a:rPr b="1" dirty="0" lang="ru-RU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1" dirty="0" lang="ru-RU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Мы</a:t>
            </a:r>
            <a:r>
              <a:rPr b="1" dirty="0" lang="ru-RU">
                <a:solidFill>
                  <a:schemeClr val="bg2">
                    <a:lumMod val="25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с тобой!» </a:t>
            </a:r>
            <a:endParaRPr b="1" dirty="0" lang="ru-RU" smtClean="0">
              <a:solidFill>
                <a:schemeClr val="bg2">
                  <a:lumMod val="25000"/>
                </a:schemeClr>
              </a:solidFill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/>
            <a:endParaRPr b="1" dirty="0" lang="ru-RU" smtClean="0">
              <a:solidFill>
                <a:schemeClr val="bg2">
                  <a:lumMod val="25000"/>
                </a:schemeClr>
              </a:solidFill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/>
            <a:r>
              <a:rPr dirty="0" i="1" lang="ru-RU" smtClean="0" sz="1100">
                <a:solidFill>
                  <a:schemeClr val="accent1">
                    <a:lumMod val="50000"/>
                  </a:schemeClr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endParaRPr dirty="0" lang="ru-RU" sz="1100">
              <a:solidFill>
                <a:schemeClr val="accent1">
                  <a:lumMod val="50000"/>
                </a:schemeClr>
              </a:solidFill>
              <a:latin charset="0" panose="020F0502020204030204" pitchFamily="34" typeface="Calibri"/>
              <a:ea charset="0" panose="020F0502020204030204" pitchFamily="34" typeface="Calibri"/>
              <a:cs charset="0" panose="02020603050405020304" pitchFamily="18" typeface="Times New Roman"/>
            </a:endParaRPr>
          </a:p>
          <a:p>
            <a:pPr algn="ctr" defTabSz="457200" lvl="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dirty="0"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252" y="233916"/>
            <a:ext cx="9003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07943" lvl="0"/>
            <a:r>
              <a:rPr dirty="0" lang="ru-RU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Э</a:t>
            </a:r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кстренная </a:t>
            </a:r>
            <a:r>
              <a:rPr dirty="0" lang="ru-RU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психологическая </a:t>
            </a:r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помощь, оказывает педагог - психолог </a:t>
            </a:r>
            <a:endParaRPr dirty="0" lang="ru-RU" sz="2000">
              <a:solidFill>
                <a:schemeClr val="accent1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 defTabSz="1007943" lvl="0"/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ru-RU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несовершеннолетним </a:t>
            </a:r>
            <a:r>
              <a:rPr dirty="0" lang="ru-RU" smtClean="0" sz="2000">
                <a:solidFill>
                  <a:schemeClr val="accent1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беременным</a:t>
            </a:r>
            <a:endParaRPr dirty="0" lang="ru-RU" sz="2000">
              <a:solidFill>
                <a:schemeClr val="accent1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8" y="1188087"/>
            <a:ext cx="3718041" cy="2660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/>
          <a:stretch/>
        </p:blipFill>
        <p:spPr>
          <a:xfrm>
            <a:off x="3178798" y="4077907"/>
            <a:ext cx="4080423" cy="2380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2" y="1238331"/>
            <a:ext cx="2401324" cy="52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6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7" y="936409"/>
            <a:ext cx="3285865" cy="475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4727" y="4749733"/>
            <a:ext cx="323960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ctr"/>
            <a:r>
              <a:rPr lang="ru-RU" sz="1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67534" y="284701"/>
            <a:ext cx="46020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Мамулька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07" y="3421024"/>
            <a:ext cx="5240338" cy="284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53307" y="1361919"/>
            <a:ext cx="4953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580"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3307" y="1561974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solidFill>
                  <a:srgbClr val="ECE9C6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по воспитанию ответственного отношения к материнству, развитию и укреплению материнских чувств, включая обучение навыкам ухода за новорожденными детьми </a:t>
            </a:r>
          </a:p>
          <a:p>
            <a:pPr lvl="0" algn="ctr"/>
            <a:r>
              <a:rPr lang="ru-RU" b="1" dirty="0">
                <a:solidFill>
                  <a:srgbClr val="ECE9C6">
                    <a:lumMod val="2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«Мать и дитя!» </a:t>
            </a:r>
          </a:p>
        </p:txBody>
      </p:sp>
    </p:spTree>
    <p:extLst>
      <p:ext uri="{BB962C8B-B14F-4D97-AF65-F5344CB8AC3E}">
        <p14:creationId xmlns:p14="http://schemas.microsoft.com/office/powerpoint/2010/main" val="276426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0" y="917670"/>
            <a:ext cx="9677835" cy="581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7438" y="403858"/>
            <a:ext cx="4219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материнства «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Мамулька»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04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49496"/>
              </p:ext>
            </p:extLst>
          </p:nvPr>
        </p:nvGraphicFramePr>
        <p:xfrm>
          <a:off x="464024" y="0"/>
          <a:ext cx="9002404" cy="6845046"/>
        </p:xfrm>
        <a:graphic>
          <a:graphicData uri="http://schemas.openxmlformats.org/drawingml/2006/table">
            <a:tbl>
              <a:tblPr firstRow="1" bandRow="1"/>
              <a:tblGrid>
                <a:gridCol w="472056"/>
                <a:gridCol w="4053448"/>
                <a:gridCol w="739432"/>
                <a:gridCol w="753915"/>
                <a:gridCol w="870921"/>
                <a:gridCol w="2112632"/>
              </a:tblGrid>
              <a:tr h="2234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Направление, тема занятия/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часов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специалисты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44693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3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Арт – терапия.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1290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Первые дни жизни новорожденного. Первые осмотры, анализы, прививки.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Анатомо-физиологические особенности новорожденного.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Транзиторные состояния (физиологическая желтуха, потеря веса и др.).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 детской поликлиники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23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Песочная терапия.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4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Грудное вскармливание. Рациональное питание кормящей матери.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 детской поликлиники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223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Аутотренинг.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- психолог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6323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Профилактические прививки новорожденного. Медицинская аптечка. Создание дома условий для новорожденного. Обработка пупочной раны.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 детской поликлиники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264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Консультация № 1. Правовые и социальные вопросы по действующим нормам законодательства (правило оформления родовых сертификатов, пособия по беременности и родам, документы для новорожденного, выплаты на ребенка в иркутской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области).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Юрисконсульт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469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Уход за ребенком первого года жизни.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мин.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 детской поликлиники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340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№2.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Невыполнение родительских обязанностей и их последствия. Жестокое обращение с детьми: что это такое? Виды ответственности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 за неисполнение или ненадлежащее исполнение своих обязанностей по воспитанию детей.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мин.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Юрисконсульт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15459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 (2).jpg" id="4" name="Содержимое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" y="3704574"/>
            <a:ext cx="5385783" cy="30224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70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3696741"/>
            <a:ext cx="4039737" cy="30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изображение_viber_2022-11-28_17-40-09-959" id="8" name="Picture 3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" r="-2020" t="60"/>
          <a:stretch/>
        </p:blipFill>
        <p:spPr bwMode="auto">
          <a:xfrm>
            <a:off x="182529" y="698866"/>
            <a:ext cx="5872983" cy="292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312" y="755256"/>
            <a:ext cx="3830827" cy="2873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329" y="113882"/>
            <a:ext cx="9703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b="1" dirty="0" lang="ru-RU" sz="1600">
                <a:solidFill>
                  <a:srgbClr val="873624">
                    <a:lumMod val="50000"/>
                  </a:srgbClr>
                </a:solidFill>
                <a:latin charset="0" pitchFamily="18" typeface="Times New Roman"/>
                <a:cs charset="0" pitchFamily="18" typeface="Times New Roman"/>
              </a:rPr>
              <a:t>В рамках взаимодействия проводятся занятия с привлечением фельдшера-педагога по акушерству и гинекологии, студентов ОГБПУ «</a:t>
            </a:r>
            <a:r>
              <a:rPr b="1" dirty="0" err="1" lang="ru-RU" sz="1600">
                <a:solidFill>
                  <a:srgbClr val="873624">
                    <a:lumMod val="50000"/>
                  </a:srgbClr>
                </a:solidFill>
                <a:latin charset="0" pitchFamily="18" typeface="Times New Roman"/>
                <a:cs charset="0" pitchFamily="18" typeface="Times New Roman"/>
              </a:rPr>
              <a:t>Нижнеудинского</a:t>
            </a:r>
            <a:r>
              <a:rPr b="1" dirty="0" lang="ru-RU" sz="1600">
                <a:solidFill>
                  <a:srgbClr val="873624">
                    <a:lumMod val="50000"/>
                  </a:srgbClr>
                </a:solidFill>
                <a:latin charset="0" pitchFamily="18" typeface="Times New Roman"/>
                <a:cs charset="0" pitchFamily="18" typeface="Times New Roman"/>
              </a:rPr>
              <a:t> медицинского училища»</a:t>
            </a:r>
            <a:endParaRPr b="1" dirty="0" lang="ru-RU" sz="1600">
              <a:solidFill>
                <a:srgbClr val="87362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708</Words>
  <Application>Microsoft Office PowerPoint</Application>
  <PresentationFormat>Лист A4 (210x297 мм)</PresentationFormat>
  <Paragraphs>128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Мария Ивановна, специалист по социальной работе</dc:title>
  <dc:creator>Плотникова</dc:creator>
  <cp:lastModifiedBy>17 ОТ ПРОГРАММИСТ-1</cp:lastModifiedBy>
  <cp:revision>320</cp:revision>
  <cp:lastPrinted>2023-05-10T06:22:19Z</cp:lastPrinted>
  <dcterms:created xsi:type="dcterms:W3CDTF">2021-11-29T05:23:43Z</dcterms:created>
  <dcterms:modified xsi:type="dcterms:W3CDTF">2024-07-19T07:23:49Z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2275831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