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74" r:id="rId3"/>
    <p:sldId id="258" r:id="rId4"/>
    <p:sldId id="281" r:id="rId5"/>
    <p:sldId id="278" r:id="rId6"/>
    <p:sldId id="279" r:id="rId7"/>
    <p:sldId id="259" r:id="rId8"/>
    <p:sldId id="270" r:id="rId9"/>
    <p:sldId id="272" r:id="rId10"/>
    <p:sldId id="280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3529" autoAdjust="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9B1F1-5750-44DF-8BAC-4DA398956D79}" type="doc">
      <dgm:prSet loTypeId="urn:microsoft.com/office/officeart/2005/8/layout/hList7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5A38E3-D3C5-4920-9C06-9E7A487E47E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бесплодие</a:t>
          </a:r>
          <a:endParaRPr lang="ru-RU" b="1" dirty="0">
            <a:solidFill>
              <a:schemeClr val="tx2"/>
            </a:solidFill>
          </a:endParaRPr>
        </a:p>
      </dgm:t>
    </dgm:pt>
    <dgm:pt modelId="{9547B0AF-FCD3-4BE4-A3EA-D760ADE48439}" type="parTrans" cxnId="{8FC6955F-BBFE-4D1D-95F4-DC70C797293B}">
      <dgm:prSet/>
      <dgm:spPr/>
      <dgm:t>
        <a:bodyPr/>
        <a:lstStyle/>
        <a:p>
          <a:endParaRPr lang="ru-RU"/>
        </a:p>
      </dgm:t>
    </dgm:pt>
    <dgm:pt modelId="{B7AD8702-D288-49BF-9620-CC37921D1C0B}" type="sibTrans" cxnId="{8FC6955F-BBFE-4D1D-95F4-DC70C797293B}">
      <dgm:prSet/>
      <dgm:spPr/>
      <dgm:t>
        <a:bodyPr/>
        <a:lstStyle/>
        <a:p>
          <a:endParaRPr lang="ru-RU"/>
        </a:p>
      </dgm:t>
    </dgm:pt>
    <dgm:pt modelId="{EB738CC8-10C7-46FB-BAEB-3A49E74C5B1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проблемы с потенцией</a:t>
          </a:r>
          <a:endParaRPr lang="ru-RU" b="1" dirty="0">
            <a:solidFill>
              <a:schemeClr val="tx2"/>
            </a:solidFill>
          </a:endParaRPr>
        </a:p>
      </dgm:t>
    </dgm:pt>
    <dgm:pt modelId="{60A23FEC-0481-422E-B058-9C3321076AEE}" type="parTrans" cxnId="{8EAECA0C-7049-46D1-8B0F-1F3D21AF03DA}">
      <dgm:prSet/>
      <dgm:spPr/>
      <dgm:t>
        <a:bodyPr/>
        <a:lstStyle/>
        <a:p>
          <a:endParaRPr lang="ru-RU"/>
        </a:p>
      </dgm:t>
    </dgm:pt>
    <dgm:pt modelId="{79B2FA8A-286C-45AF-B99B-28706E02ABEA}" type="sibTrans" cxnId="{8EAECA0C-7049-46D1-8B0F-1F3D21AF03DA}">
      <dgm:prSet/>
      <dgm:spPr/>
      <dgm:t>
        <a:bodyPr/>
        <a:lstStyle/>
        <a:p>
          <a:endParaRPr lang="ru-RU"/>
        </a:p>
      </dgm:t>
    </dgm:pt>
    <dgm:pt modelId="{1B9ECD32-F7BC-4811-8B90-E7B7E1761A7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онкологические заболевания</a:t>
          </a:r>
          <a:endParaRPr lang="ru-RU" b="1" dirty="0">
            <a:solidFill>
              <a:schemeClr val="tx2"/>
            </a:solidFill>
          </a:endParaRPr>
        </a:p>
      </dgm:t>
    </dgm:pt>
    <dgm:pt modelId="{C36E68C8-C2B1-4A60-8DAB-1DC729607FE7}" type="parTrans" cxnId="{6065B555-D2E0-4047-822C-E289C7E36D9D}">
      <dgm:prSet/>
      <dgm:spPr/>
      <dgm:t>
        <a:bodyPr/>
        <a:lstStyle/>
        <a:p>
          <a:endParaRPr lang="ru-RU"/>
        </a:p>
      </dgm:t>
    </dgm:pt>
    <dgm:pt modelId="{2639EA94-E1F2-45A3-9DCB-B4BC391BBB5D}" type="sibTrans" cxnId="{6065B555-D2E0-4047-822C-E289C7E36D9D}">
      <dgm:prSet/>
      <dgm:spPr/>
      <dgm:t>
        <a:bodyPr/>
        <a:lstStyle/>
        <a:p>
          <a:endParaRPr lang="ru-RU"/>
        </a:p>
      </dgm:t>
    </dgm:pt>
    <dgm:pt modelId="{86BE4F00-107E-4206-AC07-FED75AE9E28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поражения кожи и суставов</a:t>
          </a:r>
          <a:endParaRPr lang="ru-RU" b="1" dirty="0">
            <a:solidFill>
              <a:schemeClr val="tx2"/>
            </a:solidFill>
          </a:endParaRPr>
        </a:p>
      </dgm:t>
    </dgm:pt>
    <dgm:pt modelId="{BC72D05B-0E89-475D-B93C-0017CF2E634B}" type="parTrans" cxnId="{BF8A4234-079A-46E0-8758-CF3936FC00BD}">
      <dgm:prSet/>
      <dgm:spPr/>
      <dgm:t>
        <a:bodyPr/>
        <a:lstStyle/>
        <a:p>
          <a:endParaRPr lang="ru-RU"/>
        </a:p>
      </dgm:t>
    </dgm:pt>
    <dgm:pt modelId="{E6390295-8EF7-4FE7-BC8E-4D31399DA361}" type="sibTrans" cxnId="{BF8A4234-079A-46E0-8758-CF3936FC00BD}">
      <dgm:prSet/>
      <dgm:spPr/>
      <dgm:t>
        <a:bodyPr/>
        <a:lstStyle/>
        <a:p>
          <a:endParaRPr lang="ru-RU"/>
        </a:p>
      </dgm:t>
    </dgm:pt>
    <dgm:pt modelId="{89B9C472-99C3-436F-AE24-BA9906410B8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потеря зрения и другие осложнения</a:t>
          </a:r>
          <a:endParaRPr lang="ru-RU" b="1" dirty="0">
            <a:solidFill>
              <a:schemeClr val="tx2"/>
            </a:solidFill>
          </a:endParaRPr>
        </a:p>
      </dgm:t>
    </dgm:pt>
    <dgm:pt modelId="{C8F87E44-C2C3-4A1C-9EA9-6F1CD0A2E41E}" type="parTrans" cxnId="{4DBB9B7F-0217-491D-BE4B-90D30EF3953F}">
      <dgm:prSet/>
      <dgm:spPr/>
      <dgm:t>
        <a:bodyPr/>
        <a:lstStyle/>
        <a:p>
          <a:endParaRPr lang="ru-RU"/>
        </a:p>
      </dgm:t>
    </dgm:pt>
    <dgm:pt modelId="{96C58F58-2F56-428A-91F4-F1AF220F4FAB}" type="sibTrans" cxnId="{4DBB9B7F-0217-491D-BE4B-90D30EF3953F}">
      <dgm:prSet/>
      <dgm:spPr/>
      <dgm:t>
        <a:bodyPr/>
        <a:lstStyle/>
        <a:p>
          <a:endParaRPr lang="ru-RU"/>
        </a:p>
      </dgm:t>
    </dgm:pt>
    <dgm:pt modelId="{0417B1E0-ADFD-4A60-B1E0-482D057D5F4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параличи</a:t>
          </a:r>
          <a:endParaRPr lang="ru-RU" b="1" dirty="0">
            <a:solidFill>
              <a:schemeClr val="tx2"/>
            </a:solidFill>
          </a:endParaRPr>
        </a:p>
      </dgm:t>
    </dgm:pt>
    <dgm:pt modelId="{7D49B526-9001-49FA-8CAE-0B8DC66B2C08}" type="sibTrans" cxnId="{CB0C3030-48FB-48C6-BA24-A1AE459A035A}">
      <dgm:prSet/>
      <dgm:spPr/>
      <dgm:t>
        <a:bodyPr/>
        <a:lstStyle/>
        <a:p>
          <a:endParaRPr lang="ru-RU"/>
        </a:p>
      </dgm:t>
    </dgm:pt>
    <dgm:pt modelId="{9CF5B091-5D57-4BBD-9D65-58C72B942890}" type="parTrans" cxnId="{CB0C3030-48FB-48C6-BA24-A1AE459A035A}">
      <dgm:prSet/>
      <dgm:spPr/>
      <dgm:t>
        <a:bodyPr/>
        <a:lstStyle/>
        <a:p>
          <a:endParaRPr lang="ru-RU"/>
        </a:p>
      </dgm:t>
    </dgm:pt>
    <dgm:pt modelId="{5AF0B9C6-EA68-4C5B-9230-EEFB88E2BAE5}" type="pres">
      <dgm:prSet presAssocID="{1EF9B1F1-5750-44DF-8BAC-4DA398956D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56887-DD21-4508-BE85-23B059C2E8CB}" type="pres">
      <dgm:prSet presAssocID="{1EF9B1F1-5750-44DF-8BAC-4DA398956D79}" presName="fgShape" presStyleLbl="fgShp" presStyleIdx="0" presStyleCnt="1"/>
      <dgm:spPr/>
    </dgm:pt>
    <dgm:pt modelId="{42B0E0E8-61EF-41B6-8FE9-CC71182A4BC2}" type="pres">
      <dgm:prSet presAssocID="{1EF9B1F1-5750-44DF-8BAC-4DA398956D79}" presName="linComp" presStyleCnt="0"/>
      <dgm:spPr/>
    </dgm:pt>
    <dgm:pt modelId="{E5D27808-15A8-4DB7-9B30-0CF6E12641E9}" type="pres">
      <dgm:prSet presAssocID="{905A38E3-D3C5-4920-9C06-9E7A487E47EC}" presName="compNode" presStyleCnt="0"/>
      <dgm:spPr/>
    </dgm:pt>
    <dgm:pt modelId="{39E49281-E6CB-4727-816E-06BB07D6FC48}" type="pres">
      <dgm:prSet presAssocID="{905A38E3-D3C5-4920-9C06-9E7A487E47EC}" presName="bkgdShape" presStyleLbl="node1" presStyleIdx="0" presStyleCnt="6"/>
      <dgm:spPr/>
      <dgm:t>
        <a:bodyPr/>
        <a:lstStyle/>
        <a:p>
          <a:endParaRPr lang="ru-RU"/>
        </a:p>
      </dgm:t>
    </dgm:pt>
    <dgm:pt modelId="{96792DFE-CAAA-44A3-966F-E5452AD7DCB0}" type="pres">
      <dgm:prSet presAssocID="{905A38E3-D3C5-4920-9C06-9E7A487E47EC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6B3DC-08E5-40AD-90E2-01F7342AC449}" type="pres">
      <dgm:prSet presAssocID="{905A38E3-D3C5-4920-9C06-9E7A487E47EC}" presName="invisiNode" presStyleLbl="node1" presStyleIdx="0" presStyleCnt="6"/>
      <dgm:spPr/>
    </dgm:pt>
    <dgm:pt modelId="{F0DD89F3-710F-43E6-90E9-D7E38760AA35}" type="pres">
      <dgm:prSet presAssocID="{905A38E3-D3C5-4920-9C06-9E7A487E47EC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E2C4F985-2ED6-42BA-9595-979BCC57DB11}" type="pres">
      <dgm:prSet presAssocID="{B7AD8702-D288-49BF-9620-CC37921D1C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B8BE45-CF9F-4A83-9B34-5D236B35C092}" type="pres">
      <dgm:prSet presAssocID="{EB738CC8-10C7-46FB-BAEB-3A49E74C5B11}" presName="compNode" presStyleCnt="0"/>
      <dgm:spPr/>
    </dgm:pt>
    <dgm:pt modelId="{3AD25EB2-7E3E-4705-AE27-7E50DF04A4BD}" type="pres">
      <dgm:prSet presAssocID="{EB738CC8-10C7-46FB-BAEB-3A49E74C5B11}" presName="bkgdShape" presStyleLbl="node1" presStyleIdx="1" presStyleCnt="6"/>
      <dgm:spPr/>
      <dgm:t>
        <a:bodyPr/>
        <a:lstStyle/>
        <a:p>
          <a:endParaRPr lang="ru-RU"/>
        </a:p>
      </dgm:t>
    </dgm:pt>
    <dgm:pt modelId="{841D2FB5-60D8-4B46-98AF-FD43F20D161E}" type="pres">
      <dgm:prSet presAssocID="{EB738CC8-10C7-46FB-BAEB-3A49E74C5B11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2D461-4F5A-41E2-9031-F80B0CCF2B81}" type="pres">
      <dgm:prSet presAssocID="{EB738CC8-10C7-46FB-BAEB-3A49E74C5B11}" presName="invisiNode" presStyleLbl="node1" presStyleIdx="1" presStyleCnt="6"/>
      <dgm:spPr/>
    </dgm:pt>
    <dgm:pt modelId="{1425F7E8-3206-4EAE-8370-45178C1B9825}" type="pres">
      <dgm:prSet presAssocID="{EB738CC8-10C7-46FB-BAEB-3A49E74C5B11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89465C-8663-4079-BCB1-77DF9ED4A282}" type="pres">
      <dgm:prSet presAssocID="{79B2FA8A-286C-45AF-B99B-28706E02AB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D7F7FE-E3C0-4E11-BCB4-A1F6192E2C51}" type="pres">
      <dgm:prSet presAssocID="{0417B1E0-ADFD-4A60-B1E0-482D057D5F47}" presName="compNode" presStyleCnt="0"/>
      <dgm:spPr/>
    </dgm:pt>
    <dgm:pt modelId="{B28E19A0-2EC4-447A-B150-7D4A3632C857}" type="pres">
      <dgm:prSet presAssocID="{0417B1E0-ADFD-4A60-B1E0-482D057D5F47}" presName="bkgdShape" presStyleLbl="node1" presStyleIdx="2" presStyleCnt="6"/>
      <dgm:spPr/>
      <dgm:t>
        <a:bodyPr/>
        <a:lstStyle/>
        <a:p>
          <a:endParaRPr lang="ru-RU"/>
        </a:p>
      </dgm:t>
    </dgm:pt>
    <dgm:pt modelId="{07986935-A838-44EA-9608-6B7E22E23ACD}" type="pres">
      <dgm:prSet presAssocID="{0417B1E0-ADFD-4A60-B1E0-482D057D5F47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BC1CA-DE2B-4870-B422-CCBE1F410E5C}" type="pres">
      <dgm:prSet presAssocID="{0417B1E0-ADFD-4A60-B1E0-482D057D5F47}" presName="invisiNode" presStyleLbl="node1" presStyleIdx="2" presStyleCnt="6"/>
      <dgm:spPr/>
    </dgm:pt>
    <dgm:pt modelId="{4D2A78EA-F81F-4393-93B6-D6EE88DB0AAE}" type="pres">
      <dgm:prSet presAssocID="{0417B1E0-ADFD-4A60-B1E0-482D057D5F4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7A37A0F-739A-4958-BC34-26B01E1A6E6A}" type="pres">
      <dgm:prSet presAssocID="{7D49B526-9001-49FA-8CAE-0B8DC66B2C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CE10D7-49D9-4605-ABFA-ED75F31F5BF9}" type="pres">
      <dgm:prSet presAssocID="{1B9ECD32-F7BC-4811-8B90-E7B7E1761A7C}" presName="compNode" presStyleCnt="0"/>
      <dgm:spPr/>
    </dgm:pt>
    <dgm:pt modelId="{0C9EB048-2AAD-436E-9D05-B71661EBD558}" type="pres">
      <dgm:prSet presAssocID="{1B9ECD32-F7BC-4811-8B90-E7B7E1761A7C}" presName="bkgdShape" presStyleLbl="node1" presStyleIdx="3" presStyleCnt="6"/>
      <dgm:spPr/>
      <dgm:t>
        <a:bodyPr/>
        <a:lstStyle/>
        <a:p>
          <a:endParaRPr lang="ru-RU"/>
        </a:p>
      </dgm:t>
    </dgm:pt>
    <dgm:pt modelId="{E3C4A6CF-F927-46F5-886A-EF44A91EEF54}" type="pres">
      <dgm:prSet presAssocID="{1B9ECD32-F7BC-4811-8B90-E7B7E1761A7C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53C94-9B14-4093-AB9E-CCD41DBEFD4D}" type="pres">
      <dgm:prSet presAssocID="{1B9ECD32-F7BC-4811-8B90-E7B7E1761A7C}" presName="invisiNode" presStyleLbl="node1" presStyleIdx="3" presStyleCnt="6"/>
      <dgm:spPr/>
    </dgm:pt>
    <dgm:pt modelId="{2D5BB4FD-3054-456C-A8D6-8BEEB46CE1AC}" type="pres">
      <dgm:prSet presAssocID="{1B9ECD32-F7BC-4811-8B90-E7B7E1761A7C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8067BB0-26F1-4B0E-AE28-24DC8C0F9496}" type="pres">
      <dgm:prSet presAssocID="{2639EA94-E1F2-45A3-9DCB-B4BC391BBB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07DA50-5EAA-448F-A0A5-470BBF2ED8A4}" type="pres">
      <dgm:prSet presAssocID="{86BE4F00-107E-4206-AC07-FED75AE9E28E}" presName="compNode" presStyleCnt="0"/>
      <dgm:spPr/>
    </dgm:pt>
    <dgm:pt modelId="{8A34FF13-0E74-452A-921C-E554673AD1F7}" type="pres">
      <dgm:prSet presAssocID="{86BE4F00-107E-4206-AC07-FED75AE9E28E}" presName="bkgdShape" presStyleLbl="node1" presStyleIdx="4" presStyleCnt="6"/>
      <dgm:spPr/>
      <dgm:t>
        <a:bodyPr/>
        <a:lstStyle/>
        <a:p>
          <a:endParaRPr lang="ru-RU"/>
        </a:p>
      </dgm:t>
    </dgm:pt>
    <dgm:pt modelId="{C40A43E5-0CAA-417D-8D34-2712C6A47212}" type="pres">
      <dgm:prSet presAssocID="{86BE4F00-107E-4206-AC07-FED75AE9E28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AC6CA-A2DA-4F53-8664-392030E116CB}" type="pres">
      <dgm:prSet presAssocID="{86BE4F00-107E-4206-AC07-FED75AE9E28E}" presName="invisiNode" presStyleLbl="node1" presStyleIdx="4" presStyleCnt="6"/>
      <dgm:spPr/>
    </dgm:pt>
    <dgm:pt modelId="{03C416EE-6050-4EE7-BCA9-4959AA0E7D18}" type="pres">
      <dgm:prSet presAssocID="{86BE4F00-107E-4206-AC07-FED75AE9E28E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FCCE2BD-1F73-4FC1-81F5-EEB19CE6AD14}" type="pres">
      <dgm:prSet presAssocID="{E6390295-8EF7-4FE7-BC8E-4D31399DA3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25308B-F40D-4E66-ACF5-0766FD5663D1}" type="pres">
      <dgm:prSet presAssocID="{89B9C472-99C3-436F-AE24-BA9906410B84}" presName="compNode" presStyleCnt="0"/>
      <dgm:spPr/>
    </dgm:pt>
    <dgm:pt modelId="{87BEB8C9-6887-4EC0-8C61-828C8679541F}" type="pres">
      <dgm:prSet presAssocID="{89B9C472-99C3-436F-AE24-BA9906410B84}" presName="bkgdShape" presStyleLbl="node1" presStyleIdx="5" presStyleCnt="6"/>
      <dgm:spPr/>
      <dgm:t>
        <a:bodyPr/>
        <a:lstStyle/>
        <a:p>
          <a:endParaRPr lang="ru-RU"/>
        </a:p>
      </dgm:t>
    </dgm:pt>
    <dgm:pt modelId="{255A1B50-9E96-462B-903E-6DE9BEE2206D}" type="pres">
      <dgm:prSet presAssocID="{89B9C472-99C3-436F-AE24-BA9906410B84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83121-A758-45A5-80F5-46BC57B331C2}" type="pres">
      <dgm:prSet presAssocID="{89B9C472-99C3-436F-AE24-BA9906410B84}" presName="invisiNode" presStyleLbl="node1" presStyleIdx="5" presStyleCnt="6"/>
      <dgm:spPr/>
    </dgm:pt>
    <dgm:pt modelId="{DF974E63-B9ED-4107-90A8-3DB4C9F36603}" type="pres">
      <dgm:prSet presAssocID="{89B9C472-99C3-436F-AE24-BA9906410B84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B0C3030-48FB-48C6-BA24-A1AE459A035A}" srcId="{1EF9B1F1-5750-44DF-8BAC-4DA398956D79}" destId="{0417B1E0-ADFD-4A60-B1E0-482D057D5F47}" srcOrd="2" destOrd="0" parTransId="{9CF5B091-5D57-4BBD-9D65-58C72B942890}" sibTransId="{7D49B526-9001-49FA-8CAE-0B8DC66B2C08}"/>
    <dgm:cxn modelId="{7C284FEA-138A-4E6D-B17D-A10CB964D2A9}" type="presOf" srcId="{EB738CC8-10C7-46FB-BAEB-3A49E74C5B11}" destId="{841D2FB5-60D8-4B46-98AF-FD43F20D161E}" srcOrd="1" destOrd="0" presId="urn:microsoft.com/office/officeart/2005/8/layout/hList7"/>
    <dgm:cxn modelId="{A7B0FF3C-A4EB-4FF8-8B5A-165B56777484}" type="presOf" srcId="{1B9ECD32-F7BC-4811-8B90-E7B7E1761A7C}" destId="{0C9EB048-2AAD-436E-9D05-B71661EBD558}" srcOrd="0" destOrd="0" presId="urn:microsoft.com/office/officeart/2005/8/layout/hList7"/>
    <dgm:cxn modelId="{EBD7ED28-A048-4117-B0E2-409E3A3811AE}" type="presOf" srcId="{EB738CC8-10C7-46FB-BAEB-3A49E74C5B11}" destId="{3AD25EB2-7E3E-4705-AE27-7E50DF04A4BD}" srcOrd="0" destOrd="0" presId="urn:microsoft.com/office/officeart/2005/8/layout/hList7"/>
    <dgm:cxn modelId="{E02EB0BC-E8E7-49FB-A8FE-25213DC06A30}" type="presOf" srcId="{7D49B526-9001-49FA-8CAE-0B8DC66B2C08}" destId="{D7A37A0F-739A-4958-BC34-26B01E1A6E6A}" srcOrd="0" destOrd="0" presId="urn:microsoft.com/office/officeart/2005/8/layout/hList7"/>
    <dgm:cxn modelId="{A830A1B8-8703-4EF5-B884-C49F91A610EA}" type="presOf" srcId="{1EF9B1F1-5750-44DF-8BAC-4DA398956D79}" destId="{5AF0B9C6-EA68-4C5B-9230-EEFB88E2BAE5}" srcOrd="0" destOrd="0" presId="urn:microsoft.com/office/officeart/2005/8/layout/hList7"/>
    <dgm:cxn modelId="{900A7D74-238B-4884-A4CA-DF0D426F9FAA}" type="presOf" srcId="{79B2FA8A-286C-45AF-B99B-28706E02ABEA}" destId="{DB89465C-8663-4079-BCB1-77DF9ED4A282}" srcOrd="0" destOrd="0" presId="urn:microsoft.com/office/officeart/2005/8/layout/hList7"/>
    <dgm:cxn modelId="{2BEEE3C4-2F64-40E4-AE07-363090720FA7}" type="presOf" srcId="{905A38E3-D3C5-4920-9C06-9E7A487E47EC}" destId="{96792DFE-CAAA-44A3-966F-E5452AD7DCB0}" srcOrd="1" destOrd="0" presId="urn:microsoft.com/office/officeart/2005/8/layout/hList7"/>
    <dgm:cxn modelId="{4DBB9B7F-0217-491D-BE4B-90D30EF3953F}" srcId="{1EF9B1F1-5750-44DF-8BAC-4DA398956D79}" destId="{89B9C472-99C3-436F-AE24-BA9906410B84}" srcOrd="5" destOrd="0" parTransId="{C8F87E44-C2C3-4A1C-9EA9-6F1CD0A2E41E}" sibTransId="{96C58F58-2F56-428A-91F4-F1AF220F4FAB}"/>
    <dgm:cxn modelId="{F50BE3F0-98CD-41BC-BCD6-B91DC0DDF47E}" type="presOf" srcId="{0417B1E0-ADFD-4A60-B1E0-482D057D5F47}" destId="{B28E19A0-2EC4-447A-B150-7D4A3632C857}" srcOrd="0" destOrd="0" presId="urn:microsoft.com/office/officeart/2005/8/layout/hList7"/>
    <dgm:cxn modelId="{6065B555-D2E0-4047-822C-E289C7E36D9D}" srcId="{1EF9B1F1-5750-44DF-8BAC-4DA398956D79}" destId="{1B9ECD32-F7BC-4811-8B90-E7B7E1761A7C}" srcOrd="3" destOrd="0" parTransId="{C36E68C8-C2B1-4A60-8DAB-1DC729607FE7}" sibTransId="{2639EA94-E1F2-45A3-9DCB-B4BC391BBB5D}"/>
    <dgm:cxn modelId="{35E36E01-478C-4B93-B30B-EB2D9A373E3C}" type="presOf" srcId="{86BE4F00-107E-4206-AC07-FED75AE9E28E}" destId="{C40A43E5-0CAA-417D-8D34-2712C6A47212}" srcOrd="1" destOrd="0" presId="urn:microsoft.com/office/officeart/2005/8/layout/hList7"/>
    <dgm:cxn modelId="{BF8A4234-079A-46E0-8758-CF3936FC00BD}" srcId="{1EF9B1F1-5750-44DF-8BAC-4DA398956D79}" destId="{86BE4F00-107E-4206-AC07-FED75AE9E28E}" srcOrd="4" destOrd="0" parTransId="{BC72D05B-0E89-475D-B93C-0017CF2E634B}" sibTransId="{E6390295-8EF7-4FE7-BC8E-4D31399DA361}"/>
    <dgm:cxn modelId="{BEFFBEBD-BBEC-4274-B517-4E5046DA2F33}" type="presOf" srcId="{1B9ECD32-F7BC-4811-8B90-E7B7E1761A7C}" destId="{E3C4A6CF-F927-46F5-886A-EF44A91EEF54}" srcOrd="1" destOrd="0" presId="urn:microsoft.com/office/officeart/2005/8/layout/hList7"/>
    <dgm:cxn modelId="{8FC6955F-BBFE-4D1D-95F4-DC70C797293B}" srcId="{1EF9B1F1-5750-44DF-8BAC-4DA398956D79}" destId="{905A38E3-D3C5-4920-9C06-9E7A487E47EC}" srcOrd="0" destOrd="0" parTransId="{9547B0AF-FCD3-4BE4-A3EA-D760ADE48439}" sibTransId="{B7AD8702-D288-49BF-9620-CC37921D1C0B}"/>
    <dgm:cxn modelId="{A4879CBB-88F0-4380-8181-AFA16E3E678C}" type="presOf" srcId="{2639EA94-E1F2-45A3-9DCB-B4BC391BBB5D}" destId="{D8067BB0-26F1-4B0E-AE28-24DC8C0F9496}" srcOrd="0" destOrd="0" presId="urn:microsoft.com/office/officeart/2005/8/layout/hList7"/>
    <dgm:cxn modelId="{46BFE305-4228-4A70-852C-30AB6F7CD3E8}" type="presOf" srcId="{89B9C472-99C3-436F-AE24-BA9906410B84}" destId="{87BEB8C9-6887-4EC0-8C61-828C8679541F}" srcOrd="0" destOrd="0" presId="urn:microsoft.com/office/officeart/2005/8/layout/hList7"/>
    <dgm:cxn modelId="{3F2C3AA8-3DB6-4015-8EE4-BB5D1EB30D28}" type="presOf" srcId="{89B9C472-99C3-436F-AE24-BA9906410B84}" destId="{255A1B50-9E96-462B-903E-6DE9BEE2206D}" srcOrd="1" destOrd="0" presId="urn:microsoft.com/office/officeart/2005/8/layout/hList7"/>
    <dgm:cxn modelId="{B10AC5FA-1301-49C8-A6B1-02D951DD1C0F}" type="presOf" srcId="{0417B1E0-ADFD-4A60-B1E0-482D057D5F47}" destId="{07986935-A838-44EA-9608-6B7E22E23ACD}" srcOrd="1" destOrd="0" presId="urn:microsoft.com/office/officeart/2005/8/layout/hList7"/>
    <dgm:cxn modelId="{8EAECA0C-7049-46D1-8B0F-1F3D21AF03DA}" srcId="{1EF9B1F1-5750-44DF-8BAC-4DA398956D79}" destId="{EB738CC8-10C7-46FB-BAEB-3A49E74C5B11}" srcOrd="1" destOrd="0" parTransId="{60A23FEC-0481-422E-B058-9C3321076AEE}" sibTransId="{79B2FA8A-286C-45AF-B99B-28706E02ABEA}"/>
    <dgm:cxn modelId="{CC513340-8459-43BC-A0D4-E6C3E73B2714}" type="presOf" srcId="{E6390295-8EF7-4FE7-BC8E-4D31399DA361}" destId="{8FCCE2BD-1F73-4FC1-81F5-EEB19CE6AD14}" srcOrd="0" destOrd="0" presId="urn:microsoft.com/office/officeart/2005/8/layout/hList7"/>
    <dgm:cxn modelId="{C3386A05-E67D-4C49-96F0-BBD1CAE10C76}" type="presOf" srcId="{B7AD8702-D288-49BF-9620-CC37921D1C0B}" destId="{E2C4F985-2ED6-42BA-9595-979BCC57DB11}" srcOrd="0" destOrd="0" presId="urn:microsoft.com/office/officeart/2005/8/layout/hList7"/>
    <dgm:cxn modelId="{4D3CEE62-C4A7-496F-A37A-ADF727C50A9C}" type="presOf" srcId="{86BE4F00-107E-4206-AC07-FED75AE9E28E}" destId="{8A34FF13-0E74-452A-921C-E554673AD1F7}" srcOrd="0" destOrd="0" presId="urn:microsoft.com/office/officeart/2005/8/layout/hList7"/>
    <dgm:cxn modelId="{5051B68D-F657-4B91-825E-BFE1FE1CC85C}" type="presOf" srcId="{905A38E3-D3C5-4920-9C06-9E7A487E47EC}" destId="{39E49281-E6CB-4727-816E-06BB07D6FC48}" srcOrd="0" destOrd="0" presId="urn:microsoft.com/office/officeart/2005/8/layout/hList7"/>
    <dgm:cxn modelId="{15950F83-B22F-4BC4-B153-D1F6668077FB}" type="presParOf" srcId="{5AF0B9C6-EA68-4C5B-9230-EEFB88E2BAE5}" destId="{88456887-DD21-4508-BE85-23B059C2E8CB}" srcOrd="0" destOrd="0" presId="urn:microsoft.com/office/officeart/2005/8/layout/hList7"/>
    <dgm:cxn modelId="{B0776CA0-6879-43D5-BD5B-D5004E44B8BC}" type="presParOf" srcId="{5AF0B9C6-EA68-4C5B-9230-EEFB88E2BAE5}" destId="{42B0E0E8-61EF-41B6-8FE9-CC71182A4BC2}" srcOrd="1" destOrd="0" presId="urn:microsoft.com/office/officeart/2005/8/layout/hList7"/>
    <dgm:cxn modelId="{12D630D5-590F-4CA3-8FA7-17C9549B2E67}" type="presParOf" srcId="{42B0E0E8-61EF-41B6-8FE9-CC71182A4BC2}" destId="{E5D27808-15A8-4DB7-9B30-0CF6E12641E9}" srcOrd="0" destOrd="0" presId="urn:microsoft.com/office/officeart/2005/8/layout/hList7"/>
    <dgm:cxn modelId="{E1DE613B-0A32-4408-8BA4-2083D4E98EDC}" type="presParOf" srcId="{E5D27808-15A8-4DB7-9B30-0CF6E12641E9}" destId="{39E49281-E6CB-4727-816E-06BB07D6FC48}" srcOrd="0" destOrd="0" presId="urn:microsoft.com/office/officeart/2005/8/layout/hList7"/>
    <dgm:cxn modelId="{F05626B0-82B0-4620-B000-3FA77FA6841A}" type="presParOf" srcId="{E5D27808-15A8-4DB7-9B30-0CF6E12641E9}" destId="{96792DFE-CAAA-44A3-966F-E5452AD7DCB0}" srcOrd="1" destOrd="0" presId="urn:microsoft.com/office/officeart/2005/8/layout/hList7"/>
    <dgm:cxn modelId="{E827CED5-3E14-4613-ADDF-2484D0C2C345}" type="presParOf" srcId="{E5D27808-15A8-4DB7-9B30-0CF6E12641E9}" destId="{3B66B3DC-08E5-40AD-90E2-01F7342AC449}" srcOrd="2" destOrd="0" presId="urn:microsoft.com/office/officeart/2005/8/layout/hList7"/>
    <dgm:cxn modelId="{902FC47C-44D3-437C-8C0C-66B98741B8E9}" type="presParOf" srcId="{E5D27808-15A8-4DB7-9B30-0CF6E12641E9}" destId="{F0DD89F3-710F-43E6-90E9-D7E38760AA35}" srcOrd="3" destOrd="0" presId="urn:microsoft.com/office/officeart/2005/8/layout/hList7"/>
    <dgm:cxn modelId="{1811BDE4-B029-4985-B036-8A339EBB2CC3}" type="presParOf" srcId="{42B0E0E8-61EF-41B6-8FE9-CC71182A4BC2}" destId="{E2C4F985-2ED6-42BA-9595-979BCC57DB11}" srcOrd="1" destOrd="0" presId="urn:microsoft.com/office/officeart/2005/8/layout/hList7"/>
    <dgm:cxn modelId="{9A5981BA-E347-41D9-B0DB-324FDAD34911}" type="presParOf" srcId="{42B0E0E8-61EF-41B6-8FE9-CC71182A4BC2}" destId="{CAB8BE45-CF9F-4A83-9B34-5D236B35C092}" srcOrd="2" destOrd="0" presId="urn:microsoft.com/office/officeart/2005/8/layout/hList7"/>
    <dgm:cxn modelId="{00D8636A-1076-4627-AFC5-75BFECD77D6C}" type="presParOf" srcId="{CAB8BE45-CF9F-4A83-9B34-5D236B35C092}" destId="{3AD25EB2-7E3E-4705-AE27-7E50DF04A4BD}" srcOrd="0" destOrd="0" presId="urn:microsoft.com/office/officeart/2005/8/layout/hList7"/>
    <dgm:cxn modelId="{20165C32-D433-4A46-BBCE-D42E2A441A51}" type="presParOf" srcId="{CAB8BE45-CF9F-4A83-9B34-5D236B35C092}" destId="{841D2FB5-60D8-4B46-98AF-FD43F20D161E}" srcOrd="1" destOrd="0" presId="urn:microsoft.com/office/officeart/2005/8/layout/hList7"/>
    <dgm:cxn modelId="{A93256E5-7B2D-440E-944A-532347894316}" type="presParOf" srcId="{CAB8BE45-CF9F-4A83-9B34-5D236B35C092}" destId="{2BF2D461-4F5A-41E2-9031-F80B0CCF2B81}" srcOrd="2" destOrd="0" presId="urn:microsoft.com/office/officeart/2005/8/layout/hList7"/>
    <dgm:cxn modelId="{14889AD3-F507-4180-A770-445A9D5E864E}" type="presParOf" srcId="{CAB8BE45-CF9F-4A83-9B34-5D236B35C092}" destId="{1425F7E8-3206-4EAE-8370-45178C1B9825}" srcOrd="3" destOrd="0" presId="urn:microsoft.com/office/officeart/2005/8/layout/hList7"/>
    <dgm:cxn modelId="{938CCB20-21A3-4CCF-8CD9-68491622605D}" type="presParOf" srcId="{42B0E0E8-61EF-41B6-8FE9-CC71182A4BC2}" destId="{DB89465C-8663-4079-BCB1-77DF9ED4A282}" srcOrd="3" destOrd="0" presId="urn:microsoft.com/office/officeart/2005/8/layout/hList7"/>
    <dgm:cxn modelId="{A5443CDA-74A6-4F4B-A806-651B504B25D1}" type="presParOf" srcId="{42B0E0E8-61EF-41B6-8FE9-CC71182A4BC2}" destId="{5CD7F7FE-E3C0-4E11-BCB4-A1F6192E2C51}" srcOrd="4" destOrd="0" presId="urn:microsoft.com/office/officeart/2005/8/layout/hList7"/>
    <dgm:cxn modelId="{6CC2590F-6BDA-4A7D-A8CF-0FF315E85F91}" type="presParOf" srcId="{5CD7F7FE-E3C0-4E11-BCB4-A1F6192E2C51}" destId="{B28E19A0-2EC4-447A-B150-7D4A3632C857}" srcOrd="0" destOrd="0" presId="urn:microsoft.com/office/officeart/2005/8/layout/hList7"/>
    <dgm:cxn modelId="{81C273CC-D707-49AD-9598-70AF84364F4B}" type="presParOf" srcId="{5CD7F7FE-E3C0-4E11-BCB4-A1F6192E2C51}" destId="{07986935-A838-44EA-9608-6B7E22E23ACD}" srcOrd="1" destOrd="0" presId="urn:microsoft.com/office/officeart/2005/8/layout/hList7"/>
    <dgm:cxn modelId="{52BDE81D-F10C-43A9-8A98-C5AFB73161B8}" type="presParOf" srcId="{5CD7F7FE-E3C0-4E11-BCB4-A1F6192E2C51}" destId="{5EDBC1CA-DE2B-4870-B422-CCBE1F410E5C}" srcOrd="2" destOrd="0" presId="urn:microsoft.com/office/officeart/2005/8/layout/hList7"/>
    <dgm:cxn modelId="{FC4ECC30-A907-44BC-9CB4-C6C2FFC49A91}" type="presParOf" srcId="{5CD7F7FE-E3C0-4E11-BCB4-A1F6192E2C51}" destId="{4D2A78EA-F81F-4393-93B6-D6EE88DB0AAE}" srcOrd="3" destOrd="0" presId="urn:microsoft.com/office/officeart/2005/8/layout/hList7"/>
    <dgm:cxn modelId="{AD42DA29-CF52-4186-8B64-4E319944EC73}" type="presParOf" srcId="{42B0E0E8-61EF-41B6-8FE9-CC71182A4BC2}" destId="{D7A37A0F-739A-4958-BC34-26B01E1A6E6A}" srcOrd="5" destOrd="0" presId="urn:microsoft.com/office/officeart/2005/8/layout/hList7"/>
    <dgm:cxn modelId="{12B5B310-6C3A-409C-9674-ED33B3F20E7E}" type="presParOf" srcId="{42B0E0E8-61EF-41B6-8FE9-CC71182A4BC2}" destId="{CECE10D7-49D9-4605-ABFA-ED75F31F5BF9}" srcOrd="6" destOrd="0" presId="urn:microsoft.com/office/officeart/2005/8/layout/hList7"/>
    <dgm:cxn modelId="{1A04CCE4-2E84-4BA3-81D5-288205D752C3}" type="presParOf" srcId="{CECE10D7-49D9-4605-ABFA-ED75F31F5BF9}" destId="{0C9EB048-2AAD-436E-9D05-B71661EBD558}" srcOrd="0" destOrd="0" presId="urn:microsoft.com/office/officeart/2005/8/layout/hList7"/>
    <dgm:cxn modelId="{0E00B344-CD02-4C96-9506-B4FCF91322AB}" type="presParOf" srcId="{CECE10D7-49D9-4605-ABFA-ED75F31F5BF9}" destId="{E3C4A6CF-F927-46F5-886A-EF44A91EEF54}" srcOrd="1" destOrd="0" presId="urn:microsoft.com/office/officeart/2005/8/layout/hList7"/>
    <dgm:cxn modelId="{B1F352D9-E734-41E1-B658-427346A475C8}" type="presParOf" srcId="{CECE10D7-49D9-4605-ABFA-ED75F31F5BF9}" destId="{48C53C94-9B14-4093-AB9E-CCD41DBEFD4D}" srcOrd="2" destOrd="0" presId="urn:microsoft.com/office/officeart/2005/8/layout/hList7"/>
    <dgm:cxn modelId="{E523321B-B3E4-43FC-B4A0-E2A29831068C}" type="presParOf" srcId="{CECE10D7-49D9-4605-ABFA-ED75F31F5BF9}" destId="{2D5BB4FD-3054-456C-A8D6-8BEEB46CE1AC}" srcOrd="3" destOrd="0" presId="urn:microsoft.com/office/officeart/2005/8/layout/hList7"/>
    <dgm:cxn modelId="{73A022F9-EF18-4DB9-B2F7-F8DDCC187941}" type="presParOf" srcId="{42B0E0E8-61EF-41B6-8FE9-CC71182A4BC2}" destId="{D8067BB0-26F1-4B0E-AE28-24DC8C0F9496}" srcOrd="7" destOrd="0" presId="urn:microsoft.com/office/officeart/2005/8/layout/hList7"/>
    <dgm:cxn modelId="{CC18026F-A1D7-40F7-9E71-30C616492D21}" type="presParOf" srcId="{42B0E0E8-61EF-41B6-8FE9-CC71182A4BC2}" destId="{4207DA50-5EAA-448F-A0A5-470BBF2ED8A4}" srcOrd="8" destOrd="0" presId="urn:microsoft.com/office/officeart/2005/8/layout/hList7"/>
    <dgm:cxn modelId="{D8D63BD6-B915-4CA7-89A4-73EED2F9045E}" type="presParOf" srcId="{4207DA50-5EAA-448F-A0A5-470BBF2ED8A4}" destId="{8A34FF13-0E74-452A-921C-E554673AD1F7}" srcOrd="0" destOrd="0" presId="urn:microsoft.com/office/officeart/2005/8/layout/hList7"/>
    <dgm:cxn modelId="{504D58FD-4EC7-4DEA-8B4E-9897B0911D11}" type="presParOf" srcId="{4207DA50-5EAA-448F-A0A5-470BBF2ED8A4}" destId="{C40A43E5-0CAA-417D-8D34-2712C6A47212}" srcOrd="1" destOrd="0" presId="urn:microsoft.com/office/officeart/2005/8/layout/hList7"/>
    <dgm:cxn modelId="{3D3A230C-99B5-4191-A462-41AF9B7CB521}" type="presParOf" srcId="{4207DA50-5EAA-448F-A0A5-470BBF2ED8A4}" destId="{1C9AC6CA-A2DA-4F53-8664-392030E116CB}" srcOrd="2" destOrd="0" presId="urn:microsoft.com/office/officeart/2005/8/layout/hList7"/>
    <dgm:cxn modelId="{2B91666C-8474-4BA5-AC88-722105B609C6}" type="presParOf" srcId="{4207DA50-5EAA-448F-A0A5-470BBF2ED8A4}" destId="{03C416EE-6050-4EE7-BCA9-4959AA0E7D18}" srcOrd="3" destOrd="0" presId="urn:microsoft.com/office/officeart/2005/8/layout/hList7"/>
    <dgm:cxn modelId="{17738575-CB92-4CFF-9D90-28C057FEACE5}" type="presParOf" srcId="{42B0E0E8-61EF-41B6-8FE9-CC71182A4BC2}" destId="{8FCCE2BD-1F73-4FC1-81F5-EEB19CE6AD14}" srcOrd="9" destOrd="0" presId="urn:microsoft.com/office/officeart/2005/8/layout/hList7"/>
    <dgm:cxn modelId="{495ED165-161D-479B-856A-58C887408B75}" type="presParOf" srcId="{42B0E0E8-61EF-41B6-8FE9-CC71182A4BC2}" destId="{9D25308B-F40D-4E66-ACF5-0766FD5663D1}" srcOrd="10" destOrd="0" presId="urn:microsoft.com/office/officeart/2005/8/layout/hList7"/>
    <dgm:cxn modelId="{AC7D4B41-5C17-4CF3-995D-251682982582}" type="presParOf" srcId="{9D25308B-F40D-4E66-ACF5-0766FD5663D1}" destId="{87BEB8C9-6887-4EC0-8C61-828C8679541F}" srcOrd="0" destOrd="0" presId="urn:microsoft.com/office/officeart/2005/8/layout/hList7"/>
    <dgm:cxn modelId="{B45C889C-BC47-41D4-89BF-4F084CEFBDDD}" type="presParOf" srcId="{9D25308B-F40D-4E66-ACF5-0766FD5663D1}" destId="{255A1B50-9E96-462B-903E-6DE9BEE2206D}" srcOrd="1" destOrd="0" presId="urn:microsoft.com/office/officeart/2005/8/layout/hList7"/>
    <dgm:cxn modelId="{49F2B96C-BE52-483B-A28E-F238FB4B1ACD}" type="presParOf" srcId="{9D25308B-F40D-4E66-ACF5-0766FD5663D1}" destId="{77E83121-A758-45A5-80F5-46BC57B331C2}" srcOrd="2" destOrd="0" presId="urn:microsoft.com/office/officeart/2005/8/layout/hList7"/>
    <dgm:cxn modelId="{4E3EF660-A652-40D5-9FA9-BB538E7CBA36}" type="presParOf" srcId="{9D25308B-F40D-4E66-ACF5-0766FD5663D1}" destId="{DF974E63-B9ED-4107-90A8-3DB4C9F3660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49281-E6CB-4727-816E-06BB07D6FC48}">
      <dsp:nvSpPr>
        <dsp:cNvPr id="0" name=""/>
        <dsp:cNvSpPr/>
      </dsp:nvSpPr>
      <dsp:spPr>
        <a:xfrm>
          <a:off x="140" y="0"/>
          <a:ext cx="1869987" cy="480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бесплодие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140" y="1923068"/>
        <a:ext cx="1869987" cy="1923068"/>
      </dsp:txXfrm>
    </dsp:sp>
    <dsp:sp modelId="{F0DD89F3-710F-43E6-90E9-D7E38760AA35}">
      <dsp:nvSpPr>
        <dsp:cNvPr id="0" name=""/>
        <dsp:cNvSpPr/>
      </dsp:nvSpPr>
      <dsp:spPr>
        <a:xfrm>
          <a:off x="134656" y="288460"/>
          <a:ext cx="1600954" cy="16009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D25EB2-7E3E-4705-AE27-7E50DF04A4BD}">
      <dsp:nvSpPr>
        <dsp:cNvPr id="0" name=""/>
        <dsp:cNvSpPr/>
      </dsp:nvSpPr>
      <dsp:spPr>
        <a:xfrm>
          <a:off x="1926227" y="0"/>
          <a:ext cx="1869987" cy="480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4706"/>
                <a:satOff val="-16651"/>
                <a:lumOff val="1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4706"/>
                <a:satOff val="-16651"/>
                <a:lumOff val="1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4706"/>
                <a:satOff val="-16651"/>
                <a:lumOff val="1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проблемы с потенцией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1926227" y="1923068"/>
        <a:ext cx="1869987" cy="1923068"/>
      </dsp:txXfrm>
    </dsp:sp>
    <dsp:sp modelId="{1425F7E8-3206-4EAE-8370-45178C1B9825}">
      <dsp:nvSpPr>
        <dsp:cNvPr id="0" name=""/>
        <dsp:cNvSpPr/>
      </dsp:nvSpPr>
      <dsp:spPr>
        <a:xfrm>
          <a:off x="2060743" y="288460"/>
          <a:ext cx="1600954" cy="16009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8E19A0-2EC4-447A-B150-7D4A3632C857}">
      <dsp:nvSpPr>
        <dsp:cNvPr id="0" name=""/>
        <dsp:cNvSpPr/>
      </dsp:nvSpPr>
      <dsp:spPr>
        <a:xfrm>
          <a:off x="3852313" y="0"/>
          <a:ext cx="1869987" cy="480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69412"/>
                <a:satOff val="-33301"/>
                <a:lumOff val="2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69412"/>
                <a:satOff val="-33301"/>
                <a:lumOff val="2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69412"/>
                <a:satOff val="-33301"/>
                <a:lumOff val="2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параличи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3852313" y="1923068"/>
        <a:ext cx="1869987" cy="1923068"/>
      </dsp:txXfrm>
    </dsp:sp>
    <dsp:sp modelId="{4D2A78EA-F81F-4393-93B6-D6EE88DB0AAE}">
      <dsp:nvSpPr>
        <dsp:cNvPr id="0" name=""/>
        <dsp:cNvSpPr/>
      </dsp:nvSpPr>
      <dsp:spPr>
        <a:xfrm>
          <a:off x="3986830" y="288460"/>
          <a:ext cx="1600954" cy="16009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9EB048-2AAD-436E-9D05-B71661EBD558}">
      <dsp:nvSpPr>
        <dsp:cNvPr id="0" name=""/>
        <dsp:cNvSpPr/>
      </dsp:nvSpPr>
      <dsp:spPr>
        <a:xfrm>
          <a:off x="5778400" y="0"/>
          <a:ext cx="1869987" cy="480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04119"/>
                <a:satOff val="-49952"/>
                <a:lumOff val="3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04119"/>
                <a:satOff val="-49952"/>
                <a:lumOff val="3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04119"/>
                <a:satOff val="-49952"/>
                <a:lumOff val="3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онкологические заболевания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5778400" y="1923068"/>
        <a:ext cx="1869987" cy="1923068"/>
      </dsp:txXfrm>
    </dsp:sp>
    <dsp:sp modelId="{2D5BB4FD-3054-456C-A8D6-8BEEB46CE1AC}">
      <dsp:nvSpPr>
        <dsp:cNvPr id="0" name=""/>
        <dsp:cNvSpPr/>
      </dsp:nvSpPr>
      <dsp:spPr>
        <a:xfrm>
          <a:off x="5912916" y="288460"/>
          <a:ext cx="1600954" cy="16009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34FF13-0E74-452A-921C-E554673AD1F7}">
      <dsp:nvSpPr>
        <dsp:cNvPr id="0" name=""/>
        <dsp:cNvSpPr/>
      </dsp:nvSpPr>
      <dsp:spPr>
        <a:xfrm>
          <a:off x="7704486" y="0"/>
          <a:ext cx="1869987" cy="480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38825"/>
                <a:satOff val="-66602"/>
                <a:lumOff val="5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38825"/>
                <a:satOff val="-66602"/>
                <a:lumOff val="5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38825"/>
                <a:satOff val="-66602"/>
                <a:lumOff val="5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поражения кожи и суставов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7704486" y="1923068"/>
        <a:ext cx="1869987" cy="1923068"/>
      </dsp:txXfrm>
    </dsp:sp>
    <dsp:sp modelId="{03C416EE-6050-4EE7-BCA9-4959AA0E7D18}">
      <dsp:nvSpPr>
        <dsp:cNvPr id="0" name=""/>
        <dsp:cNvSpPr/>
      </dsp:nvSpPr>
      <dsp:spPr>
        <a:xfrm>
          <a:off x="7839003" y="288460"/>
          <a:ext cx="1600954" cy="16009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BEB8C9-6887-4EC0-8C61-828C8679541F}">
      <dsp:nvSpPr>
        <dsp:cNvPr id="0" name=""/>
        <dsp:cNvSpPr/>
      </dsp:nvSpPr>
      <dsp:spPr>
        <a:xfrm>
          <a:off x="9630573" y="0"/>
          <a:ext cx="1869987" cy="480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73531"/>
                <a:satOff val="-83253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73531"/>
                <a:satOff val="-83253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73531"/>
                <a:satOff val="-83253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потеря зрения и другие осложнения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9630573" y="1923068"/>
        <a:ext cx="1869987" cy="1923068"/>
      </dsp:txXfrm>
    </dsp:sp>
    <dsp:sp modelId="{DF974E63-B9ED-4107-90A8-3DB4C9F36603}">
      <dsp:nvSpPr>
        <dsp:cNvPr id="0" name=""/>
        <dsp:cNvSpPr/>
      </dsp:nvSpPr>
      <dsp:spPr>
        <a:xfrm>
          <a:off x="9765090" y="288460"/>
          <a:ext cx="1600954" cy="160095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456887-DD21-4508-BE85-23B059C2E8CB}">
      <dsp:nvSpPr>
        <dsp:cNvPr id="0" name=""/>
        <dsp:cNvSpPr/>
      </dsp:nvSpPr>
      <dsp:spPr>
        <a:xfrm>
          <a:off x="460028" y="3846136"/>
          <a:ext cx="10580644" cy="721150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3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3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27.02.2026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037" y="249705"/>
            <a:ext cx="5931818" cy="5885087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ru-RU" sz="1600" b="1" kern="0" dirty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kern="0" dirty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ru-RU" sz="1600" b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ru-RU" sz="1600" b="1" kern="0" dirty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kern="0" dirty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ru-RU" sz="1600" b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МИНИСТЕРСТВО ЗДРАВООХРАНЕНИЯ САХАЛИНСКОЙ ОБЛАСТИ</a:t>
            </a:r>
            <a:r>
              <a:rPr lang="ru-RU" sz="1600" b="1" i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i="1" kern="0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ГБУЗ</a:t>
            </a:r>
            <a:r>
              <a:rPr lang="x-none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«</a:t>
            </a:r>
            <a: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С</a:t>
            </a:r>
            <a:r>
              <a:rPr lang="x-none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АХАЛИНСКИЙ ОБЛАСТНОЙ КОЖНО-</a:t>
            </a:r>
            <a: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x-none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ВЕНЕРОЛОГИЧЕСКИЙ</a:t>
            </a:r>
            <a:r>
              <a:rPr lang="ru-RU" sz="1600" b="1" dirty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x-none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ДИСПАНСЕР»</a:t>
            </a:r>
            <a: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x-none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  <a:t>                        </a:t>
            </a:r>
            <a:br>
              <a:rPr lang="ru-RU" sz="1600" b="1" dirty="0" smtClean="0">
                <a:solidFill>
                  <a:srgbClr val="595959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+mn-cs"/>
              </a:rPr>
            </a:b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2200" b="1" dirty="0">
                <a:solidFill>
                  <a:schemeClr val="tx2"/>
                </a:solidFill>
              </a:rPr>
              <a:t>V Всероссийский Конкурсный отбор </a:t>
            </a: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«</a:t>
            </a:r>
            <a:r>
              <a:rPr lang="ru-RU" sz="2200" b="1" dirty="0">
                <a:solidFill>
                  <a:schemeClr val="tx2"/>
                </a:solidFill>
              </a:rPr>
              <a:t>Женщины за здоровое общество»</a:t>
            </a:r>
            <a:br>
              <a:rPr lang="ru-RU" sz="2200" b="1" dirty="0">
                <a:solidFill>
                  <a:schemeClr val="tx2"/>
                </a:solidFill>
              </a:rPr>
            </a:br>
            <a:r>
              <a:rPr lang="ru-RU" sz="2200" b="1" dirty="0">
                <a:solidFill>
                  <a:schemeClr val="tx2"/>
                </a:solidFill>
              </a:rPr>
              <a:t/>
            </a:r>
            <a:br>
              <a:rPr lang="ru-RU" sz="2200" b="1" dirty="0">
                <a:solidFill>
                  <a:schemeClr val="tx2"/>
                </a:solidFill>
              </a:rPr>
            </a:br>
            <a:r>
              <a:rPr lang="ru-RU" sz="2000" b="1" u="sng" dirty="0">
                <a:solidFill>
                  <a:srgbClr val="002060"/>
                </a:solidFill>
              </a:rPr>
              <a:t/>
            </a:r>
            <a:br>
              <a:rPr lang="ru-RU" sz="2000" b="1" u="sng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«Профилактика ИППП среди молодёжи — основа здорового общества. 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Доступность средств защиты»</a:t>
            </a:r>
            <a:r>
              <a:rPr lang="ru-RU" sz="3100" b="1" dirty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3100" b="1" dirty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3100" b="1" dirty="0" smtClean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3100" b="1" dirty="0" smtClean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3100" b="1" dirty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3100" b="1" dirty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2000" dirty="0" smtClean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dirty="0" smtClean="0">
                <a:solidFill>
                  <a:srgbClr val="595959"/>
                </a:solidFill>
                <a:latin typeface="Bahnschrift SemiBold" panose="020B0502040204020203" pitchFamily="34" charset="0"/>
                <a:ea typeface="Times New Roman" panose="02020603050405020304" pitchFamily="18" charset="0"/>
                <a:cs typeface="+mn-cs"/>
              </a:rPr>
            </a:br>
            <a:endParaRPr lang="ru-RU" sz="2000" dirty="0">
              <a:latin typeface="Bahnschrift SemiBold" panose="020B0502040204020203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8034"/>
          <a:stretch>
            <a:fillRect/>
          </a:stretch>
        </p:blipFill>
        <p:spPr>
          <a:xfrm>
            <a:off x="6667155" y="0"/>
            <a:ext cx="5524845" cy="6858000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8036" y="5286893"/>
            <a:ext cx="6385559" cy="13466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Врач-методист кабинета медицинской профилактики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Разваляева </a:t>
            </a:r>
            <a:r>
              <a:rPr lang="ru-RU" sz="2000" b="1" dirty="0">
                <a:solidFill>
                  <a:schemeClr val="tx2"/>
                </a:solidFill>
              </a:rPr>
              <a:t>Л</a:t>
            </a:r>
            <a:r>
              <a:rPr lang="ru-RU" sz="2000" b="1" dirty="0" smtClean="0">
                <a:solidFill>
                  <a:schemeClr val="tx2"/>
                </a:solidFill>
              </a:rPr>
              <a:t>юдмила Юрьевна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6" y="374073"/>
            <a:ext cx="387229" cy="507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9" y="785880"/>
            <a:ext cx="346366" cy="3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1" y="-1"/>
            <a:ext cx="11283885" cy="1913641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Выявление возбудителей инфекций, </a:t>
            </a:r>
            <a:br>
              <a:rPr lang="ru-RU" b="1" dirty="0"/>
            </a:br>
            <a:r>
              <a:rPr lang="ru-RU" b="1" dirty="0"/>
              <a:t>передаваемых половым путем, по возрастным группам*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4" y="1715424"/>
            <a:ext cx="7169052" cy="46945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09" y="1574277"/>
            <a:ext cx="4409516" cy="46945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</a:rPr>
              <a:t>По распространенности среди патогенных бактерий лидировала </a:t>
            </a:r>
            <a:r>
              <a:rPr lang="en-US" b="1" dirty="0">
                <a:solidFill>
                  <a:schemeClr val="tx2"/>
                </a:solidFill>
              </a:rPr>
              <a:t>C. Trachomatis (</a:t>
            </a:r>
            <a:r>
              <a:rPr lang="ru-RU" b="1" dirty="0">
                <a:solidFill>
                  <a:schemeClr val="tx2"/>
                </a:solidFill>
              </a:rPr>
              <a:t>хламидиоз) — 3,8%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M. </a:t>
            </a:r>
            <a:r>
              <a:rPr lang="en-US" b="1" dirty="0" err="1">
                <a:solidFill>
                  <a:schemeClr val="tx2"/>
                </a:solidFill>
              </a:rPr>
              <a:t>genitalium</a:t>
            </a:r>
            <a:r>
              <a:rPr lang="en-US" b="1" dirty="0">
                <a:solidFill>
                  <a:schemeClr val="tx2"/>
                </a:solidFill>
              </a:rPr>
              <a:t> (</a:t>
            </a:r>
            <a:r>
              <a:rPr lang="ru-RU" b="1" dirty="0">
                <a:solidFill>
                  <a:schemeClr val="tx2"/>
                </a:solidFill>
              </a:rPr>
              <a:t>микоплазмоз) пришлось 1,5%,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N. </a:t>
            </a:r>
            <a:r>
              <a:rPr lang="en-US" b="1" dirty="0" err="1">
                <a:solidFill>
                  <a:schemeClr val="tx2"/>
                </a:solidFill>
              </a:rPr>
              <a:t>gonorrhoeae</a:t>
            </a:r>
            <a:r>
              <a:rPr lang="en-US" b="1" dirty="0">
                <a:solidFill>
                  <a:schemeClr val="tx2"/>
                </a:solidFill>
              </a:rPr>
              <a:t> (</a:t>
            </a:r>
            <a:r>
              <a:rPr lang="ru-RU" b="1" dirty="0">
                <a:solidFill>
                  <a:schemeClr val="tx2"/>
                </a:solidFill>
              </a:rPr>
              <a:t>гонорея)— 0,5%,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T. </a:t>
            </a:r>
            <a:r>
              <a:rPr lang="en-US" b="1" dirty="0" err="1">
                <a:solidFill>
                  <a:schemeClr val="tx2"/>
                </a:solidFill>
              </a:rPr>
              <a:t>vaginalis</a:t>
            </a:r>
            <a:r>
              <a:rPr lang="en-US" b="1" dirty="0">
                <a:solidFill>
                  <a:schemeClr val="tx2"/>
                </a:solidFill>
              </a:rPr>
              <a:t> (</a:t>
            </a:r>
            <a:r>
              <a:rPr lang="ru-RU" b="1" dirty="0">
                <a:solidFill>
                  <a:schemeClr val="tx2"/>
                </a:solidFill>
              </a:rPr>
              <a:t>трихомониаз)— 0,3%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</a:rPr>
              <a:t>Частоты встречаемости вирусных инфекций распространенность ВПЧ 16-го типа составила 5,6%, ВПЧ 18-го типа — 1,8%, ВПГ 1 — 0,5%, ВПГ 2 — 1,6%.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9" y="6551118"/>
            <a:ext cx="1158950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5353" y="255134"/>
            <a:ext cx="11566688" cy="10368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Общая заболеваемость (по нозологиям) ИППП за 2023-2025 годы в Сахалинской области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16" y="1555423"/>
            <a:ext cx="7325954" cy="51658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6816" y="1829979"/>
            <a:ext cx="4312920" cy="489133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</a:rPr>
              <a:t>Из шести основных видов ИППП, на протяжении 3-х последних лет, на первом месте осталась заболеваемость хламидийной инфекцией, потеснив на второе место трихомониаз, вошли в тройку лидеров </a:t>
            </a:r>
            <a:r>
              <a:rPr lang="ru-RU" b="1" dirty="0" err="1">
                <a:solidFill>
                  <a:schemeClr val="tx2"/>
                </a:solidFill>
              </a:rPr>
              <a:t>аногенитальные</a:t>
            </a:r>
            <a:r>
              <a:rPr lang="ru-RU" b="1" dirty="0">
                <a:solidFill>
                  <a:schemeClr val="tx2"/>
                </a:solidFill>
              </a:rPr>
              <a:t> бородавки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</a:rPr>
              <a:t>Последние 3 года отмечается тенденция к росту хламидийной инфекции.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</a:rPr>
              <a:t>В основном все случаи хламидийной инфекции выявлены в ГБУЗ «СОКВД» и подтверждены молекулярно-биологическим методом (ПЦР), в соответствии с клиническими рекомендациями РОДВК.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0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4166174"/>
            <a:ext cx="3599092" cy="2592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35" y="0"/>
            <a:ext cx="11104775" cy="1291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Профилактические мероприятия по снижению заболеваемости ИППП, проводимые кабинетом медицинской профилактики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06" y="1555423"/>
            <a:ext cx="3368447" cy="35916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14" y="1555423"/>
            <a:ext cx="4006392" cy="344078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Анкетирование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Акции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Лекции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Круглые столы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Размещение в соцсетях, </a:t>
            </a:r>
            <a:r>
              <a:rPr lang="ru-RU" sz="1600" b="1" dirty="0" smtClean="0">
                <a:solidFill>
                  <a:schemeClr val="tx2"/>
                </a:solidFill>
              </a:rPr>
              <a:t>СМИ информации по профилактике</a:t>
            </a:r>
            <a:endParaRPr lang="ru-RU" sz="16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98" y="3381834"/>
            <a:ext cx="4194927" cy="3377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89" y="1600168"/>
            <a:ext cx="4098714" cy="25660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89218" y="5240791"/>
            <a:ext cx="386939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</a:rPr>
              <a:t>Индивидуальное консультирование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</a:rPr>
              <a:t>Лабораторная диагностика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</a:rPr>
              <a:t>Распространение информационных материалов среди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7500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79" y="255134"/>
            <a:ext cx="11613823" cy="10368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b="1" dirty="0" smtClean="0"/>
              <a:t>Социальная защита населения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9691" y="6046561"/>
            <a:ext cx="5898265" cy="53711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Средства защиты должны быть доступными!!!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3122" y="1753985"/>
            <a:ext cx="8173039" cy="421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Эффективность использования барьерных методов защиты (презервативов) при любом виде полового акта около </a:t>
            </a:r>
            <a:r>
              <a:rPr lang="ru-RU" sz="1400" b="1" dirty="0">
                <a:solidFill>
                  <a:schemeClr val="tx2"/>
                </a:solidFill>
              </a:rPr>
              <a:t>98%.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C00000"/>
                </a:solidFill>
              </a:rPr>
              <a:t>Для профилактики ИППП среди молодёжи устанавливать </a:t>
            </a:r>
            <a:r>
              <a:rPr lang="ru-RU" sz="1400" b="1" u="sng" dirty="0" err="1">
                <a:solidFill>
                  <a:srgbClr val="C00000"/>
                </a:solidFill>
              </a:rPr>
              <a:t>кондоматы</a:t>
            </a:r>
            <a:r>
              <a:rPr lang="ru-RU" sz="1400" b="1" u="sng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необходимо в студенческих общежитиях средних и высших учебных заведениях во всех населённых пунктах России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Студентам</a:t>
            </a:r>
            <a:r>
              <a:rPr lang="ru-RU" sz="1400" dirty="0">
                <a:solidFill>
                  <a:schemeClr val="tx2"/>
                </a:solidFill>
              </a:rPr>
              <a:t>, как самым сексуально активным гражданам, пачки презервативов из 12 штук хватает ненадолго, а стоит она 1200 и более рублей, поэтому стоимость их должна контролироваться государством.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Современная </a:t>
            </a:r>
            <a:r>
              <a:rPr lang="ru-RU" sz="1400" dirty="0">
                <a:solidFill>
                  <a:schemeClr val="tx2"/>
                </a:solidFill>
              </a:rPr>
              <a:t>медицина ратует за безопасность и охрану здоровья человека, поэтому установка автоматов для продажи презервативов - самый оптимальный и эффективный метод при борьбе венерическими заболеваниями. Никто не имеет иммунитета от ИППП.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Кондоматы </a:t>
            </a:r>
            <a:r>
              <a:rPr lang="ru-RU" sz="1400" dirty="0">
                <a:solidFill>
                  <a:schemeClr val="tx2"/>
                </a:solidFill>
              </a:rPr>
              <a:t>также считаются социальными торговыми автоматами и должны использоваться в государственных программах по профилактике венерических заболеваний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16" y="1947921"/>
            <a:ext cx="3469064" cy="4769962"/>
          </a:xfrm>
        </p:spPr>
      </p:pic>
    </p:spTree>
    <p:extLst>
      <p:ext uri="{BB962C8B-B14F-4D97-AF65-F5344CB8AC3E}">
        <p14:creationId xmlns:p14="http://schemas.microsoft.com/office/powerpoint/2010/main" val="26108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41" y="452486"/>
            <a:ext cx="5991519" cy="115949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Кондоматы — торговые автоматы, специализирующиеся на продаже средств контрацепции и индивидуальной гигиены, в частности презервативов.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10278"/>
          <a:stretch>
            <a:fillRect/>
          </a:stretch>
        </p:blipFill>
        <p:spPr/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4841" y="1611983"/>
            <a:ext cx="5908635" cy="4896882"/>
          </a:xfrm>
        </p:spPr>
        <p:txBody>
          <a:bodyPr>
            <a:noAutofit/>
          </a:bodyPr>
          <a:lstStyle/>
          <a:p>
            <a:pPr algn="ctr"/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Лёгкость в обслуживании и удобство использования.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Возможность </a:t>
            </a:r>
            <a:r>
              <a:rPr lang="ru-RU" sz="1400" dirty="0">
                <a:solidFill>
                  <a:schemeClr val="tx2"/>
                </a:solidFill>
              </a:rPr>
              <a:t>установки в разных местах благодаря антивандальному корпусу.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Интимность </a:t>
            </a:r>
            <a:r>
              <a:rPr lang="ru-RU" sz="1400" dirty="0">
                <a:solidFill>
                  <a:schemeClr val="tx2"/>
                </a:solidFill>
              </a:rPr>
              <a:t>покупки - главное отличие кондоматов перед аптеками и магазинами.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Кондоматы могут размещаться в ночных клубах, барах, ресторанах, общежитиях, учебных корпусах институтов, круглосуточных супермаркетах, торговых центрах, кинотеатрах и других местах общественного отдыха.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Кондоматы устанавливаются по одним и тем же и в то же время разным причинам: удобство и сервис, интимность покупки, безопасность секса, формирование сексуальной культуры.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В </a:t>
            </a:r>
            <a:r>
              <a:rPr lang="ru-RU" sz="1400" dirty="0">
                <a:solidFill>
                  <a:srgbClr val="C00000"/>
                </a:solidFill>
              </a:rPr>
              <a:t>России рынок кондоматов предположительно составляет двадцать-тридцать тысяч машин. Но все, же перспектива занять это направление вендинга заманчива, ведь это то, что может понадобиться человеку в любой момент и в самом неожиданном месте.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80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19" y="1593130"/>
            <a:ext cx="3450210" cy="50716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681" y="2419004"/>
            <a:ext cx="8418137" cy="42457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Выражаю благодарность за помощь в подготовке проекта: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</a:rPr>
              <a:t>Министерству Здравоохранения Сахалинской области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</a:rPr>
              <a:t>Главному врачу ГБУЗ «СОКВД» Ефимову А.С.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</a:rPr>
              <a:t>Заведующей кабинетом профилактики ГБУЗ «СОКВД» </a:t>
            </a:r>
            <a:r>
              <a:rPr lang="ru-RU" sz="2800" dirty="0" err="1" smtClean="0">
                <a:solidFill>
                  <a:schemeClr val="tx2"/>
                </a:solidFill>
              </a:rPr>
              <a:t>Добробабиной</a:t>
            </a:r>
            <a:r>
              <a:rPr lang="ru-RU" sz="2800" dirty="0" smtClean="0">
                <a:solidFill>
                  <a:schemeClr val="tx2"/>
                </a:solidFill>
              </a:rPr>
              <a:t> Л.Д.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</a:rPr>
              <a:t>Заведующей кабинетом медицинской статистики ГБУЗ «СОКВД» </a:t>
            </a:r>
            <a:r>
              <a:rPr lang="ru-RU" sz="2800" dirty="0" err="1" smtClean="0">
                <a:solidFill>
                  <a:schemeClr val="tx2"/>
                </a:solidFill>
              </a:rPr>
              <a:t>Нифедьевой</a:t>
            </a:r>
            <a:r>
              <a:rPr lang="ru-RU" sz="2800" dirty="0" smtClean="0">
                <a:solidFill>
                  <a:schemeClr val="tx2"/>
                </a:solidFill>
              </a:rPr>
              <a:t> Т.А.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err="1" smtClean="0">
                <a:solidFill>
                  <a:schemeClr val="tx2"/>
                </a:solidFill>
              </a:rPr>
              <a:t>Медиахолдингу</a:t>
            </a:r>
            <a:r>
              <a:rPr lang="ru-RU" sz="2800" dirty="0" smtClean="0">
                <a:solidFill>
                  <a:schemeClr val="tx2"/>
                </a:solidFill>
              </a:rPr>
              <a:t> АСТВ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err="1" smtClean="0">
                <a:solidFill>
                  <a:schemeClr val="tx2"/>
                </a:solidFill>
              </a:rPr>
              <a:t>Медиахолдингу</a:t>
            </a:r>
            <a:r>
              <a:rPr lang="ru-RU" sz="2800" dirty="0" smtClean="0">
                <a:solidFill>
                  <a:schemeClr val="tx2"/>
                </a:solidFill>
              </a:rPr>
              <a:t> ОТВ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76" y="798021"/>
            <a:ext cx="5860473" cy="4663441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</a:rPr>
              <a:t>«Настрой молодых людей создавать семьи как можно раньше и детей заводить — это такой очень тонкий процесс</a:t>
            </a:r>
            <a:r>
              <a:rPr lang="ru-RU" sz="2800" b="1" i="1" dirty="0" smtClean="0">
                <a:solidFill>
                  <a:schemeClr val="tx2"/>
                </a:solidFill>
              </a:rPr>
              <a:t>.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>
                <a:solidFill>
                  <a:schemeClr val="tx2"/>
                </a:solidFill>
              </a:rPr>
              <a:t>&lt;...&gt; Нужно, конечно, чтобы это стало модным, чтобы люди понимали, что такое счастье, материнство, счастье отцовства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  <a:r>
              <a:rPr lang="ru-RU" sz="2800" b="1" i="1" dirty="0">
                <a:solidFill>
                  <a:schemeClr val="tx2"/>
                </a:solidFill>
              </a:rPr>
              <a:t/>
            </a:r>
            <a:br>
              <a:rPr lang="ru-RU" sz="2800" b="1" i="1" dirty="0">
                <a:solidFill>
                  <a:schemeClr val="tx2"/>
                </a:solidFill>
              </a:rPr>
            </a:b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" b="1049"/>
          <a:stretch>
            <a:fillRect/>
          </a:stretch>
        </p:blipFill>
        <p:spPr/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58143" y="5735782"/>
            <a:ext cx="3606339" cy="1026622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tx2"/>
                </a:solidFill>
              </a:rPr>
              <a:t>Президент Российской Федерации В. В. Путин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4800" b="1" dirty="0" smtClean="0"/>
              <a:t>Актуальность 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33014" y="1828800"/>
            <a:ext cx="8286161" cy="487365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1" dirty="0">
                <a:solidFill>
                  <a:schemeClr val="tx2"/>
                </a:solidFill>
              </a:rPr>
              <a:t>В современном обществе молодые люди все чаще начинают половую жизнь в подростковом возрасте. Однако мало кто из юношей и девушек осознает все последствия раннего вступления в половую связь. Психологи отмечают, что уровень интереса подростков к вопросам секса значительно вырос. Подростки часто сталкиваются с сексуальным контентом в телевизоре и видеофильмах, что может влиять на их восприятие и поведение. </a:t>
            </a:r>
          </a:p>
          <a:p>
            <a:pPr marL="0" indent="0" algn="ctr">
              <a:buNone/>
            </a:pPr>
            <a:r>
              <a:rPr lang="ru-RU" sz="7200" u="sng" dirty="0">
                <a:solidFill>
                  <a:srgbClr val="C00000"/>
                </a:solidFill>
              </a:rPr>
              <a:t>Последствия ранней половой связи – опасность заражения инфекциями.</a:t>
            </a:r>
          </a:p>
          <a:p>
            <a:pPr algn="just"/>
            <a:r>
              <a:rPr lang="ru-RU" sz="6400" dirty="0">
                <a:solidFill>
                  <a:schemeClr val="tx2"/>
                </a:solidFill>
              </a:rPr>
              <a:t>Инфекции, передаваемые половым путем (ИППП) — это инфекции, передающиеся от человека человеку, в основном, через сексуальные контакты.</a:t>
            </a:r>
          </a:p>
          <a:p>
            <a:pPr algn="just"/>
            <a:r>
              <a:rPr lang="ru-RU" sz="6400" dirty="0">
                <a:solidFill>
                  <a:schemeClr val="tx2"/>
                </a:solidFill>
              </a:rPr>
              <a:t>К инфекциям, передающимся половым путем, относятся </a:t>
            </a:r>
            <a:r>
              <a:rPr lang="ru-RU" sz="6400" dirty="0" smtClean="0">
                <a:solidFill>
                  <a:schemeClr val="tx2"/>
                </a:solidFill>
              </a:rPr>
              <a:t>около 30 заболеваний.</a:t>
            </a:r>
            <a:endParaRPr lang="ru-RU" sz="6400" dirty="0">
              <a:solidFill>
                <a:schemeClr val="tx2"/>
              </a:solidFill>
            </a:endParaRPr>
          </a:p>
          <a:p>
            <a:pPr algn="just"/>
            <a:r>
              <a:rPr lang="ru-RU" sz="6400" dirty="0">
                <a:solidFill>
                  <a:schemeClr val="tx2"/>
                </a:solidFill>
              </a:rPr>
              <a:t>Некоторые ИППП могут также передаваться от матери ребенку во время беременности и родов, а также через инфицированную кровь и продукты крови.</a:t>
            </a:r>
          </a:p>
          <a:p>
            <a:pPr algn="just"/>
            <a:r>
              <a:rPr lang="ru-RU" sz="6400" dirty="0">
                <a:solidFill>
                  <a:schemeClr val="tx2"/>
                </a:solidFill>
              </a:rPr>
              <a:t>ИППП– одна из самых распространенных причин от 20% до 60% случаев бесплодия у женщин и мужчин. Чаще всего заражаются люди 18–40 лет, то есть те, кто находятся на пике своих репродуктивных возможностей. </a:t>
            </a:r>
          </a:p>
          <a:p>
            <a:pPr algn="just"/>
            <a:r>
              <a:rPr lang="ru-RU" sz="6400" dirty="0">
                <a:solidFill>
                  <a:schemeClr val="tx2"/>
                </a:solidFill>
              </a:rPr>
              <a:t>ИППП продолжают создавать «серьезные проблемы для общественного здравоохранения. </a:t>
            </a:r>
          </a:p>
          <a:p>
            <a:pPr marL="0" indent="0" algn="ctr">
              <a:buNone/>
            </a:pPr>
            <a:r>
              <a:rPr lang="ru-RU" sz="9600" b="1" dirty="0">
                <a:solidFill>
                  <a:srgbClr val="C00000"/>
                </a:solidFill>
              </a:rPr>
              <a:t>Никто не имеет иммунитета от </a:t>
            </a:r>
            <a:r>
              <a:rPr lang="ru-RU" sz="9600" b="1" dirty="0" smtClean="0">
                <a:solidFill>
                  <a:srgbClr val="C00000"/>
                </a:solidFill>
              </a:rPr>
              <a:t>ИППП!!! </a:t>
            </a:r>
            <a:endParaRPr lang="ru-RU" sz="9600" b="1" dirty="0">
              <a:solidFill>
                <a:srgbClr val="C00000"/>
              </a:solidFill>
            </a:endParaRPr>
          </a:p>
          <a:p>
            <a:endParaRPr lang="ru-RU" sz="56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8" y="1828800"/>
            <a:ext cx="3479276" cy="47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Осложнения ИППП у подростков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00096"/>
              </p:ext>
            </p:extLst>
          </p:nvPr>
        </p:nvGraphicFramePr>
        <p:xfrm>
          <a:off x="367645" y="1753386"/>
          <a:ext cx="11500701" cy="480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4" y="0"/>
            <a:ext cx="10142456" cy="129198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/>
              <a:t>Законодательство </a:t>
            </a:r>
            <a:r>
              <a:rPr lang="ru-RU" sz="4400" b="1" dirty="0"/>
              <a:t>в сфере контроля ИППП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0" y="1743959"/>
            <a:ext cx="3892568" cy="4760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535" y="1640263"/>
            <a:ext cx="7890235" cy="5297865"/>
          </a:xfrm>
        </p:spPr>
        <p:txBody>
          <a:bodyPr anchor="b"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7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Согласно </a:t>
            </a:r>
            <a:r>
              <a:rPr lang="ru-RU" sz="72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приказу Росстата от 29.12.2011 № 520, в Российской Федерации обязательному учету подлежат все случаи заболевания сифилисом, гонококковой инфекцией, трихомониазом, хламидийными инфекциями, аногенитальной герпетической инфекцией и аногенитальными (венерическими) бородавками. </a:t>
            </a:r>
            <a:endParaRPr lang="ru-RU" sz="72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Постановление </a:t>
            </a:r>
            <a:r>
              <a:rPr lang="ru-RU" sz="7200" dirty="0">
                <a:solidFill>
                  <a:schemeClr val="tx2"/>
                </a:solidFill>
                <a:cs typeface="Times New Roman" panose="02020603050405020304" pitchFamily="18" charset="0"/>
              </a:rPr>
              <a:t>Правительства РФ от 01.12.2004 № 715 «Об утверждении перечня социально значимых заболеваний и перечня заболеваний, представляющих опасность для окружающих»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7200" dirty="0">
                <a:solidFill>
                  <a:schemeClr val="tx2"/>
                </a:solidFill>
                <a:cs typeface="Times New Roman" panose="02020603050405020304" pitchFamily="18" charset="0"/>
              </a:rPr>
              <a:t>Приказ МЗ РФ от 30.07.2001 № 291 «О мерах по предупреждению распространения ИППП»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7200" dirty="0">
                <a:solidFill>
                  <a:schemeClr val="tx2"/>
                </a:solidFill>
                <a:cs typeface="Times New Roman" panose="02020603050405020304" pitchFamily="18" charset="0"/>
              </a:rPr>
              <a:t>Приказ МЗ РФ от 28.02.2005 № 176 «Об утверждении стандарта медицинской помощи больным гонококковой инфекцией»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7200" dirty="0">
                <a:solidFill>
                  <a:schemeClr val="tx2"/>
                </a:solidFill>
                <a:cs typeface="Times New Roman" panose="02020603050405020304" pitchFamily="18" charset="0"/>
              </a:rPr>
              <a:t>Приказ МЗ РФ от 08.12.2006 г. № 829 «Об утверждении стандарта медицинской помощи больным с поздним сифилисом.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7200" dirty="0">
                <a:solidFill>
                  <a:schemeClr val="tx2"/>
                </a:solidFill>
                <a:cs typeface="Times New Roman" panose="02020603050405020304" pitchFamily="18" charset="0"/>
              </a:rPr>
              <a:t>Письмо МЗ России от 02.03.2015 № 13-2/25 «Об учетной форме № 089/у-КВ «Извещение о больном с вновь установленным диагнозом: сифилиса, гонококковой инфекции, хламидийных инфекций, трихомоноза, аногенитальной герпетической вирусной инфекции, аногенитальных (венерических) бородавок, микоза, чесотки»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72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7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Статистика по данным ВОЗ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4" y="1564849"/>
            <a:ext cx="7692271" cy="5090475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</a:rPr>
              <a:t>ВОЗ сообщила об увеличении числа заражений ИППП в мире.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</a:rPr>
              <a:t>Четыре основных вида таких инфекций, сифилис, гонорею, хламидиоз и трихомониаз — ежедневно диагностируют примерно у 1 млн человек.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</a:rPr>
              <a:t>Г</a:t>
            </a:r>
            <a:r>
              <a:rPr lang="ru-RU" sz="1600" b="1" dirty="0" smtClean="0">
                <a:solidFill>
                  <a:schemeClr val="tx2"/>
                </a:solidFill>
              </a:rPr>
              <a:t>лобальные </a:t>
            </a:r>
            <a:r>
              <a:rPr lang="ru-RU" sz="1600" b="1" dirty="0">
                <a:solidFill>
                  <a:schemeClr val="tx2"/>
                </a:solidFill>
              </a:rPr>
              <a:t>эпидемии ВИЧ, вирусного гепатита и ИППП, продолжают создавать «серьезные проблемы для общественного здравоохранения» и в совокупности оборачиваются 2,5 млн смертей каждый год. 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</a:rPr>
              <a:t> В 2022 году государства—члены ВОЗ поставили цель сократить ежегодное число случаев заражения сифилисом среди взрослых в десять раз к 2030 году — с 7,1  млн до 0,71 млн. Но пока число новых случаев сифилиса среди людей в возрасте 15–49 лет лишь растет и сейчас составляет 8 млн.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В </a:t>
            </a:r>
            <a:r>
              <a:rPr lang="ru-RU" sz="1600" b="1" dirty="0">
                <a:solidFill>
                  <a:schemeClr val="tx2"/>
                </a:solidFill>
              </a:rPr>
              <a:t>2022 году от сифилиса умерли 230 тыс. человек. ВОЗ также отмечает рост заболеваемости сифилисом у беременных женщин (1,1 млн) и врожденным сифилисом (523 случая на 100 тыс. новорожденных в год).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</a:rPr>
              <a:t>Эксперты сообщают о распространении гонореи с множественной лекарственной устойчивостью: в 2023 году из 87 стран, в которых проводилось исследование, в девяти отмечен рост уровня резистентности гонореи к </a:t>
            </a:r>
            <a:r>
              <a:rPr lang="ru-RU" sz="1600" b="1" dirty="0" err="1">
                <a:solidFill>
                  <a:schemeClr val="tx2"/>
                </a:solidFill>
              </a:rPr>
              <a:t>цефтриаксону</a:t>
            </a:r>
            <a:r>
              <a:rPr lang="ru-RU" sz="1600" b="1" dirty="0">
                <a:solidFill>
                  <a:schemeClr val="tx2"/>
                </a:solidFill>
              </a:rPr>
              <a:t>. </a:t>
            </a:r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03" y="1767526"/>
            <a:ext cx="4119513" cy="46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196"/>
            <a:ext cx="12192000" cy="1069387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b="1" dirty="0" smtClean="0"/>
              <a:t>Распространенность </a:t>
            </a:r>
            <a:r>
              <a:rPr lang="ru-RU" sz="2400" b="1" dirty="0"/>
              <a:t>инфекций, передаваемых половым путем,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возрастным </a:t>
            </a:r>
            <a:r>
              <a:rPr lang="ru-RU" sz="2400" b="1" dirty="0" smtClean="0"/>
              <a:t>группам в России* 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922" y="1840909"/>
            <a:ext cx="6625244" cy="4571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3236" y="6519446"/>
            <a:ext cx="11798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*«Анализ распространенности инфекций, передаваемых половым путем, в </a:t>
            </a:r>
            <a:r>
              <a:rPr lang="ru-RU" sz="1000" i="1" dirty="0"/>
              <a:t>Р</a:t>
            </a:r>
            <a:r>
              <a:rPr lang="ru-RU" sz="1000" i="1" dirty="0" smtClean="0"/>
              <a:t>оссии, по данным федеральной лабораторной сети» В</a:t>
            </a:r>
            <a:r>
              <a:rPr lang="ru-RU" sz="1000" i="1" dirty="0"/>
              <a:t>. Владимирова, В.П. Ковалык, С.В. Мураков, А.А. Владимиров , Ю.А. </a:t>
            </a:r>
            <a:r>
              <a:rPr lang="ru-RU" sz="1000" i="1" dirty="0" smtClean="0"/>
              <a:t>Маркова.</a:t>
            </a:r>
            <a:endParaRPr lang="ru-RU" sz="1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192" y="1782056"/>
            <a:ext cx="47216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</a:rPr>
              <a:t>13,8</a:t>
            </a:r>
            <a:r>
              <a:rPr lang="ru-RU" b="1" dirty="0">
                <a:solidFill>
                  <a:schemeClr val="tx2"/>
                </a:solidFill>
              </a:rPr>
              <a:t>% от общего </a:t>
            </a:r>
            <a:r>
              <a:rPr lang="ru-RU" b="1" dirty="0" smtClean="0">
                <a:solidFill>
                  <a:schemeClr val="tx2"/>
                </a:solidFill>
              </a:rPr>
              <a:t>числа был </a:t>
            </a:r>
            <a:r>
              <a:rPr lang="ru-RU" b="1" dirty="0">
                <a:solidFill>
                  <a:schemeClr val="tx2"/>
                </a:solidFill>
              </a:rPr>
              <a:t>обнаружен один и более из восьми возбудителей 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</a:rPr>
              <a:t>Самый </a:t>
            </a:r>
            <a:r>
              <a:rPr lang="ru-RU" b="1" dirty="0">
                <a:solidFill>
                  <a:schemeClr val="tx2"/>
                </a:solidFill>
              </a:rPr>
              <a:t>высокий процент пациентов (27,9%), у которых была обнаружена хотя бы одна инфекция, был в возрастной группе до 17 лет.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М</a:t>
            </a:r>
            <a:r>
              <a:rPr lang="ru-RU" b="1" dirty="0" smtClean="0">
                <a:solidFill>
                  <a:schemeClr val="tx2"/>
                </a:solidFill>
              </a:rPr>
              <a:t>енее </a:t>
            </a:r>
            <a:r>
              <a:rPr lang="ru-RU" b="1" dirty="0">
                <a:solidFill>
                  <a:schemeClr val="tx2"/>
                </a:solidFill>
              </a:rPr>
              <a:t>(19,8%) — в группе 18–25 лет. 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</a:rPr>
              <a:t>Наименьшее </a:t>
            </a:r>
            <a:r>
              <a:rPr lang="ru-RU" b="1" dirty="0">
                <a:solidFill>
                  <a:schemeClr val="tx2"/>
                </a:solidFill>
              </a:rPr>
              <a:t>количество положительных проб (10,4%) было отмечено в возрастной группе 46 лет и старше.</a:t>
            </a: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836" y="108066"/>
            <a:ext cx="12302836" cy="1037243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>Распределение </a:t>
            </a:r>
            <a:r>
              <a:rPr lang="ru-RU" sz="2400" b="1" dirty="0"/>
              <a:t>по полу пациентов с положительным результатом анализа на одну и более инфекций, передаваемых половым </a:t>
            </a:r>
            <a:r>
              <a:rPr lang="ru-RU" sz="2400" b="1" dirty="0" smtClean="0"/>
              <a:t>путем*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487" y="1786145"/>
            <a:ext cx="6430433" cy="453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11" y="6480392"/>
            <a:ext cx="11589500" cy="274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0473" y="1854918"/>
            <a:ext cx="5061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группе 0–17 лет преобладали женщины (69% женщин и 31% </a:t>
            </a:r>
            <a:r>
              <a:rPr lang="ru-RU" sz="2400" b="1" dirty="0" smtClean="0">
                <a:solidFill>
                  <a:schemeClr val="tx2"/>
                </a:solidFill>
              </a:rPr>
              <a:t>мужчин)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</a:rPr>
              <a:t>В возрастной </a:t>
            </a:r>
            <a:r>
              <a:rPr lang="ru-RU" sz="2400" b="1" dirty="0">
                <a:solidFill>
                  <a:schemeClr val="tx2"/>
                </a:solidFill>
              </a:rPr>
              <a:t>группе 46 лет и старше — мужчины (29% женщин и 71% мужчин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4" y="0"/>
            <a:ext cx="11596253" cy="1529541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b="1" dirty="0" smtClean="0"/>
              <a:t>Выявление </a:t>
            </a:r>
            <a:r>
              <a:rPr lang="ru-RU" sz="2400" b="1" dirty="0"/>
              <a:t>возбудителей инфекций, передаваемых половым путем, по возрастным </a:t>
            </a:r>
            <a:r>
              <a:rPr lang="ru-RU" sz="2400" b="1" dirty="0" smtClean="0"/>
              <a:t>группам*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7000"/>
            <a:ext cx="11637818" cy="27548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34419"/>
              </p:ext>
            </p:extLst>
          </p:nvPr>
        </p:nvGraphicFramePr>
        <p:xfrm>
          <a:off x="-2" y="1679168"/>
          <a:ext cx="12192003" cy="4480562"/>
        </p:xfrm>
        <a:graphic>
          <a:graphicData uri="http://schemas.openxmlformats.org/drawingml/2006/table">
            <a:tbl>
              <a:tblPr firstRow="1" firstCol="1" bandRow="1"/>
              <a:tblGrid>
                <a:gridCol w="2251766">
                  <a:extLst>
                    <a:ext uri="{9D8B030D-6E8A-4147-A177-3AD203B41FA5}">
                      <a16:colId xmlns:a16="http://schemas.microsoft.com/office/drawing/2014/main" val="1477573849"/>
                    </a:ext>
                  </a:extLst>
                </a:gridCol>
                <a:gridCol w="1318601">
                  <a:extLst>
                    <a:ext uri="{9D8B030D-6E8A-4147-A177-3AD203B41FA5}">
                      <a16:colId xmlns:a16="http://schemas.microsoft.com/office/drawing/2014/main" val="4186047809"/>
                    </a:ext>
                  </a:extLst>
                </a:gridCol>
                <a:gridCol w="1318605">
                  <a:extLst>
                    <a:ext uri="{9D8B030D-6E8A-4147-A177-3AD203B41FA5}">
                      <a16:colId xmlns:a16="http://schemas.microsoft.com/office/drawing/2014/main" val="482989243"/>
                    </a:ext>
                  </a:extLst>
                </a:gridCol>
                <a:gridCol w="1303630">
                  <a:extLst>
                    <a:ext uri="{9D8B030D-6E8A-4147-A177-3AD203B41FA5}">
                      <a16:colId xmlns:a16="http://schemas.microsoft.com/office/drawing/2014/main" val="2082937274"/>
                    </a:ext>
                  </a:extLst>
                </a:gridCol>
                <a:gridCol w="978946">
                  <a:extLst>
                    <a:ext uri="{9D8B030D-6E8A-4147-A177-3AD203B41FA5}">
                      <a16:colId xmlns:a16="http://schemas.microsoft.com/office/drawing/2014/main" val="2245052215"/>
                    </a:ext>
                  </a:extLst>
                </a:gridCol>
                <a:gridCol w="1059959">
                  <a:extLst>
                    <a:ext uri="{9D8B030D-6E8A-4147-A177-3AD203B41FA5}">
                      <a16:colId xmlns:a16="http://schemas.microsoft.com/office/drawing/2014/main" val="4019311951"/>
                    </a:ext>
                  </a:extLst>
                </a:gridCol>
                <a:gridCol w="990124">
                  <a:extLst>
                    <a:ext uri="{9D8B030D-6E8A-4147-A177-3AD203B41FA5}">
                      <a16:colId xmlns:a16="http://schemas.microsoft.com/office/drawing/2014/main" val="2692480558"/>
                    </a:ext>
                  </a:extLst>
                </a:gridCol>
                <a:gridCol w="990124">
                  <a:extLst>
                    <a:ext uri="{9D8B030D-6E8A-4147-A177-3AD203B41FA5}">
                      <a16:colId xmlns:a16="http://schemas.microsoft.com/office/drawing/2014/main" val="1866326508"/>
                    </a:ext>
                  </a:extLst>
                </a:gridCol>
                <a:gridCol w="990124">
                  <a:extLst>
                    <a:ext uri="{9D8B030D-6E8A-4147-A177-3AD203B41FA5}">
                      <a16:colId xmlns:a16="http://schemas.microsoft.com/office/drawing/2014/main" val="2306880619"/>
                    </a:ext>
                  </a:extLst>
                </a:gridCol>
                <a:gridCol w="990124">
                  <a:extLst>
                    <a:ext uri="{9D8B030D-6E8A-4147-A177-3AD203B41FA5}">
                      <a16:colId xmlns:a16="http://schemas.microsoft.com/office/drawing/2014/main" val="1186051135"/>
                    </a:ext>
                  </a:extLst>
                </a:gridCol>
              </a:tblGrid>
              <a:tr h="810101">
                <a:tc rowSpan="2">
                  <a:txBody>
                    <a:bodyPr/>
                    <a:lstStyle/>
                    <a:p>
                      <a:pPr marL="21590" marR="2159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FC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5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rachomatis</a:t>
                      </a:r>
                      <a:endParaRPr lang="en-US" sz="1050" b="1" i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хламидиоз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5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enitalium</a:t>
                      </a:r>
                      <a:endParaRPr lang="en-US" sz="1050" b="1" i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микоплазмоз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4930" indent="173355" algn="l">
                        <a:lnSpc>
                          <a:spcPct val="107000"/>
                        </a:lnSpc>
                        <a:spcAft>
                          <a:spcPts val="180"/>
                        </a:spcAft>
                      </a:pPr>
                      <a:r>
                        <a:rPr lang="en-US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T.V</a:t>
                      </a:r>
                      <a:r>
                        <a:rPr lang="ru-RU" sz="1050" b="1" i="1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agina</a:t>
                      </a:r>
                      <a:r>
                        <a:rPr lang="en-US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lis</a:t>
                      </a:r>
                    </a:p>
                    <a:p>
                      <a:pPr marL="77470" marR="74930" indent="173355" algn="l">
                        <a:lnSpc>
                          <a:spcPct val="107000"/>
                        </a:lnSpc>
                        <a:spcAft>
                          <a:spcPts val="180"/>
                        </a:spcAft>
                      </a:pP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трихомониаз</a:t>
                      </a:r>
                    </a:p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N.G</a:t>
                      </a:r>
                      <a:r>
                        <a:rPr lang="ru-RU" sz="105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onorrhoeae гонорея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ВПЧ 16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ВПЧ 18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ВПГ 1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ВПГ 2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Всего проб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80293"/>
                  </a:ext>
                </a:extLst>
              </a:tr>
              <a:tr h="286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565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565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10515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Абс. (%)</a:t>
                      </a:r>
                      <a:endParaRPr lang="ru-RU" sz="11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56515" marB="0">
                    <a:lnL>
                      <a:noFill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15451"/>
                  </a:ext>
                </a:extLst>
              </a:tr>
              <a:tr h="456149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0–17 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 (10,9)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(3,9)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(0,8)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(2,3)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 (9,3)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(5,4)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(1,6)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(0,8)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666286"/>
                  </a:ext>
                </a:extLst>
              </a:tr>
              <a:tr h="456149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18–25 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470 (7,0)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153 (2,3)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 (0,2)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 (0,7)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570 (8,5)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188 (2,8)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 (0,5)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(1,5)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6729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87356"/>
                  </a:ext>
                </a:extLst>
              </a:tr>
              <a:tr h="456149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26–35 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758 (3,7)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329 (1,6)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 (0,2)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97 (0,5)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1068 (5,3)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344 (1,7)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(0,5)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304 (1,5)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20 306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45565"/>
                  </a:ext>
                </a:extLst>
              </a:tr>
              <a:tr h="456149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36–45 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229 (2,3)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104 (1,1)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 (0,4)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 (0,3)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431 (4,4)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130 (1,3)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 (0,4)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74930" indent="1733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174 (1,8)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9801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68991"/>
                  </a:ext>
                </a:extLst>
              </a:tr>
              <a:tr h="456149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 и старше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 (1,5)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 (0,5)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 (0,6)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(0,2)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173 (4,9)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 (1,3)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 (0,4)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67 (1,9)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3556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5871"/>
                  </a:ext>
                </a:extLst>
              </a:tr>
              <a:tr h="456149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Общий итог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1526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186 </a:t>
                      </a:r>
                      <a:endParaRPr lang="ru-RU" sz="12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2254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715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646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40 521</a:t>
                      </a:r>
                    </a:p>
                  </a:txBody>
                  <a:tcPr marL="17780" marR="17780" marT="56515" marB="0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5962"/>
                  </a:ext>
                </a:extLst>
              </a:tr>
              <a:tr h="647398">
                <a:tc>
                  <a:txBody>
                    <a:bodyPr/>
                    <a:lstStyle/>
                    <a:p>
                      <a:pPr marR="74930" indent="1733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Распространенность, %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930" indent="1733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780" marR="17780" marT="56515" marB="0" anchor="ctr">
                    <a:lnL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012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1290" y="6267794"/>
            <a:ext cx="5799023" cy="273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indent="173355" algn="just">
              <a:lnSpc>
                <a:spcPct val="117000"/>
              </a:lnSpc>
              <a:spcAft>
                <a:spcPts val="15"/>
              </a:spcAft>
            </a:pPr>
            <a:r>
              <a:rPr lang="ru-RU" sz="1100" b="1" i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Примечание.</a:t>
            </a:r>
            <a:r>
              <a:rPr lang="ru-RU" sz="1100" i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ВПЧ — вирус папилломы человека, ВПГ — вирус простого герпеса.</a:t>
            </a:r>
            <a:endParaRPr lang="ru-RU" sz="1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стратегии развития (широкоэкранный формат)</Template>
  <TotalTime>1974</TotalTime>
  <Words>1455</Words>
  <Application>Microsoft Office PowerPoint</Application>
  <PresentationFormat>Широкоэкранный</PresentationFormat>
  <Paragraphs>188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 SemiBold</vt:lpstr>
      <vt:lpstr>Book Antiqua</vt:lpstr>
      <vt:lpstr>Sitka Banner</vt:lpstr>
      <vt:lpstr>Times New Roman</vt:lpstr>
      <vt:lpstr>Wingdings</vt:lpstr>
      <vt:lpstr>Направление продаж 16 x 9</vt:lpstr>
      <vt:lpstr>    МИНИСТЕРСТВО ЗДРАВООХРАНЕНИЯ САХАЛИНСКОЙ ОБЛАСТИ ГБУЗ«САХАЛИНСКИЙ ОБЛАСТНОЙ КОЖНО- ВЕНЕРОЛОГИЧЕСКИЙ ДИСПАНСЕР»                             V Всероссийский Конкурсный отбор  «Женщины за здоровое общество»   «Профилактика ИППП среди молодёжи — основа здорового общества.  Доступность средств защиты»    </vt:lpstr>
      <vt:lpstr>«Настрой молодых людей создавать семьи как можно раньше и детей заводить — это такой очень тонкий процесс.  &lt;...&gt; Нужно, конечно, чтобы это стало модным, чтобы люди понимали, что такое счастье, материнство, счастье отцовства» </vt:lpstr>
      <vt:lpstr>Актуальность </vt:lpstr>
      <vt:lpstr>Осложнения ИППП у подростков</vt:lpstr>
      <vt:lpstr>    Законодательство в сфере контроля ИППП</vt:lpstr>
      <vt:lpstr>Статистика по данным ВОЗ</vt:lpstr>
      <vt:lpstr>  Распространенность инфекций, передаваемых половым путем,  по возрастным группам в России*  </vt:lpstr>
      <vt:lpstr> Распределение по полу пациентов с положительным результатом анализа на одну и более инфекций, передаваемых половым путем*</vt:lpstr>
      <vt:lpstr>    Выявление возбудителей инфекций, передаваемых половым путем, по возрастным группам* </vt:lpstr>
      <vt:lpstr>Выявление возбудителей инфекций,  передаваемых половым путем, по возрастным группам* </vt:lpstr>
      <vt:lpstr>Общая заболеваемость (по нозологиям) ИППП за 2023-2025 годы в Сахалинской области</vt:lpstr>
      <vt:lpstr>Профилактические мероприятия по снижению заболеваемости ИППП, проводимые кабинетом медицинской профилактики</vt:lpstr>
      <vt:lpstr> Социальная защита населения</vt:lpstr>
      <vt:lpstr>Кондоматы — торговые автоматы, специализирующиеся на продаже средств контрацепции и индивидуальной гигиены, в частности презервативов.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ИППП среди молодёжи — основа здорового общества. Доступность средств защиты.</dc:title>
  <dc:creator>Разваляева Людмила Юрьевна</dc:creator>
  <cp:lastModifiedBy>Разваляева Людмила Юрьевна</cp:lastModifiedBy>
  <cp:revision>124</cp:revision>
  <dcterms:created xsi:type="dcterms:W3CDTF">2026-01-28T03:38:06Z</dcterms:created>
  <dcterms:modified xsi:type="dcterms:W3CDTF">2026-02-27T03:30:45Z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