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>
        <p:scale>
          <a:sx n="97" d="100"/>
          <a:sy n="97" d="100"/>
        </p:scale>
        <p:origin x="-115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20.04.2025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104814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 smtClean="0">
                <a:solidFill>
                  <a:schemeClr val="bg1"/>
                </a:solidFill>
                <a:latin typeface="Playfair Display" pitchFamily="2" charset="-52"/>
              </a:rPr>
              <a:t>Лучшая защита – это профилактика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9992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</a:t>
            </a:r>
            <a:r>
              <a:rPr lang="ru-RU" sz="2000" dirty="0" smtClean="0">
                <a:solidFill>
                  <a:schemeClr val="bg1"/>
                </a:solidFill>
              </a:rPr>
              <a:t>Белавина Марина Валерьевна, РФ, СФО, Омская область, г. Омск 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971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Номинация: материнство и детство</a:t>
            </a:r>
            <a:endParaRPr lang="ru-RU" sz="3200" dirty="0">
              <a:solidFill>
                <a:schemeClr val="bg1"/>
              </a:solidFill>
              <a:latin typeface="Playfair Display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591208" y="1175858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186296" y="1213667"/>
            <a:ext cx="411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</a:t>
            </a:r>
            <a:r>
              <a:rPr lang="ru-RU" dirty="0" smtClean="0"/>
              <a:t>инансовые ресурсы проекта – средства спонсоров для приобретения вакцины и проведение исследования напряженности иммунитета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74275" y="2569779"/>
            <a:ext cx="3532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Интеллектуальный ресурс – совместная работа первичного звена здравоохранения региона, врача – педиатра регионального СПИД – центра, Омского государственного медицинского университета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Публикации и оплата участия в научных конференциях – собственные средства</a:t>
            </a:r>
            <a:endParaRPr lang="ru-RU" dirty="0"/>
          </a:p>
        </p:txBody>
      </p:sp>
      <p:pic>
        <p:nvPicPr>
          <p:cNvPr id="20" name="Рисунок 19" descr="C:\Users\Марина\Desktop\a431c0f9-a39a-438a-8d52-c534cbf42bb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04" y="1175858"/>
            <a:ext cx="2582545" cy="193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951814"/>
            <a:ext cx="1682069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39" y="2893031"/>
            <a:ext cx="1420812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537" y="945931"/>
            <a:ext cx="1495208" cy="204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54" y="2893031"/>
            <a:ext cx="1632806" cy="208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4323807" y="824062"/>
            <a:ext cx="7279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Белавина </a:t>
            </a:r>
            <a:r>
              <a:rPr lang="ru-RU" sz="1400" dirty="0"/>
              <a:t>Марина Валерьевна, заместитель главного врача по детству и родовспоможению</a:t>
            </a:r>
          </a:p>
          <a:p>
            <a:r>
              <a:rPr lang="ru-RU" sz="1400" dirty="0"/>
              <a:t>бюджетное учреждение здравоохранения Омской области</a:t>
            </a:r>
          </a:p>
          <a:p>
            <a:r>
              <a:rPr lang="ru-RU" sz="1400" dirty="0"/>
              <a:t>«Городская поликлиника № 10».</a:t>
            </a:r>
          </a:p>
          <a:p>
            <a:r>
              <a:rPr lang="ru-RU" sz="1400" dirty="0"/>
              <a:t>адрес: Омская область, г. Омск, 644109, ул. Моторная 7Б</a:t>
            </a:r>
          </a:p>
          <a:p>
            <a:r>
              <a:rPr lang="ru-RU" sz="1400" dirty="0" smtClean="0"/>
              <a:t>E-</a:t>
            </a:r>
            <a:r>
              <a:rPr lang="ru-RU" sz="1400" dirty="0" err="1" smtClean="0"/>
              <a:t>mail</a:t>
            </a:r>
            <a:r>
              <a:rPr lang="ru-RU" sz="1400" dirty="0"/>
              <a:t>:  belavina.1981@mail.ru, моб. тел.: +7(902) 823 </a:t>
            </a:r>
            <a:r>
              <a:rPr lang="ru-RU" sz="1400" dirty="0" smtClean="0"/>
              <a:t>1093, 1981 г.р.</a:t>
            </a:r>
          </a:p>
          <a:p>
            <a:r>
              <a:rPr lang="ru-RU" sz="1400" dirty="0" smtClean="0"/>
              <a:t>В копилке   успешно реализованных проектов 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кадровый проект «</a:t>
            </a:r>
            <a:r>
              <a:rPr lang="ru-RU" sz="1400" dirty="0" err="1" smtClean="0"/>
              <a:t>ПроК</a:t>
            </a:r>
            <a:r>
              <a:rPr lang="ru-RU" sz="1400" dirty="0" smtClean="0"/>
              <a:t>» – победитель (2 место) конкурса МТ РФ 2022 году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Проект «Дискуссионный клуб «Сладкая жизнь» - победитель предыдущего конкурсного отбора проектов  Женщины за здоровое общество в номинации материнство и детство</a:t>
            </a:r>
          </a:p>
          <a:p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70709" y="3126847"/>
            <a:ext cx="9057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Мордык</a:t>
            </a:r>
            <a:r>
              <a:rPr lang="ru-RU" sz="1400" dirty="0" smtClean="0"/>
              <a:t> </a:t>
            </a:r>
            <a:r>
              <a:rPr lang="ru-RU" sz="1400" dirty="0"/>
              <a:t>Анна Владимировна, доктор медицинских наук, профессор, заведующая кафедрой фтизиатрии, пульмонологии и инфекционных болезней</a:t>
            </a:r>
          </a:p>
          <a:p>
            <a:r>
              <a:rPr lang="ru-RU" sz="1400" dirty="0" smtClean="0"/>
              <a:t>Федеральное </a:t>
            </a:r>
            <a:r>
              <a:rPr lang="ru-RU" sz="1400" dirty="0"/>
              <a:t>государственное бюджетное образовательное учреждение высшего образования «Омский государственный медицинский университет» Министерства здравоохранения.</a:t>
            </a:r>
          </a:p>
          <a:p>
            <a:r>
              <a:rPr lang="ru-RU" sz="1400" dirty="0" smtClean="0"/>
              <a:t>адрес</a:t>
            </a:r>
            <a:r>
              <a:rPr lang="ru-RU" sz="1400" dirty="0"/>
              <a:t>: Омская область, г. Омск, 644043, ул. Ленина 12</a:t>
            </a:r>
          </a:p>
          <a:p>
            <a:r>
              <a:rPr lang="ru-RU" sz="1400" dirty="0" smtClean="0"/>
              <a:t>E-</a:t>
            </a:r>
            <a:r>
              <a:rPr lang="ru-RU" sz="1400" dirty="0" err="1" smtClean="0"/>
              <a:t>mail</a:t>
            </a:r>
            <a:r>
              <a:rPr lang="ru-RU" sz="1400" dirty="0"/>
              <a:t>: amordik@mail.ru, моб. тел.: +7(906) 235 </a:t>
            </a:r>
            <a:r>
              <a:rPr lang="ru-RU" sz="1400" dirty="0" smtClean="0"/>
              <a:t>3855, 1968 г.р.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2351314" y="4807260"/>
            <a:ext cx="9189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Алле Елена Александровна, врач-педиатр, бюджетное учреждение здравоохранения Омской области " Центр по профилактике и борьбе со СПИД и инфекционными заболеваниями".</a:t>
            </a:r>
          </a:p>
          <a:p>
            <a:r>
              <a:rPr lang="ru-RU" sz="1400" dirty="0"/>
              <a:t>	адрес: Омская область, г. Омск, 644001, 20 лет РККА,7</a:t>
            </a:r>
          </a:p>
          <a:p>
            <a:r>
              <a:rPr lang="ru-RU" sz="1400" dirty="0"/>
              <a:t>	E-</a:t>
            </a:r>
            <a:r>
              <a:rPr lang="ru-RU" sz="1400" dirty="0" err="1"/>
              <a:t>mail</a:t>
            </a:r>
            <a:r>
              <a:rPr lang="ru-RU" sz="1400" dirty="0"/>
              <a:t>: elena-alle@mail.ru, моб. тел.: +7(913) 646 </a:t>
            </a:r>
            <a:r>
              <a:rPr lang="ru-RU" sz="1400" dirty="0" smtClean="0"/>
              <a:t>8745, 1984 г.р.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599090" y="1111797"/>
            <a:ext cx="302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599091" y="2677885"/>
            <a:ext cx="372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074" name="Picture 2" descr="C:\Users\Марина\Desktop\9b28a243-7df6-4393-a0bc-259cecfb99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43" y="4642840"/>
            <a:ext cx="1218885" cy="15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7c1d5a10-308a-47ab-81f7-e418affb9e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085" y="2917825"/>
            <a:ext cx="1271730" cy="15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75755f13-4553-4468-b112-95e99bc922c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20" y="1030423"/>
            <a:ext cx="1565805" cy="16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704193" y="1198179"/>
            <a:ext cx="10731062" cy="497139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70752" y="1718441"/>
            <a:ext cx="9244399" cy="203132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ВИЧ - инфекция – медленно прогрессирующее, неизлечимое заболевание, имеющее тенденцию к распространению в человеческой популяции. Согласно данным глобальной статистики ЮНЭЙДС  Общемировое число людей, живущих с </a:t>
            </a:r>
            <a:r>
              <a:rPr lang="ru-RU" dirty="0" smtClean="0">
                <a:solidFill>
                  <a:schemeClr val="bg1"/>
                </a:solidFill>
              </a:rPr>
              <a:t>ВИЧ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общее </a:t>
            </a:r>
            <a:r>
              <a:rPr lang="ru-RU" dirty="0">
                <a:solidFill>
                  <a:schemeClr val="bg1"/>
                </a:solidFill>
              </a:rPr>
              <a:t>число людей во всем мире, живущих с ВИЧ, в 2023 г. </a:t>
            </a:r>
            <a:r>
              <a:rPr lang="ru-RU" dirty="0" smtClean="0">
                <a:solidFill>
                  <a:schemeClr val="bg1"/>
                </a:solidFill>
              </a:rPr>
              <a:t>составило </a:t>
            </a:r>
            <a:r>
              <a:rPr lang="ru-RU" dirty="0">
                <a:solidFill>
                  <a:schemeClr val="bg1"/>
                </a:solidFill>
              </a:rPr>
              <a:t>39,9 млн [36,1–44,6 млн] человек. Число новых случаев инфицирования ВИЧ в 2023 г. составило 1,3 млн [1–1,7млн] человек</a:t>
            </a:r>
            <a:r>
              <a:rPr lang="ru-RU" dirty="0" smtClean="0">
                <a:solidFill>
                  <a:schemeClr val="bg1"/>
                </a:solidFill>
              </a:rPr>
              <a:t>. Число </a:t>
            </a:r>
            <a:r>
              <a:rPr lang="ru-RU" dirty="0">
                <a:solidFill>
                  <a:schemeClr val="bg1"/>
                </a:solidFill>
              </a:rPr>
              <a:t>людей, умерших от связанных со СПИДом болезней в 2023 г., составило 630 000 [500 000–820 000] человек.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671145" y="3626069"/>
            <a:ext cx="939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Зачастую дети становятся заложниками ситуации, получая ВИЧ – инфекцию «в награду» от своих </a:t>
            </a:r>
            <a:r>
              <a:rPr lang="ru-RU" dirty="0" smtClean="0">
                <a:solidFill>
                  <a:schemeClr val="bg1"/>
                </a:solidFill>
              </a:rPr>
              <a:t>родителей – практически 90 % случаев инфицированных детей – вертикальный путь передачи (от матери к ребенку).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612097" y="4674476"/>
            <a:ext cx="945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</a:t>
            </a:r>
            <a:r>
              <a:rPr lang="ru-RU" dirty="0" smtClean="0">
                <a:solidFill>
                  <a:schemeClr val="bg1"/>
                </a:solidFill>
              </a:rPr>
              <a:t>жедневный </a:t>
            </a:r>
            <a:r>
              <a:rPr lang="ru-RU" dirty="0">
                <a:solidFill>
                  <a:schemeClr val="bg1"/>
                </a:solidFill>
              </a:rPr>
              <a:t>контакт с инфекционными больными для данной группы неизбежен. Профилактика инфекционных заболеваний, в первую очередь управляемых, сводится к своевременной </a:t>
            </a:r>
            <a:r>
              <a:rPr lang="ru-RU" dirty="0" smtClean="0">
                <a:solidFill>
                  <a:schemeClr val="bg1"/>
                </a:solidFill>
              </a:rPr>
              <a:t>вакцинации.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811925" y="1545021"/>
            <a:ext cx="95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874986" y="3358055"/>
            <a:ext cx="796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874986" y="4549399"/>
            <a:ext cx="737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90" y="1545021"/>
            <a:ext cx="1058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</a:t>
            </a:r>
            <a:r>
              <a:rPr lang="ru-RU" sz="2000" b="1" dirty="0"/>
              <a:t>Омской области </a:t>
            </a:r>
            <a:r>
              <a:rPr lang="ru-RU" sz="2000" dirty="0"/>
              <a:t>на учете врача-педиатра БУЗОО «Центр по профилактики и борьбе со СПИДом и инфекционными заболеваниями» состоит </a:t>
            </a:r>
            <a:r>
              <a:rPr lang="ru-RU" sz="2000" b="1" dirty="0"/>
              <a:t>175 детей и подростков</a:t>
            </a:r>
            <a:r>
              <a:rPr lang="ru-RU" sz="2000" dirty="0"/>
              <a:t>, имеющих положительный ВИЧ статус. </a:t>
            </a:r>
          </a:p>
          <a:p>
            <a:r>
              <a:rPr lang="ru-RU" sz="2000" dirty="0"/>
              <a:t>Из них: 93 девочки, 82 мальчика.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Возрастные особенности группы:</a:t>
            </a:r>
          </a:p>
          <a:p>
            <a:r>
              <a:rPr lang="ru-RU" sz="2000" dirty="0"/>
              <a:t>до 11 месяцев 29 дней – 2 ребенка, </a:t>
            </a:r>
          </a:p>
          <a:p>
            <a:r>
              <a:rPr lang="ru-RU" sz="2000" dirty="0"/>
              <a:t>с 1 года до  5 лет 11 месяцев 29 дней – 43 человека,</a:t>
            </a:r>
          </a:p>
          <a:p>
            <a:r>
              <a:rPr lang="ru-RU" sz="2000" dirty="0"/>
              <a:t>от 6 лет до 9 лет 11 месяцев 29 дней – 50 человек, </a:t>
            </a:r>
          </a:p>
          <a:p>
            <a:r>
              <a:rPr lang="ru-RU" sz="2000" dirty="0"/>
              <a:t>от 10 лет до 14 лет 11 месяцев 29 дней -  45 детей, </a:t>
            </a:r>
          </a:p>
          <a:p>
            <a:r>
              <a:rPr lang="ru-RU" sz="2000" dirty="0"/>
              <a:t>от 15 лет до 17 лет 11 месяцев 29 дней – 35 человек.</a:t>
            </a:r>
          </a:p>
          <a:p>
            <a:endParaRPr lang="ru-RU" sz="2000" dirty="0"/>
          </a:p>
          <a:p>
            <a:r>
              <a:rPr lang="ru-RU" sz="2000" dirty="0"/>
              <a:t>Был изучен прививочный анамнез группы выборки из 140 детей и подростков в возрасте от 4 лет до 17 лет  11 месяцев 29 дней против таких инфекций как корь, дифтерия, коклюш. </a:t>
            </a:r>
          </a:p>
        </p:txBody>
      </p:sp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039528" y="1918069"/>
            <a:ext cx="10290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Завершённый проект: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 - проект </a:t>
            </a:r>
            <a:r>
              <a:rPr lang="ru-RU" sz="2000" dirty="0"/>
              <a:t>продуман, </a:t>
            </a: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 - есть </a:t>
            </a:r>
            <a:r>
              <a:rPr lang="ru-RU" sz="2000" dirty="0"/>
              <a:t>команда, ресурсы,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 - проект </a:t>
            </a:r>
            <a:r>
              <a:rPr lang="ru-RU" sz="2000" dirty="0"/>
              <a:t>прошел внедрение на целевой аудитории, </a:t>
            </a: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ru-RU" sz="2000" dirty="0"/>
              <a:t> </a:t>
            </a:r>
            <a:r>
              <a:rPr lang="ru-RU" sz="2000" dirty="0" smtClean="0"/>
              <a:t>- по итогу подготовки методических рекомендаций (</a:t>
            </a:r>
            <a:r>
              <a:rPr lang="en-US" sz="2000" dirty="0" smtClean="0"/>
              <a:t>IV</a:t>
            </a:r>
            <a:r>
              <a:rPr lang="ru-RU" sz="2000" dirty="0" smtClean="0"/>
              <a:t> квартал 2025 года) может </a:t>
            </a:r>
            <a:r>
              <a:rPr lang="ru-RU" sz="2000" dirty="0"/>
              <a:t>быть использован как «лучшая практика» для масштабирования на других площадках или расширении целевой </a:t>
            </a:r>
            <a:r>
              <a:rPr lang="ru-RU" sz="2000" dirty="0" smtClean="0"/>
              <a:t>аудитории</a:t>
            </a:r>
            <a:endParaRPr lang="ru-RU" sz="2000" dirty="0"/>
          </a:p>
        </p:txBody>
      </p:sp>
      <p:sp>
        <p:nvSpPr>
          <p:cNvPr id="10" name="Овал 8">
            <a:extLst>
              <a:ext uri="{FF2B5EF4-FFF2-40B4-BE49-F238E27FC236}">
                <a16:creationId xmlns=""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635432" y="1301123"/>
            <a:ext cx="11078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Миссия проекта </a:t>
            </a:r>
            <a:r>
              <a:rPr lang="ru-RU" sz="2000" dirty="0" smtClean="0"/>
              <a:t>– качественно улучшить иммунологическую реактивность организма ВИЧ инфицированных детей к </a:t>
            </a:r>
            <a:r>
              <a:rPr lang="ru-RU" sz="2000" dirty="0" err="1" smtClean="0"/>
              <a:t>вакциноуправляемым</a:t>
            </a:r>
            <a:r>
              <a:rPr lang="ru-RU" sz="2000" dirty="0" smtClean="0"/>
              <a:t> заболеваниям. 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1072057" y="3783724"/>
            <a:ext cx="780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 smtClean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  <a:endParaRPr lang="ru-RU" sz="5400" dirty="0">
              <a:solidFill>
                <a:srgbClr val="B9D04A"/>
              </a:solidFill>
              <a:latin typeface="Dita Sweet" panose="02000503090000020004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1072056" y="4334193"/>
            <a:ext cx="780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1072057" y="5044965"/>
            <a:ext cx="67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879896" y="1860331"/>
            <a:ext cx="10400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Цель  - оценка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и повышение  эффективности  иммунизации детей с ВИЧ-инфекцией против кори, дифтерии,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коклюша.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Playfair Display SemiBold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879896" y="3201392"/>
            <a:ext cx="831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1852449" y="3917730"/>
            <a:ext cx="749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Выявить особенности иммунизации от кори, дифтерии, коклюша детей с ВИЧ-инфекцией в Омской области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1852449" y="4564061"/>
            <a:ext cx="764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Оценить эффективность иммунизации от кори, дифтерии, коклюша детей с ВИЧ-инфекцией в Омской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2449" y="5257523"/>
            <a:ext cx="7709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Разработать пути повышение эффективности иммунизации от кори, дифтерии, коклюша детей с ВИЧ-инфекцией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8899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</a:t>
            </a:r>
            <a:r>
              <a:rPr lang="ru-RU" sz="2800" dirty="0" smtClean="0">
                <a:solidFill>
                  <a:srgbClr val="A72E88"/>
                </a:solidFill>
                <a:latin typeface="Playfair Display SemiBold" pitchFamily="2" charset="-52"/>
              </a:rPr>
              <a:t>и механика проекта </a:t>
            </a:r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06062" y="1542684"/>
            <a:ext cx="9719220" cy="133452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 анализ данных первичной медицинской документации 140 детей с ВИЧ –инфекцией, выявлены особенности и оценена эффективность иммунизации.  В группу выборки вошли дети в возрасте от 4 лет и старше (ограничения проекта)</a:t>
            </a:r>
            <a:endParaRPr lang="ru-RU" dirty="0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=""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3239815"/>
            <a:ext cx="9658564" cy="122182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итогам 1 этапа выделена группа в 40 человек, прошедшая исследования напряженности иммунитета  и нуждающаяся в дополнительной иммунизации </a:t>
            </a:r>
            <a:endParaRPr lang="ru-RU" dirty="0"/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=""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502630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Проведена иммунизация нуждающихся. Проанализировано состояние напряженности иммунитета после дополнительной иммунизации, доказана ее эффективность. Готовятся методические рекомендации исходя из выявленных закономерностей группы выборки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итогу в 2025 году удалось достичь следующих результатов:</a:t>
            </a:r>
            <a:endParaRPr lang="ru-RU" sz="2000" dirty="0"/>
          </a:p>
        </p:txBody>
      </p:sp>
      <p:sp>
        <p:nvSpPr>
          <p:cNvPr id="8" name="Овал 9">
            <a:extLst>
              <a:ext uri="{FF2B5EF4-FFF2-40B4-BE49-F238E27FC236}">
                <a16:creationId xmlns=""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07844" y="229660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07844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=""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7844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=""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07844" y="417432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=""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699757" y="517740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105045" y="1788768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основе анализа первичной медицинской документации выявить особенности иммунизации детей и подростков в регионе (74% детей с ВИЧ-инфекцией иммунизированы с нарушением сроков, что требует разработки индивидуального календаря прививок);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Проведено сравнение с группой «здоровых» детей тех же возрастов, выявлены уникальные особенности основной группы;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69207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Проведена масштабная исследовательская работа напряженности иммунитета у детей с ВИЧ инфекцией к коклюшу, дифтерии и кори;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4093914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итогам исследования напряженности иммунитета при согласии официальных представителей 40 детей (87% от подлежащих) получили дополнительную иммунизацию в рамках индивидуального календаря;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213945" y="5109577"/>
            <a:ext cx="10207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Повторные исследования напряженности иммунитета к </a:t>
            </a:r>
            <a:r>
              <a:rPr lang="ru-RU" sz="2000" dirty="0" err="1" smtClean="0"/>
              <a:t>вакциноуправляемым</a:t>
            </a:r>
            <a:r>
              <a:rPr lang="ru-RU" sz="2000" dirty="0" smtClean="0"/>
              <a:t> заболеваниям после дополнительной иммунизации доказали эффективность проведенных мероприятий.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709449" y="3682265"/>
            <a:ext cx="4734910" cy="109468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Опубликовано более 7 научных статей ,  в 2025 году планируется к публикации еще 3 итоговых статьи в журналах ВАК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709449" y="1542684"/>
            <a:ext cx="4734910" cy="195581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  <a:p>
            <a:r>
              <a:rPr lang="ru-RU" dirty="0"/>
              <a:t>Учитывая особую </a:t>
            </a:r>
            <a:r>
              <a:rPr lang="ru-RU" dirty="0" smtClean="0"/>
              <a:t>группу пациентов популяризация проекта до сегодняшнего дня имелась лишь в научных кругах. Проведено ряд выступлений на Всероссийских и международных симпозиумах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772510" y="5147441"/>
            <a:ext cx="4671849" cy="110358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smtClean="0"/>
          </a:p>
          <a:p>
            <a:r>
              <a:rPr lang="en-US" smtClean="0"/>
              <a:t>https</a:t>
            </a:r>
            <a:r>
              <a:rPr lang="en-US" dirty="0"/>
              <a:t>://vk.com/wall536059369_609</a:t>
            </a:r>
          </a:p>
          <a:p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://vk.com/wall536059369_1284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53" y="1208094"/>
            <a:ext cx="3386698" cy="494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1" y="1270454"/>
            <a:ext cx="1073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Целью является популяризация практики</a:t>
            </a:r>
            <a:endParaRPr lang="ru-RU" sz="1400" dirty="0"/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Научные форумы и конгрессы</a:t>
            </a:r>
            <a:endParaRPr lang="ru-RU" dirty="0"/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Выступление с докладами на очных  и </a:t>
            </a:r>
            <a:r>
              <a:rPr lang="ru-RU" dirty="0" err="1" smtClean="0"/>
              <a:t>постерных</a:t>
            </a:r>
            <a:r>
              <a:rPr lang="ru-RU" dirty="0" smtClean="0"/>
              <a:t> сессиях, ближайшая очередная активность – </a:t>
            </a:r>
            <a:r>
              <a:rPr lang="ru-RU" dirty="0"/>
              <a:t>согласован доклад </a:t>
            </a:r>
            <a:r>
              <a:rPr lang="ru-RU" dirty="0" smtClean="0"/>
              <a:t>в рамках XI КОНГРЕССА </a:t>
            </a:r>
            <a:r>
              <a:rPr lang="ru-RU" dirty="0"/>
              <a:t>ЕВРО-АЗИАТСКОГО ОБЩЕСТВА ПО ИНФЕКЦИОННЫМ БОЛЕЗНЯМ</a:t>
            </a:r>
          </a:p>
          <a:p>
            <a:r>
              <a:rPr lang="ru-RU" dirty="0"/>
              <a:t>Санкт-Петербург, Россия в мае 2025.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 smtClean="0"/>
              <a:t>Электронная научная библиотека </a:t>
            </a:r>
            <a:r>
              <a:rPr lang="en-US" dirty="0" err="1" smtClean="0"/>
              <a:t>Elaibrary</a:t>
            </a:r>
            <a:r>
              <a:rPr lang="ru-RU" dirty="0" smtClean="0"/>
              <a:t> и прочие </a:t>
            </a:r>
            <a:r>
              <a:rPr lang="ru-RU" dirty="0" err="1" smtClean="0"/>
              <a:t>речурсы</a:t>
            </a:r>
            <a:endParaRPr lang="ru-RU" dirty="0"/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Публикация научных тезисов статей</a:t>
            </a:r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=""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dirty="0" smtClean="0"/>
              <a:t>VK</a:t>
            </a:r>
            <a:r>
              <a:rPr lang="ru-RU" dirty="0" smtClean="0"/>
              <a:t> (личные ресурсы команды, официальные </a:t>
            </a:r>
            <a:r>
              <a:rPr lang="ru-RU" dirty="0" err="1" smtClean="0"/>
              <a:t>паблики</a:t>
            </a:r>
            <a:r>
              <a:rPr lang="ru-RU" dirty="0" smtClean="0"/>
              <a:t>  региона)</a:t>
            </a:r>
            <a:endParaRPr lang="ru-RU" dirty="0"/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=""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smtClean="0"/>
              <a:t>Информация о проделанной работе, результатах и их важности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1063</Words>
  <Application>Microsoft Office PowerPoint</Application>
  <PresentationFormat>Произвольный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Марина</cp:lastModifiedBy>
  <cp:revision>38</cp:revision>
  <dcterms:created xsi:type="dcterms:W3CDTF">2025-03-26T12:04:55Z</dcterms:created>
  <dcterms:modified xsi:type="dcterms:W3CDTF">2025-04-20T16:30:11Z</dcterms:modified>
</cp:coreProperties>
</file>